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DCB37-9FA1-4E97-8E93-C72EF26F9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FB6EB9-99BF-4625-90A7-8D61E46B7D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1B3E04-2145-43BC-97D8-99D4403DE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D5F0D-2B1C-47AC-B86F-8AD58CB9E091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819C9-AFBE-4A9F-86EA-AF1834F13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281055-FCFB-42BA-B7EE-75C8CBC16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934D9-4AD2-4429-B1A4-6823F3BE3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63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0A551-E530-4B11-B106-3DDFB7034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9FC701-049A-4855-B04D-1F003180A2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578E3-5A33-454D-BA94-4E7C0DC70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D5F0D-2B1C-47AC-B86F-8AD58CB9E091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BE29F-A12F-446C-840F-CC14C996E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60D4C-4D30-4703-BFF1-DD5C5A96B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934D9-4AD2-4429-B1A4-6823F3BE3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09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464C8E-3AB2-44BF-B067-48B18B576E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EFDE3F-54DB-4E79-891C-EA88298309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43826E-B2CA-4F3F-AC05-BED1CFCF9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D5F0D-2B1C-47AC-B86F-8AD58CB9E091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1AF03-EE73-4ACC-B820-F1B86450B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EDE11-F981-4B38-B427-91EE7B248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934D9-4AD2-4429-B1A4-6823F3BE3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023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E0914-3457-4301-9546-8BD314C13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F6544-59A0-40B5-A4E8-E84D3CD580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8E510-9864-4D6C-A0B0-2918E3EFF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D5F0D-2B1C-47AC-B86F-8AD58CB9E091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B563B6-4C8E-480B-8B78-FE384C181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413BFB-A638-49AF-97BB-94E383511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934D9-4AD2-4429-B1A4-6823F3BE3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124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FEEE7-48E7-4D98-AC79-A4FB6883B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C26F02-B1DA-4907-B47D-1CB66C5968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B2300-62C0-422D-B9C9-2586BAC35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D5F0D-2B1C-47AC-B86F-8AD58CB9E091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936278-55CB-4020-B154-B57A9A1AB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D070F-193E-4E8F-A715-448024655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934D9-4AD2-4429-B1A4-6823F3BE3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8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873A3-CCDF-4C51-85F5-E87FEA5B4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680C5-6837-4639-8F28-1768AB90E9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B5D09E-E1F1-47F4-9B1C-BAC3D494F3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032648-F712-4AC9-9B8F-14F55AD34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D5F0D-2B1C-47AC-B86F-8AD58CB9E091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CEF3D8-BF0E-45B3-816D-487889CEC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308FC-EEE8-42F2-8BDE-3F17C7BD2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934D9-4AD2-4429-B1A4-6823F3BE3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260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A38C5-9724-4961-88F8-B75E6E682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6A4E8E-61E1-472A-9CE0-1BDA50A993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13998D-4103-4D6A-9CCD-A77A4BFBA0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DB3978-463C-472D-9134-CE04D68901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BC5137-A553-479A-8B14-C7402FECC3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9A23C2-FCA9-4DA8-9CC1-2ED8A0E68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D5F0D-2B1C-47AC-B86F-8AD58CB9E091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B43427-A40E-4D4E-B372-49371A782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F8EC06-2175-4725-A30B-741A362BB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934D9-4AD2-4429-B1A4-6823F3BE3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007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65133-8684-4C2C-9877-3C87ABF26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0D0226-3AE5-4A03-AEDF-54BDA0330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D5F0D-2B1C-47AC-B86F-8AD58CB9E091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EFA0B2-8807-410E-B954-A926EECA5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BB0139-0D2B-445B-BB33-56F28D6BF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934D9-4AD2-4429-B1A4-6823F3BE3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050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B0F47D-4279-43AE-BB1D-78ACA175D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D5F0D-2B1C-47AC-B86F-8AD58CB9E091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8FD48D-49FE-4389-8AC8-A1F1AE869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B59CF3-63E4-465D-814C-3F9CEB0F7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934D9-4AD2-4429-B1A4-6823F3BE3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269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FDA2D-28DD-495E-BC98-132CB9129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7F41E-8663-4AED-97CD-39D4C64C0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E7B067-D528-4D30-8F4D-D950352E23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99D0E9-70A3-4C5E-82D7-5D50B794F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D5F0D-2B1C-47AC-B86F-8AD58CB9E091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40EA3B-3289-421E-B8C1-5CF2B7221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3BBD89-E1C8-425B-A271-DFF51BE57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934D9-4AD2-4429-B1A4-6823F3BE3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365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B9F3C-A7BA-4421-A156-F61BFFDCD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C70226-F73F-4182-BA28-BEE2279915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78F8C7-1456-4CD1-9F4D-77AB77FBB5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7B2F36-DC69-4D48-90E2-8D739B439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D5F0D-2B1C-47AC-B86F-8AD58CB9E091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9FF692-F8E0-4061-93A5-1543AB4D4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D9C908-7753-44BC-A21A-F8E766DDF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934D9-4AD2-4429-B1A4-6823F3BE3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736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34DC99-0AD5-469D-B8B8-09E5CE65B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17E2C7-9EF9-4A70-A8D3-7E15F68B5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607CB-7CB3-45DA-ACB4-BC172BC1D5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D5F0D-2B1C-47AC-B86F-8AD58CB9E091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00C8DD-3BB9-46F3-BB51-BAA232D099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6802C-2BA5-4D27-BD21-3021765DED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934D9-4AD2-4429-B1A4-6823F3BE3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681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776644"/>
            <a:ext cx="12192000" cy="209684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 2"/>
          <p:cNvSpPr/>
          <p:nvPr/>
        </p:nvSpPr>
        <p:spPr>
          <a:xfrm>
            <a:off x="466056" y="258253"/>
            <a:ext cx="4862037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en-US" sz="3500" dirty="0">
                <a:solidFill>
                  <a:srgbClr val="1942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RFP Pricing Tabulation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78D4D8C-D797-4E4D-A280-6EB60DA9705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01869" y="1137569"/>
          <a:ext cx="5792306" cy="3838084"/>
        </p:xfrm>
        <a:graphic>
          <a:graphicData uri="http://schemas.openxmlformats.org/drawingml/2006/table">
            <a:tbl>
              <a:tblPr firstRow="1" bandRow="1"/>
              <a:tblGrid>
                <a:gridCol w="2705878">
                  <a:extLst>
                    <a:ext uri="{9D8B030D-6E8A-4147-A177-3AD203B41FA5}">
                      <a16:colId xmlns:a16="http://schemas.microsoft.com/office/drawing/2014/main" val="3257708972"/>
                    </a:ext>
                  </a:extLst>
                </a:gridCol>
                <a:gridCol w="1091975">
                  <a:extLst>
                    <a:ext uri="{9D8B030D-6E8A-4147-A177-3AD203B41FA5}">
                      <a16:colId xmlns:a16="http://schemas.microsoft.com/office/drawing/2014/main" val="932363710"/>
                    </a:ext>
                  </a:extLst>
                </a:gridCol>
                <a:gridCol w="1994453">
                  <a:extLst>
                    <a:ext uri="{9D8B030D-6E8A-4147-A177-3AD203B41FA5}">
                      <a16:colId xmlns:a16="http://schemas.microsoft.com/office/drawing/2014/main" val="1550713292"/>
                    </a:ext>
                  </a:extLst>
                </a:gridCol>
              </a:tblGrid>
              <a:tr h="563037">
                <a:tc>
                  <a:txBody>
                    <a:bodyPr/>
                    <a:lstStyle>
                      <a:lvl1pPr marL="0" marR="0" indent="0" algn="ctr" defTabSz="8255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Helvetica Neue"/>
                          <a:ea typeface="Helvetica Neue"/>
                          <a:cs typeface="Helvetica Neue"/>
                          <a:sym typeface="Helvetica Neue Light"/>
                        </a:defRPr>
                      </a:lvl1pPr>
                      <a:lvl2pPr marL="0" marR="0" indent="228600" algn="ctr" defTabSz="8255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Helvetica Neue"/>
                          <a:ea typeface="Helvetica Neue"/>
                          <a:cs typeface="Helvetica Neue"/>
                          <a:sym typeface="Helvetica Neue Light"/>
                        </a:defRPr>
                      </a:lvl2pPr>
                      <a:lvl3pPr marL="0" marR="0" indent="457200" algn="ctr" defTabSz="8255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Helvetica Neue"/>
                          <a:ea typeface="Helvetica Neue"/>
                          <a:cs typeface="Helvetica Neue"/>
                          <a:sym typeface="Helvetica Neue Light"/>
                        </a:defRPr>
                      </a:lvl3pPr>
                      <a:lvl4pPr marL="0" marR="0" indent="685800" algn="ctr" defTabSz="8255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Helvetica Neue"/>
                          <a:ea typeface="Helvetica Neue"/>
                          <a:cs typeface="Helvetica Neue"/>
                          <a:sym typeface="Helvetica Neue Light"/>
                        </a:defRPr>
                      </a:lvl4pPr>
                      <a:lvl5pPr marL="0" marR="0" indent="914400" algn="ctr" defTabSz="8255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Helvetica Neue"/>
                          <a:ea typeface="Helvetica Neue"/>
                          <a:cs typeface="Helvetica Neue"/>
                          <a:sym typeface="Helvetica Neue Light"/>
                        </a:defRPr>
                      </a:lvl5pPr>
                      <a:lvl6pPr marL="0" marR="0" indent="1143000" algn="ctr" defTabSz="8255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Helvetica Neue"/>
                          <a:ea typeface="Helvetica Neue"/>
                          <a:cs typeface="Helvetica Neue"/>
                          <a:sym typeface="Helvetica Neue Light"/>
                        </a:defRPr>
                      </a:lvl6pPr>
                      <a:lvl7pPr marL="0" marR="0" indent="1371600" algn="ctr" defTabSz="8255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Helvetica Neue"/>
                          <a:ea typeface="Helvetica Neue"/>
                          <a:cs typeface="Helvetica Neue"/>
                          <a:sym typeface="Helvetica Neue Light"/>
                        </a:defRPr>
                      </a:lvl7pPr>
                      <a:lvl8pPr marL="0" marR="0" indent="1600200" algn="ctr" defTabSz="8255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Helvetica Neue"/>
                          <a:ea typeface="Helvetica Neue"/>
                          <a:cs typeface="Helvetica Neue"/>
                          <a:sym typeface="Helvetica Neue Light"/>
                        </a:defRPr>
                      </a:lvl8pPr>
                      <a:lvl9pPr marL="0" marR="0" indent="1828800" algn="ctr" defTabSz="8255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Helvetica Neue"/>
                          <a:ea typeface="Helvetica Neue"/>
                          <a:cs typeface="Helvetica Neue"/>
                          <a:sym typeface="Helvetica Neue Light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Respondent </a:t>
                      </a:r>
                    </a:p>
                  </a:txBody>
                  <a:tcPr marL="45720" marR="45720" marT="22860" marB="2286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426D"/>
                    </a:solidFill>
                  </a:tcPr>
                </a:tc>
                <a:tc gridSpan="2">
                  <a:txBody>
                    <a:bodyPr/>
                    <a:lstStyle>
                      <a:lvl1pPr marL="0" marR="0" indent="0" algn="ctr" defTabSz="8255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Helvetica Neue"/>
                          <a:ea typeface="Helvetica Neue"/>
                          <a:cs typeface="Helvetica Neue"/>
                          <a:sym typeface="Helvetica Neue Light"/>
                        </a:defRPr>
                      </a:lvl1pPr>
                      <a:lvl2pPr marL="0" marR="0" indent="228600" algn="ctr" defTabSz="8255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Helvetica Neue"/>
                          <a:ea typeface="Helvetica Neue"/>
                          <a:cs typeface="Helvetica Neue"/>
                          <a:sym typeface="Helvetica Neue Light"/>
                        </a:defRPr>
                      </a:lvl2pPr>
                      <a:lvl3pPr marL="0" marR="0" indent="457200" algn="ctr" defTabSz="8255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Helvetica Neue"/>
                          <a:ea typeface="Helvetica Neue"/>
                          <a:cs typeface="Helvetica Neue"/>
                          <a:sym typeface="Helvetica Neue Light"/>
                        </a:defRPr>
                      </a:lvl3pPr>
                      <a:lvl4pPr marL="0" marR="0" indent="685800" algn="ctr" defTabSz="8255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Helvetica Neue"/>
                          <a:ea typeface="Helvetica Neue"/>
                          <a:cs typeface="Helvetica Neue"/>
                          <a:sym typeface="Helvetica Neue Light"/>
                        </a:defRPr>
                      </a:lvl4pPr>
                      <a:lvl5pPr marL="0" marR="0" indent="914400" algn="ctr" defTabSz="8255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Helvetica Neue"/>
                          <a:ea typeface="Helvetica Neue"/>
                          <a:cs typeface="Helvetica Neue"/>
                          <a:sym typeface="Helvetica Neue Light"/>
                        </a:defRPr>
                      </a:lvl5pPr>
                      <a:lvl6pPr marL="0" marR="0" indent="1143000" algn="ctr" defTabSz="8255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Helvetica Neue"/>
                          <a:ea typeface="Helvetica Neue"/>
                          <a:cs typeface="Helvetica Neue"/>
                          <a:sym typeface="Helvetica Neue Light"/>
                        </a:defRPr>
                      </a:lvl6pPr>
                      <a:lvl7pPr marL="0" marR="0" indent="1371600" algn="ctr" defTabSz="8255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Helvetica Neue"/>
                          <a:ea typeface="Helvetica Neue"/>
                          <a:cs typeface="Helvetica Neue"/>
                          <a:sym typeface="Helvetica Neue Light"/>
                        </a:defRPr>
                      </a:lvl7pPr>
                      <a:lvl8pPr marL="0" marR="0" indent="1600200" algn="ctr" defTabSz="8255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Helvetica Neue"/>
                          <a:ea typeface="Helvetica Neue"/>
                          <a:cs typeface="Helvetica Neue"/>
                          <a:sym typeface="Helvetica Neue Light"/>
                        </a:defRPr>
                      </a:lvl8pPr>
                      <a:lvl9pPr marL="0" marR="0" indent="1828800" algn="ctr" defTabSz="8255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Helvetica Neue"/>
                          <a:ea typeface="Helvetica Neue"/>
                          <a:cs typeface="Helvetica Neue"/>
                          <a:sym typeface="Helvetica Neue Light"/>
                        </a:defRPr>
                      </a:lvl9pPr>
                    </a:lstStyle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Octane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Forklifts, Inc.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2860" marB="2286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426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3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42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865261"/>
                  </a:ext>
                </a:extLst>
              </a:tr>
              <a:tr h="438733">
                <a:tc>
                  <a:txBody>
                    <a:bodyPr/>
                    <a:lstStyle>
                      <a:lvl1pPr marL="0" marR="0" indent="0" algn="ctr" defTabSz="8255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Helvetica Neue"/>
                          <a:ea typeface="Helvetica Neue"/>
                          <a:cs typeface="Helvetica Neue"/>
                          <a:sym typeface="Helvetica Neue Light"/>
                        </a:defRPr>
                      </a:lvl1pPr>
                      <a:lvl2pPr marL="0" marR="0" indent="228600" algn="ctr" defTabSz="8255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Helvetica Neue"/>
                          <a:ea typeface="Helvetica Neue"/>
                          <a:cs typeface="Helvetica Neue"/>
                          <a:sym typeface="Helvetica Neue Light"/>
                        </a:defRPr>
                      </a:lvl2pPr>
                      <a:lvl3pPr marL="0" marR="0" indent="457200" algn="ctr" defTabSz="8255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Helvetica Neue"/>
                          <a:ea typeface="Helvetica Neue"/>
                          <a:cs typeface="Helvetica Neue"/>
                          <a:sym typeface="Helvetica Neue Light"/>
                        </a:defRPr>
                      </a:lvl3pPr>
                      <a:lvl4pPr marL="0" marR="0" indent="685800" algn="ctr" defTabSz="8255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Helvetica Neue"/>
                          <a:ea typeface="Helvetica Neue"/>
                          <a:cs typeface="Helvetica Neue"/>
                          <a:sym typeface="Helvetica Neue Light"/>
                        </a:defRPr>
                      </a:lvl4pPr>
                      <a:lvl5pPr marL="0" marR="0" indent="914400" algn="ctr" defTabSz="8255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Helvetica Neue"/>
                          <a:ea typeface="Helvetica Neue"/>
                          <a:cs typeface="Helvetica Neue"/>
                          <a:sym typeface="Helvetica Neue Light"/>
                        </a:defRPr>
                      </a:lvl5pPr>
                      <a:lvl6pPr marL="0" marR="0" indent="1143000" algn="ctr" defTabSz="8255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Helvetica Neue"/>
                          <a:ea typeface="Helvetica Neue"/>
                          <a:cs typeface="Helvetica Neue"/>
                          <a:sym typeface="Helvetica Neue Light"/>
                        </a:defRPr>
                      </a:lvl6pPr>
                      <a:lvl7pPr marL="0" marR="0" indent="1371600" algn="ctr" defTabSz="8255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Helvetica Neue"/>
                          <a:ea typeface="Helvetica Neue"/>
                          <a:cs typeface="Helvetica Neue"/>
                          <a:sym typeface="Helvetica Neue Light"/>
                        </a:defRPr>
                      </a:lvl7pPr>
                      <a:lvl8pPr marL="0" marR="0" indent="1600200" algn="ctr" defTabSz="8255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Helvetica Neue"/>
                          <a:ea typeface="Helvetica Neue"/>
                          <a:cs typeface="Helvetica Neue"/>
                          <a:sym typeface="Helvetica Neue Light"/>
                        </a:defRPr>
                      </a:lvl8pPr>
                      <a:lvl9pPr marL="0" marR="0" indent="1828800" algn="ctr" defTabSz="8255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Helvetica Neue"/>
                          <a:ea typeface="Helvetica Neue"/>
                          <a:cs typeface="Helvetica Neue"/>
                          <a:sym typeface="Helvetica Neue Light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Location </a:t>
                      </a:r>
                    </a:p>
                  </a:txBody>
                  <a:tcPr marL="45720" marR="45720" marT="22860" marB="2286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marR="0" indent="0" algn="ctr" defTabSz="8255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Helvetica Neue"/>
                          <a:ea typeface="Helvetica Neue"/>
                          <a:cs typeface="Helvetica Neue"/>
                          <a:sym typeface="Helvetica Neue Light"/>
                        </a:defRPr>
                      </a:lvl1pPr>
                      <a:lvl2pPr marL="0" marR="0" indent="228600" algn="ctr" defTabSz="8255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Helvetica Neue"/>
                          <a:ea typeface="Helvetica Neue"/>
                          <a:cs typeface="Helvetica Neue"/>
                          <a:sym typeface="Helvetica Neue Light"/>
                        </a:defRPr>
                      </a:lvl2pPr>
                      <a:lvl3pPr marL="0" marR="0" indent="457200" algn="ctr" defTabSz="8255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Helvetica Neue"/>
                          <a:ea typeface="Helvetica Neue"/>
                          <a:cs typeface="Helvetica Neue"/>
                          <a:sym typeface="Helvetica Neue Light"/>
                        </a:defRPr>
                      </a:lvl3pPr>
                      <a:lvl4pPr marL="0" marR="0" indent="685800" algn="ctr" defTabSz="8255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Helvetica Neue"/>
                          <a:ea typeface="Helvetica Neue"/>
                          <a:cs typeface="Helvetica Neue"/>
                          <a:sym typeface="Helvetica Neue Light"/>
                        </a:defRPr>
                      </a:lvl4pPr>
                      <a:lvl5pPr marL="0" marR="0" indent="914400" algn="ctr" defTabSz="8255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Helvetica Neue"/>
                          <a:ea typeface="Helvetica Neue"/>
                          <a:cs typeface="Helvetica Neue"/>
                          <a:sym typeface="Helvetica Neue Light"/>
                        </a:defRPr>
                      </a:lvl5pPr>
                      <a:lvl6pPr marL="0" marR="0" indent="1143000" algn="ctr" defTabSz="8255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Helvetica Neue"/>
                          <a:ea typeface="Helvetica Neue"/>
                          <a:cs typeface="Helvetica Neue"/>
                          <a:sym typeface="Helvetica Neue Light"/>
                        </a:defRPr>
                      </a:lvl6pPr>
                      <a:lvl7pPr marL="0" marR="0" indent="1371600" algn="ctr" defTabSz="8255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Helvetica Neue"/>
                          <a:ea typeface="Helvetica Neue"/>
                          <a:cs typeface="Helvetica Neue"/>
                          <a:sym typeface="Helvetica Neue Light"/>
                        </a:defRPr>
                      </a:lvl7pPr>
                      <a:lvl8pPr marL="0" marR="0" indent="1600200" algn="ctr" defTabSz="8255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Helvetica Neue"/>
                          <a:ea typeface="Helvetica Neue"/>
                          <a:cs typeface="Helvetica Neue"/>
                          <a:sym typeface="Helvetica Neue Light"/>
                        </a:defRPr>
                      </a:lvl8pPr>
                      <a:lvl9pPr marL="0" marR="0" indent="1828800" algn="ctr" defTabSz="8255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Helvetica Neue"/>
                          <a:ea typeface="Helvetica Neue"/>
                          <a:cs typeface="Helvetica Neue"/>
                          <a:sym typeface="Helvetica Neue Light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Denver,</a:t>
                      </a:r>
                      <a:r>
                        <a:rPr lang="en-US" sz="1600" b="1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Colorado</a:t>
                      </a:r>
                      <a:endParaRPr lang="en-US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2860" marB="2286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32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343087"/>
                  </a:ext>
                </a:extLst>
              </a:tr>
              <a:tr h="37322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Item Description </a:t>
                      </a:r>
                    </a:p>
                  </a:txBody>
                  <a:tcPr marL="45720" marR="45720" marT="22860" marB="2286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661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Quantity </a:t>
                      </a: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661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Unit Price </a:t>
                      </a: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66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092366"/>
                  </a:ext>
                </a:extLst>
              </a:tr>
              <a:tr h="475668">
                <a:tc>
                  <a:txBody>
                    <a:bodyPr/>
                    <a:lstStyle>
                      <a:lvl1pPr marL="0" marR="0" indent="0" algn="ctr" defTabSz="8255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Helvetica Neue"/>
                          <a:ea typeface="Helvetica Neue"/>
                          <a:cs typeface="Helvetica Neue"/>
                          <a:sym typeface="Helvetica Neue Light"/>
                        </a:defRPr>
                      </a:lvl1pPr>
                      <a:lvl2pPr marL="0" marR="0" indent="228600" algn="ctr" defTabSz="8255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Helvetica Neue"/>
                          <a:ea typeface="Helvetica Neue"/>
                          <a:cs typeface="Helvetica Neue"/>
                          <a:sym typeface="Helvetica Neue Light"/>
                        </a:defRPr>
                      </a:lvl2pPr>
                      <a:lvl3pPr marL="0" marR="0" indent="457200" algn="ctr" defTabSz="8255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Helvetica Neue"/>
                          <a:ea typeface="Helvetica Neue"/>
                          <a:cs typeface="Helvetica Neue"/>
                          <a:sym typeface="Helvetica Neue Light"/>
                        </a:defRPr>
                      </a:lvl3pPr>
                      <a:lvl4pPr marL="0" marR="0" indent="685800" algn="ctr" defTabSz="8255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Helvetica Neue"/>
                          <a:ea typeface="Helvetica Neue"/>
                          <a:cs typeface="Helvetica Neue"/>
                          <a:sym typeface="Helvetica Neue Light"/>
                        </a:defRPr>
                      </a:lvl4pPr>
                      <a:lvl5pPr marL="0" marR="0" indent="914400" algn="ctr" defTabSz="8255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Helvetica Neue"/>
                          <a:ea typeface="Helvetica Neue"/>
                          <a:cs typeface="Helvetica Neue"/>
                          <a:sym typeface="Helvetica Neue Light"/>
                        </a:defRPr>
                      </a:lvl5pPr>
                      <a:lvl6pPr marL="0" marR="0" indent="1143000" algn="ctr" defTabSz="8255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Helvetica Neue"/>
                          <a:ea typeface="Helvetica Neue"/>
                          <a:cs typeface="Helvetica Neue"/>
                          <a:sym typeface="Helvetica Neue Light"/>
                        </a:defRPr>
                      </a:lvl6pPr>
                      <a:lvl7pPr marL="0" marR="0" indent="1371600" algn="ctr" defTabSz="8255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Helvetica Neue"/>
                          <a:ea typeface="Helvetica Neue"/>
                          <a:cs typeface="Helvetica Neue"/>
                          <a:sym typeface="Helvetica Neue Light"/>
                        </a:defRPr>
                      </a:lvl7pPr>
                      <a:lvl8pPr marL="0" marR="0" indent="1600200" algn="ctr" defTabSz="8255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Helvetica Neue"/>
                          <a:ea typeface="Helvetica Neue"/>
                          <a:cs typeface="Helvetica Neue"/>
                          <a:sym typeface="Helvetica Neue Light"/>
                        </a:defRPr>
                      </a:lvl8pPr>
                      <a:lvl9pPr marL="0" marR="0" indent="1828800" algn="ctr" defTabSz="8255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Helvetica Neue"/>
                          <a:ea typeface="Helvetica Neue"/>
                          <a:cs typeface="Helvetica Neue"/>
                          <a:sym typeface="Helvetica Neue Light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CASE 580K</a:t>
                      </a:r>
                    </a:p>
                  </a:txBody>
                  <a:tcPr marL="45720" marR="45720" marT="22860" marB="2286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8255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Helvetica Neue"/>
                          <a:ea typeface="Helvetica Neue"/>
                          <a:cs typeface="Helvetica Neue"/>
                          <a:sym typeface="Helvetica Neue Light"/>
                        </a:defRPr>
                      </a:lvl1pPr>
                      <a:lvl2pPr marL="0" marR="0" indent="228600" algn="ctr" defTabSz="8255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Helvetica Neue"/>
                          <a:ea typeface="Helvetica Neue"/>
                          <a:cs typeface="Helvetica Neue"/>
                          <a:sym typeface="Helvetica Neue Light"/>
                        </a:defRPr>
                      </a:lvl2pPr>
                      <a:lvl3pPr marL="0" marR="0" indent="457200" algn="ctr" defTabSz="8255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Helvetica Neue"/>
                          <a:ea typeface="Helvetica Neue"/>
                          <a:cs typeface="Helvetica Neue"/>
                          <a:sym typeface="Helvetica Neue Light"/>
                        </a:defRPr>
                      </a:lvl3pPr>
                      <a:lvl4pPr marL="0" marR="0" indent="685800" algn="ctr" defTabSz="8255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Helvetica Neue"/>
                          <a:ea typeface="Helvetica Neue"/>
                          <a:cs typeface="Helvetica Neue"/>
                          <a:sym typeface="Helvetica Neue Light"/>
                        </a:defRPr>
                      </a:lvl4pPr>
                      <a:lvl5pPr marL="0" marR="0" indent="914400" algn="ctr" defTabSz="8255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Helvetica Neue"/>
                          <a:ea typeface="Helvetica Neue"/>
                          <a:cs typeface="Helvetica Neue"/>
                          <a:sym typeface="Helvetica Neue Light"/>
                        </a:defRPr>
                      </a:lvl5pPr>
                      <a:lvl6pPr marL="0" marR="0" indent="1143000" algn="ctr" defTabSz="8255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Helvetica Neue"/>
                          <a:ea typeface="Helvetica Neue"/>
                          <a:cs typeface="Helvetica Neue"/>
                          <a:sym typeface="Helvetica Neue Light"/>
                        </a:defRPr>
                      </a:lvl6pPr>
                      <a:lvl7pPr marL="0" marR="0" indent="1371600" algn="ctr" defTabSz="8255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Helvetica Neue"/>
                          <a:ea typeface="Helvetica Neue"/>
                          <a:cs typeface="Helvetica Neue"/>
                          <a:sym typeface="Helvetica Neue Light"/>
                        </a:defRPr>
                      </a:lvl7pPr>
                      <a:lvl8pPr marL="0" marR="0" indent="1600200" algn="ctr" defTabSz="8255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Helvetica Neue"/>
                          <a:ea typeface="Helvetica Neue"/>
                          <a:cs typeface="Helvetica Neue"/>
                          <a:sym typeface="Helvetica Neue Light"/>
                        </a:defRPr>
                      </a:lvl8pPr>
                      <a:lvl9pPr marL="0" marR="0" indent="1828800" algn="ctr" defTabSz="8255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Helvetica Neue"/>
                          <a:ea typeface="Helvetica Neue"/>
                          <a:cs typeface="Helvetica Neue"/>
                          <a:sym typeface="Helvetica Neue Light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45720" marR="45720" marT="22860" marB="2286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 Bid</a:t>
                      </a:r>
                    </a:p>
                  </a:txBody>
                  <a:tcPr marL="45720" marR="45720" marT="22860" marB="2286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373504"/>
                  </a:ext>
                </a:extLst>
              </a:tr>
              <a:tr h="50385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DEERE 310G</a:t>
                      </a:r>
                    </a:p>
                  </a:txBody>
                  <a:tcPr marL="45720" marR="45720" marT="22860" marB="2286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$48,059</a:t>
                      </a: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508640"/>
                  </a:ext>
                </a:extLst>
              </a:tr>
              <a:tr h="50385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CAT 420F</a:t>
                      </a:r>
                    </a:p>
                  </a:txBody>
                  <a:tcPr marL="45720" marR="45720" marT="22860" marB="2286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  <a:r>
                        <a:rPr lang="en-US" sz="20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Bid</a:t>
                      </a:r>
                      <a:endParaRPr lang="en-US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147190"/>
                  </a:ext>
                </a:extLst>
              </a:tr>
              <a:tr h="50385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Delivery Fee</a:t>
                      </a:r>
                    </a:p>
                  </a:txBody>
                  <a:tcPr marL="45720" marR="45720" marT="22860" marB="2286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Included</a:t>
                      </a: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5240194"/>
                  </a:ext>
                </a:extLst>
              </a:tr>
              <a:tr h="475861"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</a:t>
                      </a:r>
                    </a:p>
                  </a:txBody>
                  <a:tcPr marL="45720" marR="45720" marT="22860" marB="2286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$48,059</a:t>
                      </a: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3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078701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F507371A-FD81-4547-B97F-04155F3D66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063" t="13354" r="2905" b="13887"/>
          <a:stretch/>
        </p:blipFill>
        <p:spPr>
          <a:xfrm>
            <a:off x="6654034" y="665748"/>
            <a:ext cx="3290732" cy="18628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19E8DD-0463-473C-87E1-81C1A78ADD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56" t="51512" r="3188" b="5812"/>
          <a:stretch/>
        </p:blipFill>
        <p:spPr>
          <a:xfrm>
            <a:off x="8374045" y="2640249"/>
            <a:ext cx="3290732" cy="20247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BE9F3C0-A72A-419D-8B37-8A9512A4AC42}"/>
              </a:ext>
            </a:extLst>
          </p:cNvPr>
          <p:cNvSpPr txBox="1"/>
          <p:nvPr/>
        </p:nvSpPr>
        <p:spPr>
          <a:xfrm>
            <a:off x="6582567" y="2637369"/>
            <a:ext cx="1716833" cy="6514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hangingPunct="0"/>
            <a:endParaRPr lang="en-US" sz="1500" b="1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ctr" defTabSz="412750" hangingPunct="0"/>
            <a:r>
              <a:rPr lang="en-US" sz="900" dirty="0">
                <a:solidFill>
                  <a:schemeClr val="bg2">
                    <a:lumMod val="25000"/>
                  </a:schemeClr>
                </a:solidFill>
              </a:rPr>
              <a:t>2006 Model </a:t>
            </a:r>
          </a:p>
          <a:p>
            <a:pPr algn="ctr" defTabSz="412750" hangingPunct="0"/>
            <a:r>
              <a:rPr lang="en-US" sz="1500" b="1" dirty="0">
                <a:solidFill>
                  <a:schemeClr val="bg2">
                    <a:lumMod val="2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Used Equipment</a:t>
            </a:r>
          </a:p>
        </p:txBody>
      </p:sp>
    </p:spTree>
    <p:extLst>
      <p:ext uri="{BB962C8B-B14F-4D97-AF65-F5344CB8AC3E}">
        <p14:creationId xmlns:p14="http://schemas.microsoft.com/office/powerpoint/2010/main" val="707222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</Words>
  <Application>Microsoft Office PowerPoint</Application>
  <PresentationFormat>Widescreen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Helvetica Neue</vt:lpstr>
      <vt:lpstr>Helvetica Neue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Ricardo Lopez</dc:creator>
  <cp:lastModifiedBy>Ricardo Lopez</cp:lastModifiedBy>
  <cp:revision>1</cp:revision>
  <dcterms:created xsi:type="dcterms:W3CDTF">2022-10-06T19:06:38Z</dcterms:created>
  <dcterms:modified xsi:type="dcterms:W3CDTF">2022-10-06T19:07:33Z</dcterms:modified>
</cp:coreProperties>
</file>