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F5800-4CC6-4058-838C-E7A107FF01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2917CC-985C-4F63-99CF-F40400D78F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65CC53-83ED-41F1-84E5-9BF85DC8AB92}"/>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5" name="Footer Placeholder 4">
            <a:extLst>
              <a:ext uri="{FF2B5EF4-FFF2-40B4-BE49-F238E27FC236}">
                <a16:creationId xmlns:a16="http://schemas.microsoft.com/office/drawing/2014/main" id="{004BBAE9-5313-44CD-87AE-A4F2D9D0C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34023E-8FB5-4F66-AA6C-696D18F7573B}"/>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267642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10D09-ED7A-4BBC-87E7-A6804B5291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032DD7-2675-4173-B5FF-2BCF697FD85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D6541D-236B-4977-B48E-4725E483459B}"/>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5" name="Footer Placeholder 4">
            <a:extLst>
              <a:ext uri="{FF2B5EF4-FFF2-40B4-BE49-F238E27FC236}">
                <a16:creationId xmlns:a16="http://schemas.microsoft.com/office/drawing/2014/main" id="{1F206038-96E9-4834-9701-B81C9A4A0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E9350-743B-4111-B464-48347A012786}"/>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2636686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A0E0E6-0848-4C11-83F8-E41B48F4A0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0D5161-5D2D-46BB-921D-8798C82424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892E29-8FA9-401E-9121-BB5C714DD338}"/>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5" name="Footer Placeholder 4">
            <a:extLst>
              <a:ext uri="{FF2B5EF4-FFF2-40B4-BE49-F238E27FC236}">
                <a16:creationId xmlns:a16="http://schemas.microsoft.com/office/drawing/2014/main" id="{9FE1BA62-8E8F-469E-B715-C80EB1A1DE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20C278-B5CF-4664-9EDF-6D7B34359E79}"/>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1372172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926D-07A2-41A1-961A-C15A6FBBB3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22DEC2-79EB-43FA-8629-804524DBC1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355D0E-4CB8-42E5-B02D-D07C76B4C436}"/>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5" name="Footer Placeholder 4">
            <a:extLst>
              <a:ext uri="{FF2B5EF4-FFF2-40B4-BE49-F238E27FC236}">
                <a16:creationId xmlns:a16="http://schemas.microsoft.com/office/drawing/2014/main" id="{38AC0B2B-00C5-461E-841F-540DDA471D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04BEF6-E807-4FE3-A62A-AB7D58B62CC9}"/>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3758655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6EFF1-4FE1-456E-9C4C-6311FF4C54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A1C9508-2172-4161-87B0-53920333F1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B6E1C-519B-439D-ABF1-18459EA04EF4}"/>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5" name="Footer Placeholder 4">
            <a:extLst>
              <a:ext uri="{FF2B5EF4-FFF2-40B4-BE49-F238E27FC236}">
                <a16:creationId xmlns:a16="http://schemas.microsoft.com/office/drawing/2014/main" id="{10F0183C-ADDC-4C4F-AC05-431D71EC9F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1FBBD0-CF01-471D-A7C8-72392E24D20B}"/>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468726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AF037-62A1-43DF-A1CB-C3484E8A29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989DB7-5D9B-48B7-840B-AF3270B6F56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C4B7B3-206E-49E0-90FE-06521055BD6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9C09FD7-9054-485A-96BE-0E720A4F913D}"/>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6" name="Footer Placeholder 5">
            <a:extLst>
              <a:ext uri="{FF2B5EF4-FFF2-40B4-BE49-F238E27FC236}">
                <a16:creationId xmlns:a16="http://schemas.microsoft.com/office/drawing/2014/main" id="{EA5F3612-9936-4265-82CC-2BE6590BAB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11A9DA-2799-439B-9F2F-9C079129A6B5}"/>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298845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5C5F-6CB4-4D1F-9590-1B195A14DCE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E158E9-2718-4C67-9D07-3BDC665942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4DFAA04-AE8C-43D8-9A56-4396C9AA138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B2ED9-FEC9-4D00-B49F-CF8632451D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FB15468-DD31-4261-8479-FD25A32BD1E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4AA34C-D0F1-40AB-A082-287121B1799C}"/>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8" name="Footer Placeholder 7">
            <a:extLst>
              <a:ext uri="{FF2B5EF4-FFF2-40B4-BE49-F238E27FC236}">
                <a16:creationId xmlns:a16="http://schemas.microsoft.com/office/drawing/2014/main" id="{003D71CC-EBCE-49A9-8675-D510BA8BD9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74336F-A118-42B9-A9B8-280858912D29}"/>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643607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CCF5A-F2AD-48AF-8A77-6C75C5C1D1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2BA897-C9D7-4E96-81B1-D822BD12EF66}"/>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4" name="Footer Placeholder 3">
            <a:extLst>
              <a:ext uri="{FF2B5EF4-FFF2-40B4-BE49-F238E27FC236}">
                <a16:creationId xmlns:a16="http://schemas.microsoft.com/office/drawing/2014/main" id="{DFACA007-4A30-4027-B4CD-A003962CE9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5A2FAE-5FB7-4031-9C5E-2C4941B91C77}"/>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676313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FA874D-4086-4B03-881B-E971DF20C67A}"/>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3" name="Footer Placeholder 2">
            <a:extLst>
              <a:ext uri="{FF2B5EF4-FFF2-40B4-BE49-F238E27FC236}">
                <a16:creationId xmlns:a16="http://schemas.microsoft.com/office/drawing/2014/main" id="{BD6F0F5D-DF8C-43C1-A7FE-26B03EC67AE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A2C3895-FBBC-4AD6-B6CC-16E5F89777FF}"/>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2913617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94219-1294-4EBF-90D2-043AF7192E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6A9AF6-06A8-4B77-BC0C-D8949807D8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38C325-EF4E-4EAB-B595-804B9E413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6A8E02E-4EF4-4BC0-A7C5-2AF811814BE8}"/>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6" name="Footer Placeholder 5">
            <a:extLst>
              <a:ext uri="{FF2B5EF4-FFF2-40B4-BE49-F238E27FC236}">
                <a16:creationId xmlns:a16="http://schemas.microsoft.com/office/drawing/2014/main" id="{3AA2049B-6579-4EE3-A543-AD26ADB18C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D0CCEE-2459-453F-BD2B-D2C3B5B21AF0}"/>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3385579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E681D-F139-43A9-950D-35C1A343F1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AFFD57-1ABC-4FC2-A5B2-1A283EE8E5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CC9E03-10DB-4263-B9DB-9C8F5B4A44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CAE7D7-F43E-47D0-A153-3F90A34D9975}"/>
              </a:ext>
            </a:extLst>
          </p:cNvPr>
          <p:cNvSpPr>
            <a:spLocks noGrp="1"/>
          </p:cNvSpPr>
          <p:nvPr>
            <p:ph type="dt" sz="half" idx="10"/>
          </p:nvPr>
        </p:nvSpPr>
        <p:spPr/>
        <p:txBody>
          <a:bodyPr/>
          <a:lstStyle/>
          <a:p>
            <a:fld id="{9FBD5C53-3D37-4A86-A246-679EE7D210AC}" type="datetimeFigureOut">
              <a:rPr lang="en-US" smtClean="0"/>
              <a:t>10/6/2022</a:t>
            </a:fld>
            <a:endParaRPr lang="en-US"/>
          </a:p>
        </p:txBody>
      </p:sp>
      <p:sp>
        <p:nvSpPr>
          <p:cNvPr id="6" name="Footer Placeholder 5">
            <a:extLst>
              <a:ext uri="{FF2B5EF4-FFF2-40B4-BE49-F238E27FC236}">
                <a16:creationId xmlns:a16="http://schemas.microsoft.com/office/drawing/2014/main" id="{34F3BBFA-9490-43D7-A7E9-BD3C8580BD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40D4FF-7ECA-442A-8EEF-24F49593E4B0}"/>
              </a:ext>
            </a:extLst>
          </p:cNvPr>
          <p:cNvSpPr>
            <a:spLocks noGrp="1"/>
          </p:cNvSpPr>
          <p:nvPr>
            <p:ph type="sldNum" sz="quarter" idx="12"/>
          </p:nvPr>
        </p:nvSpPr>
        <p:spPr/>
        <p:txBody>
          <a:bodyPr/>
          <a:lstStyle/>
          <a:p>
            <a:fld id="{1A25919E-B815-43B0-AFAA-BDEEF81BEEBF}" type="slidenum">
              <a:rPr lang="en-US" smtClean="0"/>
              <a:t>‹#›</a:t>
            </a:fld>
            <a:endParaRPr lang="en-US"/>
          </a:p>
        </p:txBody>
      </p:sp>
    </p:spTree>
    <p:extLst>
      <p:ext uri="{BB962C8B-B14F-4D97-AF65-F5344CB8AC3E}">
        <p14:creationId xmlns:p14="http://schemas.microsoft.com/office/powerpoint/2010/main" val="2613034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5209C5-2308-4FB8-9405-68AF7F88BB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BAA9AC-12D7-454D-B8A7-BAD7391AF5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E9BB19-410B-49EC-A002-99CF6F5E6C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BD5C53-3D37-4A86-A246-679EE7D210AC}" type="datetimeFigureOut">
              <a:rPr lang="en-US" smtClean="0"/>
              <a:t>10/6/2022</a:t>
            </a:fld>
            <a:endParaRPr lang="en-US"/>
          </a:p>
        </p:txBody>
      </p:sp>
      <p:sp>
        <p:nvSpPr>
          <p:cNvPr id="5" name="Footer Placeholder 4">
            <a:extLst>
              <a:ext uri="{FF2B5EF4-FFF2-40B4-BE49-F238E27FC236}">
                <a16:creationId xmlns:a16="http://schemas.microsoft.com/office/drawing/2014/main" id="{FE7C5CC3-AE6E-4719-8317-044AA9FCDE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5305C1-41B6-4456-A32A-79DEDFC53C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5919E-B815-43B0-AFAA-BDEEF81BEEBF}" type="slidenum">
              <a:rPr lang="en-US" smtClean="0"/>
              <a:t>‹#›</a:t>
            </a:fld>
            <a:endParaRPr lang="en-US"/>
          </a:p>
        </p:txBody>
      </p:sp>
    </p:spTree>
    <p:extLst>
      <p:ext uri="{BB962C8B-B14F-4D97-AF65-F5344CB8AC3E}">
        <p14:creationId xmlns:p14="http://schemas.microsoft.com/office/powerpoint/2010/main" val="3136625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5" name="Image" descr="Image"/>
          <p:cNvPicPr>
            <a:picLocks noChangeAspect="1"/>
          </p:cNvPicPr>
          <p:nvPr/>
        </p:nvPicPr>
        <p:blipFill>
          <a:blip r:embed="rId2">
            <a:extLst/>
          </a:blip>
          <a:stretch>
            <a:fillRect/>
          </a:stretch>
        </p:blipFill>
        <p:spPr>
          <a:xfrm>
            <a:off x="0" y="4761154"/>
            <a:ext cx="12192000" cy="2096847"/>
          </a:xfrm>
          <a:prstGeom prst="rect">
            <a:avLst/>
          </a:prstGeom>
          <a:ln w="12700">
            <a:miter lim="400000"/>
          </a:ln>
        </p:spPr>
      </p:pic>
      <p:sp>
        <p:nvSpPr>
          <p:cNvPr id="3" name="TextBox 2">
            <a:extLst>
              <a:ext uri="{FF2B5EF4-FFF2-40B4-BE49-F238E27FC236}">
                <a16:creationId xmlns:a16="http://schemas.microsoft.com/office/drawing/2014/main" id="{CA45970F-86B3-4A67-A797-A8F2ED7A6B76}"/>
              </a:ext>
            </a:extLst>
          </p:cNvPr>
          <p:cNvSpPr txBox="1"/>
          <p:nvPr/>
        </p:nvSpPr>
        <p:spPr>
          <a:xfrm>
            <a:off x="310322" y="121769"/>
            <a:ext cx="8446817" cy="589905"/>
          </a:xfrm>
          <a:prstGeom prst="rect">
            <a:avLst/>
          </a:prstGeom>
          <a:noFill/>
          <a:ln w="12700" cap="flat">
            <a:noFill/>
            <a:miter lim="400000"/>
          </a:ln>
          <a:effectLst/>
          <a:sp3d/>
        </p:spPr>
        <p:txBody>
          <a:bodyPr rot="0" spcFirstLastPara="1" vertOverflow="overflow" horzOverflow="overflow" vert="horz" wrap="square" lIns="25400" tIns="25400" rIns="25400" bIns="25400" numCol="1" spcCol="38100" rtlCol="0" anchor="ctr">
            <a:spAutoFit/>
          </a:bodyPr>
          <a:lstStyle/>
          <a:p>
            <a:pPr defTabSz="457200">
              <a:defRPr/>
            </a:pPr>
            <a:r>
              <a:rPr lang="en-US" sz="3500" b="1" kern="0" dirty="0">
                <a:solidFill>
                  <a:srgbClr val="19426D"/>
                </a:solidFill>
                <a:latin typeface="Arial" panose="020B0604020202020204" pitchFamily="34" charset="0"/>
                <a:cs typeface="Arial" panose="020B0604020202020204" pitchFamily="34" charset="0"/>
                <a:sym typeface="Helvetica Neue"/>
              </a:rPr>
              <a:t>RFP Pricing and Scoring Tabulation </a:t>
            </a:r>
          </a:p>
        </p:txBody>
      </p:sp>
      <p:graphicFrame>
        <p:nvGraphicFramePr>
          <p:cNvPr id="4" name="Table 3">
            <a:extLst>
              <a:ext uri="{FF2B5EF4-FFF2-40B4-BE49-F238E27FC236}">
                <a16:creationId xmlns:a16="http://schemas.microsoft.com/office/drawing/2014/main" id="{D278EA53-798C-4457-8E0D-35074D2CC812}"/>
              </a:ext>
            </a:extLst>
          </p:cNvPr>
          <p:cNvGraphicFramePr>
            <a:graphicFrameLocks noGrp="1"/>
          </p:cNvGraphicFramePr>
          <p:nvPr>
            <p:extLst/>
          </p:nvPr>
        </p:nvGraphicFramePr>
        <p:xfrm>
          <a:off x="310322" y="753430"/>
          <a:ext cx="11233576" cy="3791270"/>
        </p:xfrm>
        <a:graphic>
          <a:graphicData uri="http://schemas.openxmlformats.org/drawingml/2006/table">
            <a:tbl>
              <a:tblPr firstRow="1" bandRow="1"/>
              <a:tblGrid>
                <a:gridCol w="3331504">
                  <a:extLst>
                    <a:ext uri="{9D8B030D-6E8A-4147-A177-3AD203B41FA5}">
                      <a16:colId xmlns:a16="http://schemas.microsoft.com/office/drawing/2014/main" val="3257708972"/>
                    </a:ext>
                  </a:extLst>
                </a:gridCol>
                <a:gridCol w="2208469">
                  <a:extLst>
                    <a:ext uri="{9D8B030D-6E8A-4147-A177-3AD203B41FA5}">
                      <a16:colId xmlns:a16="http://schemas.microsoft.com/office/drawing/2014/main" val="932363710"/>
                    </a:ext>
                  </a:extLst>
                </a:gridCol>
                <a:gridCol w="1660849">
                  <a:extLst>
                    <a:ext uri="{9D8B030D-6E8A-4147-A177-3AD203B41FA5}">
                      <a16:colId xmlns:a16="http://schemas.microsoft.com/office/drawing/2014/main" val="363614854"/>
                    </a:ext>
                  </a:extLst>
                </a:gridCol>
                <a:gridCol w="1502229">
                  <a:extLst>
                    <a:ext uri="{9D8B030D-6E8A-4147-A177-3AD203B41FA5}">
                      <a16:colId xmlns:a16="http://schemas.microsoft.com/office/drawing/2014/main" val="911516687"/>
                    </a:ext>
                  </a:extLst>
                </a:gridCol>
                <a:gridCol w="1418253">
                  <a:extLst>
                    <a:ext uri="{9D8B030D-6E8A-4147-A177-3AD203B41FA5}">
                      <a16:colId xmlns:a16="http://schemas.microsoft.com/office/drawing/2014/main" val="397421665"/>
                    </a:ext>
                  </a:extLst>
                </a:gridCol>
                <a:gridCol w="1112272">
                  <a:extLst>
                    <a:ext uri="{9D8B030D-6E8A-4147-A177-3AD203B41FA5}">
                      <a16:colId xmlns:a16="http://schemas.microsoft.com/office/drawing/2014/main" val="222894987"/>
                    </a:ext>
                  </a:extLst>
                </a:gridCol>
              </a:tblGrid>
              <a:tr h="777240">
                <a:tc>
                  <a:txBody>
                    <a:bodyPr/>
                    <a:lstStyle>
                      <a:lvl1pPr marL="0" marR="0" indent="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9pPr>
                    </a:lstStyle>
                    <a:p>
                      <a:r>
                        <a:rPr lang="en-US" sz="1600" dirty="0">
                          <a:latin typeface="Calibri" panose="020F0502020204030204" pitchFamily="34" charset="0"/>
                          <a:cs typeface="Calibri" panose="020F0502020204030204" pitchFamily="34" charset="0"/>
                        </a:rPr>
                        <a:t>Respondent </a:t>
                      </a:r>
                    </a:p>
                  </a:txBody>
                  <a:tcPr marL="45720" marR="45720" marT="22860" marB="2286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19426D"/>
                    </a:solidFill>
                  </a:tcPr>
                </a:tc>
                <a:tc>
                  <a:txBody>
                    <a:bodyPr/>
                    <a:lstStyle>
                      <a:lvl1pPr marL="0" marR="0" indent="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9pPr>
                    </a:lstStyle>
                    <a:p>
                      <a:r>
                        <a:rPr lang="en-US" sz="1600" dirty="0">
                          <a:latin typeface="Calibri" panose="020F0502020204030204" pitchFamily="34" charset="0"/>
                          <a:cs typeface="Calibri" panose="020F0502020204030204" pitchFamily="34" charset="0"/>
                        </a:rPr>
                        <a:t>Location </a:t>
                      </a:r>
                    </a:p>
                  </a:txBody>
                  <a:tcPr marL="45720" marR="45720" marT="22860" marB="22860"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19426D"/>
                    </a:solidFill>
                  </a:tcPr>
                </a:tc>
                <a:tc>
                  <a:txBody>
                    <a:bodyPr/>
                    <a:lstStyle/>
                    <a:p>
                      <a:r>
                        <a:rPr lang="en-US" sz="1600" b="1" dirty="0">
                          <a:solidFill>
                            <a:schemeClr val="bg1"/>
                          </a:solidFill>
                          <a:latin typeface="Calibri" panose="020F0502020204030204" pitchFamily="34" charset="0"/>
                          <a:cs typeface="Calibri" panose="020F0502020204030204" pitchFamily="34" charset="0"/>
                        </a:rPr>
                        <a:t>Annual Fire Alarm Monitoring Services Cost   </a:t>
                      </a:r>
                    </a:p>
                  </a:txBody>
                  <a:tcPr marL="45720" marR="45720" marT="22860" marB="22860"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19426D"/>
                    </a:solidFill>
                  </a:tcPr>
                </a:tc>
                <a:tc>
                  <a:txBody>
                    <a:bodyPr/>
                    <a:lstStyle/>
                    <a:p>
                      <a:r>
                        <a:rPr lang="en-US" sz="1600" b="1" dirty="0">
                          <a:solidFill>
                            <a:schemeClr val="bg1"/>
                          </a:solidFill>
                          <a:latin typeface="Calibri" panose="020F0502020204030204" pitchFamily="34" charset="0"/>
                          <a:cs typeface="Calibri" panose="020F0502020204030204" pitchFamily="34" charset="0"/>
                        </a:rPr>
                        <a:t>Estimated              Two Year Contract Cost  </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19426D"/>
                    </a:solidFill>
                  </a:tcPr>
                </a:tc>
                <a:tc>
                  <a:txBody>
                    <a:bodyPr/>
                    <a:lstStyle>
                      <a:lvl1pPr marL="0" marR="0" indent="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9pPr>
                    </a:lstStyle>
                    <a:p>
                      <a:r>
                        <a:rPr lang="en-US" sz="1600" dirty="0">
                          <a:latin typeface="Calibri" panose="020F0502020204030204" pitchFamily="34" charset="0"/>
                          <a:cs typeface="Calibri" panose="020F0502020204030204" pitchFamily="34" charset="0"/>
                        </a:rPr>
                        <a:t>Estimated Inspection Cost per Building  </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19426D"/>
                    </a:solidFill>
                  </a:tcPr>
                </a:tc>
                <a:tc>
                  <a:txBody>
                    <a:bodyPr/>
                    <a:lstStyle>
                      <a:lvl1pPr marL="0" marR="0" indent="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1" i="0" u="none" strike="noStrike" cap="none" spc="0" baseline="0">
                          <a:solidFill>
                            <a:schemeClr val="lt1"/>
                          </a:solidFill>
                          <a:uFillTx/>
                          <a:latin typeface="Helvetica Neue"/>
                          <a:ea typeface="Helvetica Neue"/>
                          <a:cs typeface="Helvetica Neue"/>
                          <a:sym typeface="Helvetica Neue Light"/>
                        </a:defRPr>
                      </a:lvl9pPr>
                    </a:lstStyle>
                    <a:p>
                      <a:r>
                        <a:rPr lang="en-US" sz="1600" dirty="0">
                          <a:latin typeface="Calibri" panose="020F0502020204030204" pitchFamily="34" charset="0"/>
                          <a:cs typeface="Calibri" panose="020F0502020204030204" pitchFamily="34" charset="0"/>
                        </a:rPr>
                        <a:t>Score </a:t>
                      </a:r>
                    </a:p>
                  </a:txBody>
                  <a:tcPr marL="45720" marR="45720" marT="22860" marB="22860" anchor="ct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19426D"/>
                    </a:solidFill>
                  </a:tcPr>
                </a:tc>
                <a:extLst>
                  <a:ext uri="{0D108BD9-81ED-4DB2-BD59-A6C34878D82A}">
                    <a16:rowId xmlns:a16="http://schemas.microsoft.com/office/drawing/2014/main" val="379865261"/>
                  </a:ext>
                </a:extLst>
              </a:tr>
              <a:tr h="703385">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9pPr>
                    </a:lstStyle>
                    <a:p>
                      <a:pPr algn="l"/>
                      <a:r>
                        <a:rPr lang="en-US" sz="2100" b="0" dirty="0">
                          <a:solidFill>
                            <a:schemeClr val="tx2">
                              <a:lumMod val="75000"/>
                            </a:schemeClr>
                          </a:solidFill>
                          <a:latin typeface="Calibri" panose="020F0502020204030204" pitchFamily="34" charset="0"/>
                          <a:cs typeface="Calibri" panose="020F0502020204030204" pitchFamily="34" charset="0"/>
                        </a:rPr>
                        <a:t>ADT Commercial </a:t>
                      </a:r>
                    </a:p>
                  </a:txBody>
                  <a:tcPr marL="45720" marR="45720" marT="22860" marB="22860" anchor="ct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9pPr>
                    </a:lstStyle>
                    <a:p>
                      <a:pPr algn="l"/>
                      <a:r>
                        <a:rPr lang="en-US" sz="2100" b="0" dirty="0">
                          <a:solidFill>
                            <a:schemeClr val="tx2">
                              <a:lumMod val="75000"/>
                            </a:schemeClr>
                          </a:solidFill>
                          <a:latin typeface="Calibri" panose="020F0502020204030204" pitchFamily="34" charset="0"/>
                          <a:cs typeface="Calibri" panose="020F0502020204030204" pitchFamily="34" charset="0"/>
                        </a:rPr>
                        <a:t>Edinburg, Texas </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en-US" sz="2400" b="0" dirty="0">
                          <a:solidFill>
                            <a:schemeClr val="tx2">
                              <a:lumMod val="75000"/>
                            </a:schemeClr>
                          </a:solidFill>
                          <a:latin typeface="Calibri" panose="020F0502020204030204" pitchFamily="34" charset="0"/>
                          <a:cs typeface="Calibri" panose="020F0502020204030204" pitchFamily="34" charset="0"/>
                        </a:rPr>
                        <a:t>$20,088</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400" b="0" dirty="0">
                          <a:solidFill>
                            <a:schemeClr val="tx2">
                              <a:lumMod val="75000"/>
                            </a:schemeClr>
                          </a:solidFill>
                          <a:latin typeface="Calibri" panose="020F0502020204030204" pitchFamily="34" charset="0"/>
                          <a:cs typeface="Calibri" panose="020F0502020204030204" pitchFamily="34" charset="0"/>
                        </a:rPr>
                        <a:t>$40,176</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9pPr>
                    </a:lstStyle>
                    <a:p>
                      <a:r>
                        <a:rPr lang="en-US" sz="2400" b="0" dirty="0">
                          <a:solidFill>
                            <a:schemeClr val="tx2">
                              <a:lumMod val="75000"/>
                            </a:schemeClr>
                          </a:solidFill>
                          <a:latin typeface="Calibri" panose="020F0502020204030204" pitchFamily="34" charset="0"/>
                          <a:cs typeface="Calibri" panose="020F0502020204030204" pitchFamily="34" charset="0"/>
                        </a:rPr>
                        <a:t>$280</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9pPr>
                    </a:lstStyle>
                    <a:p>
                      <a:r>
                        <a:rPr lang="en-US" sz="2400" b="0" dirty="0">
                          <a:solidFill>
                            <a:schemeClr val="tx2">
                              <a:lumMod val="75000"/>
                            </a:schemeClr>
                          </a:solidFill>
                          <a:latin typeface="Calibri" panose="020F0502020204030204" pitchFamily="34" charset="0"/>
                          <a:cs typeface="Calibri" panose="020F0502020204030204" pitchFamily="34" charset="0"/>
                        </a:rPr>
                        <a:t>73.2</a:t>
                      </a:r>
                    </a:p>
                  </a:txBody>
                  <a:tcPr marL="45720" marR="45720" marT="22860" marB="22860" anchor="ct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088373504"/>
                  </a:ext>
                </a:extLst>
              </a:tr>
              <a:tr h="703385">
                <a:tc>
                  <a:txBody>
                    <a:bodyPr/>
                    <a:lstStyle/>
                    <a:p>
                      <a:pPr algn="l"/>
                      <a:r>
                        <a:rPr lang="en-US" sz="2100" b="1" dirty="0">
                          <a:solidFill>
                            <a:schemeClr val="tx2">
                              <a:lumMod val="75000"/>
                            </a:schemeClr>
                          </a:solidFill>
                          <a:latin typeface="Calibri" panose="020F0502020204030204" pitchFamily="34" charset="0"/>
                          <a:cs typeface="Calibri" panose="020F0502020204030204" pitchFamily="34" charset="0"/>
                        </a:rPr>
                        <a:t>Superior Alarms </a:t>
                      </a:r>
                    </a:p>
                  </a:txBody>
                  <a:tcPr marL="45720" marR="45720" marT="22860" marB="2286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5DFC3"/>
                    </a:solidFill>
                  </a:tcPr>
                </a:tc>
                <a:tc>
                  <a:txBody>
                    <a:bodyPr/>
                    <a:lstStyle/>
                    <a:p>
                      <a:pPr algn="l"/>
                      <a:r>
                        <a:rPr lang="en-US" sz="2100" b="1" dirty="0">
                          <a:solidFill>
                            <a:schemeClr val="tx2">
                              <a:lumMod val="75000"/>
                            </a:schemeClr>
                          </a:solidFill>
                          <a:latin typeface="Calibri" panose="020F0502020204030204" pitchFamily="34" charset="0"/>
                          <a:cs typeface="Calibri" panose="020F0502020204030204" pitchFamily="34" charset="0"/>
                        </a:rPr>
                        <a:t>McAllen, Texas </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5DFC3"/>
                    </a:solidFill>
                  </a:tcPr>
                </a:tc>
                <a:tc>
                  <a:txBody>
                    <a:bodyPr/>
                    <a:lstStyle/>
                    <a:p>
                      <a:pPr algn="ctr"/>
                      <a:r>
                        <a:rPr lang="en-US" sz="2400" b="1" dirty="0">
                          <a:solidFill>
                            <a:schemeClr val="tx2">
                              <a:lumMod val="75000"/>
                            </a:schemeClr>
                          </a:solidFill>
                          <a:latin typeface="Calibri" panose="020F0502020204030204" pitchFamily="34" charset="0"/>
                          <a:cs typeface="Calibri" panose="020F0502020204030204" pitchFamily="34" charset="0"/>
                        </a:rPr>
                        <a:t>$20,760</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5DFC3"/>
                    </a:solidFill>
                  </a:tcPr>
                </a:tc>
                <a:tc>
                  <a:txBody>
                    <a:bodyPr/>
                    <a:lstStyle/>
                    <a:p>
                      <a:r>
                        <a:rPr lang="en-US" sz="1600" b="1" dirty="0">
                          <a:solidFill>
                            <a:schemeClr val="tx2">
                              <a:lumMod val="75000"/>
                            </a:schemeClr>
                          </a:solidFill>
                          <a:latin typeface="Calibri" panose="020F0502020204030204" pitchFamily="34" charset="0"/>
                          <a:cs typeface="Calibri" panose="020F0502020204030204" pitchFamily="34" charset="0"/>
                        </a:rPr>
                        <a:t>*</a:t>
                      </a:r>
                      <a:r>
                        <a:rPr lang="en-US" sz="2400" b="1" dirty="0">
                          <a:solidFill>
                            <a:schemeClr val="tx2">
                              <a:lumMod val="75000"/>
                            </a:schemeClr>
                          </a:solidFill>
                          <a:latin typeface="Calibri" panose="020F0502020204030204" pitchFamily="34" charset="0"/>
                          <a:cs typeface="Calibri" panose="020F0502020204030204" pitchFamily="34" charset="0"/>
                        </a:rPr>
                        <a:t>$41,820</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5DFC3"/>
                    </a:solidFill>
                  </a:tcPr>
                </a:tc>
                <a:tc>
                  <a:txBody>
                    <a:bodyPr/>
                    <a:lstStyle/>
                    <a:p>
                      <a:r>
                        <a:rPr lang="en-US" sz="2400" b="1" dirty="0">
                          <a:solidFill>
                            <a:schemeClr val="tx2">
                              <a:lumMod val="75000"/>
                            </a:schemeClr>
                          </a:solidFill>
                          <a:latin typeface="Calibri" panose="020F0502020204030204" pitchFamily="34" charset="0"/>
                          <a:cs typeface="Calibri" panose="020F0502020204030204" pitchFamily="34" charset="0"/>
                        </a:rPr>
                        <a:t>$1,645</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5DFC3"/>
                    </a:solidFill>
                  </a:tcPr>
                </a:tc>
                <a:tc>
                  <a:txBody>
                    <a:bodyPr/>
                    <a:lstStyle/>
                    <a:p>
                      <a:r>
                        <a:rPr lang="en-US" sz="2400" b="1" dirty="0">
                          <a:solidFill>
                            <a:schemeClr val="tx2">
                              <a:lumMod val="75000"/>
                            </a:schemeClr>
                          </a:solidFill>
                          <a:latin typeface="Calibri" panose="020F0502020204030204" pitchFamily="34" charset="0"/>
                          <a:cs typeface="Calibri" panose="020F0502020204030204" pitchFamily="34" charset="0"/>
                        </a:rPr>
                        <a:t>90.8</a:t>
                      </a:r>
                    </a:p>
                  </a:txBody>
                  <a:tcPr marL="45720" marR="45720" marT="22860" marB="2286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85DFC3"/>
                    </a:solidFill>
                  </a:tcPr>
                </a:tc>
                <a:extLst>
                  <a:ext uri="{0D108BD9-81ED-4DB2-BD59-A6C34878D82A}">
                    <a16:rowId xmlns:a16="http://schemas.microsoft.com/office/drawing/2014/main" val="1637508640"/>
                  </a:ext>
                </a:extLst>
              </a:tr>
              <a:tr h="803630">
                <a:tc>
                  <a:txBody>
                    <a:bodyPr/>
                    <a:lstStyle/>
                    <a:p>
                      <a:pPr algn="l"/>
                      <a:r>
                        <a:rPr lang="en-US" sz="2100" b="0" dirty="0" err="1">
                          <a:solidFill>
                            <a:schemeClr val="tx2">
                              <a:lumMod val="75000"/>
                            </a:schemeClr>
                          </a:solidFill>
                          <a:latin typeface="Calibri" panose="020F0502020204030204" pitchFamily="34" charset="0"/>
                          <a:cs typeface="Calibri" panose="020F0502020204030204" pitchFamily="34" charset="0"/>
                        </a:rPr>
                        <a:t>SafeGuard</a:t>
                      </a:r>
                      <a:r>
                        <a:rPr lang="en-US" sz="2100" b="0" dirty="0">
                          <a:solidFill>
                            <a:schemeClr val="tx2">
                              <a:lumMod val="75000"/>
                            </a:schemeClr>
                          </a:solidFill>
                          <a:latin typeface="Calibri" panose="020F0502020204030204" pitchFamily="34" charset="0"/>
                          <a:cs typeface="Calibri" panose="020F0502020204030204" pitchFamily="34" charset="0"/>
                        </a:rPr>
                        <a:t> Security &amp; Fire</a:t>
                      </a:r>
                    </a:p>
                  </a:txBody>
                  <a:tcPr marL="45720" marR="45720" marT="22860" marB="22860"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a:r>
                        <a:rPr lang="en-US" sz="2100" b="0" dirty="0">
                          <a:solidFill>
                            <a:schemeClr val="tx2">
                              <a:lumMod val="75000"/>
                            </a:schemeClr>
                          </a:solidFill>
                          <a:latin typeface="Calibri" panose="020F0502020204030204" pitchFamily="34" charset="0"/>
                          <a:cs typeface="Calibri" panose="020F0502020204030204" pitchFamily="34" charset="0"/>
                        </a:rPr>
                        <a:t>Mission, Texas </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en-US" sz="2400" b="0" dirty="0">
                          <a:solidFill>
                            <a:schemeClr val="tx2">
                              <a:lumMod val="75000"/>
                            </a:schemeClr>
                          </a:solidFill>
                          <a:latin typeface="Calibri" panose="020F0502020204030204" pitchFamily="34" charset="0"/>
                          <a:cs typeface="Calibri" panose="020F0502020204030204" pitchFamily="34" charset="0"/>
                        </a:rPr>
                        <a:t>$22,320</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400" b="0" dirty="0">
                          <a:solidFill>
                            <a:schemeClr val="tx2">
                              <a:lumMod val="75000"/>
                            </a:schemeClr>
                          </a:solidFill>
                          <a:latin typeface="Calibri" panose="020F0502020204030204" pitchFamily="34" charset="0"/>
                          <a:cs typeface="Calibri" panose="020F0502020204030204" pitchFamily="34" charset="0"/>
                        </a:rPr>
                        <a:t>$44,640</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400" b="0" dirty="0">
                          <a:solidFill>
                            <a:schemeClr val="tx2">
                              <a:lumMod val="75000"/>
                            </a:schemeClr>
                          </a:solidFill>
                          <a:latin typeface="Calibri" panose="020F0502020204030204" pitchFamily="34" charset="0"/>
                          <a:cs typeface="Calibri" panose="020F0502020204030204" pitchFamily="34" charset="0"/>
                        </a:rPr>
                        <a:t>$550</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400" b="0" dirty="0">
                          <a:solidFill>
                            <a:schemeClr val="tx2">
                              <a:lumMod val="75000"/>
                            </a:schemeClr>
                          </a:solidFill>
                          <a:latin typeface="Calibri" panose="020F0502020204030204" pitchFamily="34" charset="0"/>
                          <a:cs typeface="Calibri" panose="020F0502020204030204" pitchFamily="34" charset="0"/>
                        </a:rPr>
                        <a:t>70.1</a:t>
                      </a:r>
                    </a:p>
                  </a:txBody>
                  <a:tcPr marL="45720" marR="45720" marT="22860" marB="2286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72447184"/>
                  </a:ext>
                </a:extLst>
              </a:tr>
              <a:tr h="803630">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9pPr>
                    </a:lstStyle>
                    <a:p>
                      <a:pPr algn="l"/>
                      <a:r>
                        <a:rPr lang="en-US" sz="2100" b="0" dirty="0">
                          <a:solidFill>
                            <a:schemeClr val="tx2">
                              <a:lumMod val="75000"/>
                            </a:schemeClr>
                          </a:solidFill>
                          <a:latin typeface="Calibri" panose="020F0502020204030204" pitchFamily="34" charset="0"/>
                          <a:cs typeface="Calibri" panose="020F0502020204030204" pitchFamily="34" charset="0"/>
                        </a:rPr>
                        <a:t>RGV Fire Safety/Security, LLC </a:t>
                      </a:r>
                    </a:p>
                  </a:txBody>
                  <a:tcPr marL="45720" marR="45720" marT="22860" marB="22860"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9pPr>
                    </a:lstStyle>
                    <a:p>
                      <a:pPr algn="l"/>
                      <a:r>
                        <a:rPr lang="en-US" sz="2100" b="0" dirty="0">
                          <a:solidFill>
                            <a:schemeClr val="tx2">
                              <a:lumMod val="75000"/>
                            </a:schemeClr>
                          </a:solidFill>
                          <a:latin typeface="Calibri" panose="020F0502020204030204" pitchFamily="34" charset="0"/>
                          <a:cs typeface="Calibri" panose="020F0502020204030204" pitchFamily="34" charset="0"/>
                        </a:rPr>
                        <a:t>Santa Rosa, Texas </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en-US" sz="2400" b="0" dirty="0">
                          <a:solidFill>
                            <a:schemeClr val="tx2">
                              <a:lumMod val="75000"/>
                            </a:schemeClr>
                          </a:solidFill>
                          <a:latin typeface="Calibri" panose="020F0502020204030204" pitchFamily="34" charset="0"/>
                          <a:cs typeface="Calibri" panose="020F0502020204030204" pitchFamily="34" charset="0"/>
                        </a:rPr>
                        <a:t>$18,600</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600" b="0" dirty="0">
                          <a:solidFill>
                            <a:schemeClr val="tx2">
                              <a:lumMod val="75000"/>
                            </a:schemeClr>
                          </a:solidFill>
                          <a:latin typeface="Calibri" panose="020F0502020204030204" pitchFamily="34" charset="0"/>
                          <a:cs typeface="Calibri" panose="020F0502020204030204" pitchFamily="34" charset="0"/>
                        </a:rPr>
                        <a:t>**</a:t>
                      </a:r>
                      <a:r>
                        <a:rPr lang="en-US" sz="2400" b="0" dirty="0">
                          <a:solidFill>
                            <a:schemeClr val="tx2">
                              <a:lumMod val="75000"/>
                            </a:schemeClr>
                          </a:solidFill>
                          <a:latin typeface="Calibri" panose="020F0502020204030204" pitchFamily="34" charset="0"/>
                          <a:cs typeface="Calibri" panose="020F0502020204030204" pitchFamily="34" charset="0"/>
                        </a:rPr>
                        <a:t>$48,546</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9pPr>
                    </a:lstStyle>
                    <a:p>
                      <a:r>
                        <a:rPr lang="en-US" sz="2400" b="0" dirty="0">
                          <a:solidFill>
                            <a:schemeClr val="tx2">
                              <a:lumMod val="75000"/>
                            </a:schemeClr>
                          </a:solidFill>
                          <a:latin typeface="Calibri" panose="020F0502020204030204" pitchFamily="34" charset="0"/>
                          <a:cs typeface="Calibri" panose="020F0502020204030204" pitchFamily="34" charset="0"/>
                        </a:rPr>
                        <a:t>$300</a:t>
                      </a:r>
                    </a:p>
                  </a:txBody>
                  <a:tcPr marL="45720" marR="45720" marT="22860" marB="2286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marR="0" indent="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1pPr>
                      <a:lvl2pPr marL="0" marR="0" indent="228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2pPr>
                      <a:lvl3pPr marL="0" marR="0" indent="457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3pPr>
                      <a:lvl4pPr marL="0" marR="0" indent="685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4pPr>
                      <a:lvl5pPr marL="0" marR="0" indent="9144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5pPr>
                      <a:lvl6pPr marL="0" marR="0" indent="11430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6pPr>
                      <a:lvl7pPr marL="0" marR="0" indent="13716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7pPr>
                      <a:lvl8pPr marL="0" marR="0" indent="16002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8pPr>
                      <a:lvl9pPr marL="0" marR="0" indent="1828800" algn="ctr" defTabSz="825500" latinLnBrk="0">
                        <a:lnSpc>
                          <a:spcPct val="100000"/>
                        </a:lnSpc>
                        <a:spcBef>
                          <a:spcPts val="0"/>
                        </a:spcBef>
                        <a:spcAft>
                          <a:spcPts val="0"/>
                        </a:spcAft>
                        <a:buClrTx/>
                        <a:buSzTx/>
                        <a:buFontTx/>
                        <a:buNone/>
                        <a:tabLst/>
                        <a:defRPr sz="2400" b="0" i="0" u="none" strike="noStrike" cap="none" spc="0" baseline="0">
                          <a:solidFill>
                            <a:schemeClr val="dk1"/>
                          </a:solidFill>
                          <a:uFillTx/>
                          <a:latin typeface="Helvetica Neue"/>
                          <a:ea typeface="Helvetica Neue"/>
                          <a:cs typeface="Helvetica Neue"/>
                          <a:sym typeface="Helvetica Neue Light"/>
                        </a:defRPr>
                      </a:lvl9pPr>
                    </a:lstStyle>
                    <a:p>
                      <a:r>
                        <a:rPr lang="en-US" sz="2400" b="0" dirty="0">
                          <a:solidFill>
                            <a:schemeClr val="tx2">
                              <a:lumMod val="75000"/>
                            </a:schemeClr>
                          </a:solidFill>
                          <a:latin typeface="Calibri" panose="020F0502020204030204" pitchFamily="34" charset="0"/>
                          <a:cs typeface="Calibri" panose="020F0502020204030204" pitchFamily="34" charset="0"/>
                        </a:rPr>
                        <a:t>79.2</a:t>
                      </a:r>
                    </a:p>
                  </a:txBody>
                  <a:tcPr marL="45720" marR="45720" marT="22860" marB="22860" anchor="ct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795854436"/>
                  </a:ext>
                </a:extLst>
              </a:tr>
            </a:tbl>
          </a:graphicData>
        </a:graphic>
      </p:graphicFrame>
      <p:sp>
        <p:nvSpPr>
          <p:cNvPr id="2" name="TextBox 1">
            <a:extLst>
              <a:ext uri="{FF2B5EF4-FFF2-40B4-BE49-F238E27FC236}">
                <a16:creationId xmlns:a16="http://schemas.microsoft.com/office/drawing/2014/main" id="{EDF40987-BB98-47B1-AAE9-0838EAF38D97}"/>
              </a:ext>
            </a:extLst>
          </p:cNvPr>
          <p:cNvSpPr txBox="1"/>
          <p:nvPr/>
        </p:nvSpPr>
        <p:spPr>
          <a:xfrm>
            <a:off x="310322" y="5288776"/>
            <a:ext cx="9029622" cy="6976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algn="just" defTabSz="412750" hangingPunct="0"/>
            <a:r>
              <a:rPr lang="en-US" sz="1400" i="1" dirty="0">
                <a:solidFill>
                  <a:schemeClr val="bg2">
                    <a:lumMod val="25000"/>
                  </a:schemeClr>
                </a:solidFill>
                <a:latin typeface="Calibri" panose="020F0502020204030204" pitchFamily="34" charset="0"/>
                <a:cs typeface="Calibri" panose="020F0502020204030204" pitchFamily="34" charset="0"/>
                <a:sym typeface="Helvetica Neue"/>
              </a:rPr>
              <a:t>Note: Annual inspection cost portrayed reflects estimated cost per building based on standard building monitoring equipment functionalities and needs. However, awarded respondent will be required to assess existing conditions and operating status of each building for best and final offer. </a:t>
            </a:r>
          </a:p>
        </p:txBody>
      </p:sp>
      <p:sp>
        <p:nvSpPr>
          <p:cNvPr id="5" name="TextBox 4">
            <a:extLst>
              <a:ext uri="{FF2B5EF4-FFF2-40B4-BE49-F238E27FC236}">
                <a16:creationId xmlns:a16="http://schemas.microsoft.com/office/drawing/2014/main" id="{C215485C-EE3C-4717-997B-A5F13BA91456}"/>
              </a:ext>
            </a:extLst>
          </p:cNvPr>
          <p:cNvSpPr txBox="1"/>
          <p:nvPr/>
        </p:nvSpPr>
        <p:spPr>
          <a:xfrm>
            <a:off x="310322" y="4601844"/>
            <a:ext cx="3592286" cy="4821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defTabSz="412750" hangingPunct="0"/>
            <a:r>
              <a:rPr lang="en-US" sz="1400" i="1" dirty="0">
                <a:solidFill>
                  <a:srgbClr val="000000"/>
                </a:solidFill>
                <a:latin typeface="Calibri" panose="020F0502020204030204" pitchFamily="34" charset="0"/>
                <a:cs typeface="Calibri" panose="020F0502020204030204" pitchFamily="34" charset="0"/>
                <a:sym typeface="Helvetica Neue"/>
              </a:rPr>
              <a:t>*One time cost of $300 included</a:t>
            </a:r>
          </a:p>
          <a:p>
            <a:pPr defTabSz="412750" hangingPunct="0"/>
            <a:r>
              <a:rPr lang="en-US" sz="1400" i="1" dirty="0">
                <a:latin typeface="Calibri" panose="020F0502020204030204" pitchFamily="34" charset="0"/>
                <a:cs typeface="Calibri" panose="020F0502020204030204" pitchFamily="34" charset="0"/>
              </a:rPr>
              <a:t>**One time cost of $11,346 included</a:t>
            </a:r>
            <a:endParaRPr lang="en-US" sz="1400" i="1" dirty="0">
              <a:solidFill>
                <a:srgbClr val="000000"/>
              </a:solidFill>
              <a:latin typeface="Calibri" panose="020F0502020204030204" pitchFamily="34" charset="0"/>
              <a:cs typeface="Calibri" panose="020F0502020204030204" pitchFamily="34" charset="0"/>
              <a:sym typeface="Helvetica Neue"/>
            </a:endParaRPr>
          </a:p>
        </p:txBody>
      </p:sp>
    </p:spTree>
    <p:extLst>
      <p:ext uri="{BB962C8B-B14F-4D97-AF65-F5344CB8AC3E}">
        <p14:creationId xmlns:p14="http://schemas.microsoft.com/office/powerpoint/2010/main" val="2478291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140</Words>
  <Application>Microsoft Office PowerPoint</Application>
  <PresentationFormat>Widescreen</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 Neue</vt:lpstr>
      <vt:lpstr>Helvetica Neue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Ricardo Lopez</dc:creator>
  <cp:lastModifiedBy>Ricardo Lopez</cp:lastModifiedBy>
  <cp:revision>1</cp:revision>
  <dcterms:created xsi:type="dcterms:W3CDTF">2022-10-06T16:46:26Z</dcterms:created>
  <dcterms:modified xsi:type="dcterms:W3CDTF">2022-10-06T16:47:25Z</dcterms:modified>
</cp:coreProperties>
</file>