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CB26C-9FF5-4DAE-A32D-29C77614CF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681BCF-AB84-44FF-9714-AB4E4A1637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AF103-7E63-42DB-81AA-C69BECD2C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0EE5-D05C-474A-B698-CCA1C33E9AD1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306AFF-C136-40DC-8D81-E6BF396C7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C8F56-625F-41D0-B1D1-DF2FD10B9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5D63-873B-4F86-8115-132C9FD85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120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8BA0C-74D7-4D72-BFE8-F1743BA6B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19D5C2-8D75-4BA5-BF8D-02BE73CC03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EEA63-B1F8-4F35-9179-FF409439E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0EE5-D05C-474A-B698-CCA1C33E9AD1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D0E92-5774-47BC-AD25-DF062789E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A1304-9C2D-46AD-90F8-25FD0F6E9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5D63-873B-4F86-8115-132C9FD85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240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F47ED9-B1F9-4DA1-8F69-CEDDF077A0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3A41FC-0227-42CB-9AFA-E073AD11B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3E730-1415-4D83-8C10-2A0A409CD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0EE5-D05C-474A-B698-CCA1C33E9AD1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55D05-265D-4BAB-868B-51EABEB86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522BF-DCDE-40ED-8720-B00D3CB05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5D63-873B-4F86-8115-132C9FD85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89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BABF2-4209-46AA-9CFE-0E2BDD9AF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EA858-6FE7-46D9-8916-D378479C3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4F3397-C31C-4F3D-9C6F-FE700BC65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0EE5-D05C-474A-B698-CCA1C33E9AD1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E6804-3347-4457-93FE-5176C6846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0F86C-4006-4433-ADE2-966495E83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5D63-873B-4F86-8115-132C9FD85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41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03177-A330-46B1-8098-C71100064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71BBF5-E49D-45DC-92A3-CC9EFA409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9CBD8-3BBE-4A64-B847-4FB88C4DE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0EE5-D05C-474A-B698-CCA1C33E9AD1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A370E-C81F-43EC-9FE0-910396D8A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13DE3-77F2-41CC-A91D-676EAF759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5D63-873B-4F86-8115-132C9FD85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458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436EB-5CF2-4DBA-A79F-69E318763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66B33-A28C-45E0-8F09-7B65757FEF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B747A-80C1-46C2-9259-6C713DD86D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BAA168-30C2-4E63-91B5-8A344AD36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0EE5-D05C-474A-B698-CCA1C33E9AD1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7B0D75-AE54-4F87-AD47-D5F84C569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572897-37EE-46D7-A4B5-0C80D0FAB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5D63-873B-4F86-8115-132C9FD85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07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07822-979F-4B69-B8F4-BA7CB79B8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994F8C-2879-4C0A-91D2-3C2AD7F73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51B36C-AC77-4353-8E22-A21D021848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CB27E3-F803-47E1-A75F-FE0798377B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ECDE66-BDE5-4199-A229-830F071BC2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21AC5E-1DF9-4954-BF21-476CB3AA1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0EE5-D05C-474A-B698-CCA1C33E9AD1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8D1427-5269-4F35-BBD9-C4A01AE82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D65884-2FFA-41F2-813C-D45900507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5D63-873B-4F86-8115-132C9FD85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21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F37C2-5D35-458B-A40A-FA82EC9DC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D05DE4-312A-42E7-9A79-B04A98B59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0EE5-D05C-474A-B698-CCA1C33E9AD1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172543-127B-47D9-8A7C-88EB87BE1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498E88-DDD2-46D7-9C83-B368CB0FC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5D63-873B-4F86-8115-132C9FD85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539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DC940A-7238-4467-B121-E54F2EFB3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0EE5-D05C-474A-B698-CCA1C33E9AD1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B2ABA9-11F7-4098-B80A-AE7AF0F23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1934D4-B1DF-47E7-B16C-3B1390C0A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5D63-873B-4F86-8115-132C9FD85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937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ADE83-B02A-42E6-92ED-9A3D0A155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179C1-2901-47DD-87B5-375FF1602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C97D53-EB29-4B3E-BF19-2492CF082D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3DC832-877E-40AF-8E64-9C95BA886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0EE5-D05C-474A-B698-CCA1C33E9AD1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CC9A82-8CE6-4E76-85B1-24CC867C8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C4B74-42C6-4BE7-B2EB-9F1495D82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5D63-873B-4F86-8115-132C9FD85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741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815BC-631A-45B5-8EFC-7564FD2E9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227007-7173-4828-8E38-F4CA7C0432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24B623-0C0A-474F-A9C0-4E312EB4CE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175AAA-E04B-46F9-95C6-87D905BB9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0EE5-D05C-474A-B698-CCA1C33E9AD1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AF5B38-0659-43ED-87CD-23D8D776D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CB385-732E-44F2-932A-E83B4792B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5D63-873B-4F86-8115-132C9FD85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38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6F909B-83D9-400F-856B-7AEABFC05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138448-EA7A-44E9-A8DD-F3B6DDF6E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C5325-DD73-40DF-B723-0BF5E63F11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10EE5-D05C-474A-B698-CCA1C33E9AD1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72DA4-5232-4B98-ACBC-17D9DFDDBB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DA8CA-53F2-4B91-8318-ED31D0103E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B5D63-873B-4F86-8115-132C9FD85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6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2635CC6-6634-4AFE-B64C-63796709461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48118" y="900963"/>
          <a:ext cx="9568899" cy="4566140"/>
        </p:xfrm>
        <a:graphic>
          <a:graphicData uri="http://schemas.openxmlformats.org/drawingml/2006/table">
            <a:tbl>
              <a:tblPr firstRow="1" bandRow="1"/>
              <a:tblGrid>
                <a:gridCol w="3637021">
                  <a:extLst>
                    <a:ext uri="{9D8B030D-6E8A-4147-A177-3AD203B41FA5}">
                      <a16:colId xmlns:a16="http://schemas.microsoft.com/office/drawing/2014/main" val="3257708972"/>
                    </a:ext>
                  </a:extLst>
                </a:gridCol>
                <a:gridCol w="2039816">
                  <a:extLst>
                    <a:ext uri="{9D8B030D-6E8A-4147-A177-3AD203B41FA5}">
                      <a16:colId xmlns:a16="http://schemas.microsoft.com/office/drawing/2014/main" val="363614854"/>
                    </a:ext>
                  </a:extLst>
                </a:gridCol>
                <a:gridCol w="2074985">
                  <a:extLst>
                    <a:ext uri="{9D8B030D-6E8A-4147-A177-3AD203B41FA5}">
                      <a16:colId xmlns:a16="http://schemas.microsoft.com/office/drawing/2014/main" val="911516687"/>
                    </a:ext>
                  </a:extLst>
                </a:gridCol>
                <a:gridCol w="1817077">
                  <a:extLst>
                    <a:ext uri="{9D8B030D-6E8A-4147-A177-3AD203B41FA5}">
                      <a16:colId xmlns:a16="http://schemas.microsoft.com/office/drawing/2014/main" val="397421665"/>
                    </a:ext>
                  </a:extLst>
                </a:gridCol>
              </a:tblGrid>
              <a:tr h="533400">
                <a:tc>
                  <a:txBody>
                    <a:bodyPr/>
                    <a:lstStyle>
                      <a:lvl1pPr marL="0" marR="0" indent="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1pPr>
                      <a:lvl2pPr marL="0" marR="0" indent="228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2pPr>
                      <a:lvl3pPr marL="0" marR="0" indent="457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3pPr>
                      <a:lvl4pPr marL="0" marR="0" indent="685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4pPr>
                      <a:lvl5pPr marL="0" marR="0" indent="9144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5pPr>
                      <a:lvl6pPr marL="0" marR="0" indent="11430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6pPr>
                      <a:lvl7pPr marL="0" marR="0" indent="1371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7pPr>
                      <a:lvl8pPr marL="0" marR="0" indent="1600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8pPr>
                      <a:lvl9pPr marL="0" marR="0" indent="1828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9pPr>
                    </a:lstStyle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 </a:t>
                      </a:r>
                    </a:p>
                  </a:txBody>
                  <a:tcPr marL="45720" marR="45720" marT="22860" marB="2286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9426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Location </a:t>
                      </a:r>
                    </a:p>
                  </a:txBody>
                  <a:tcPr marL="45720" marR="45720" marT="22860" marB="2286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9426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Proposed Estimated Contract Amount </a:t>
                      </a:r>
                    </a:p>
                  </a:txBody>
                  <a:tcPr marL="45720" marR="45720" marT="22860" marB="2286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9426D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1pPr>
                      <a:lvl2pPr marL="0" marR="0" indent="228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2pPr>
                      <a:lvl3pPr marL="0" marR="0" indent="457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3pPr>
                      <a:lvl4pPr marL="0" marR="0" indent="685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4pPr>
                      <a:lvl5pPr marL="0" marR="0" indent="9144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5pPr>
                      <a:lvl6pPr marL="0" marR="0" indent="11430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6pPr>
                      <a:lvl7pPr marL="0" marR="0" indent="1371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7pPr>
                      <a:lvl8pPr marL="0" marR="0" indent="1600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8pPr>
                      <a:lvl9pPr marL="0" marR="0" indent="1828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9pPr>
                    </a:lstStyle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Score </a:t>
                      </a:r>
                    </a:p>
                  </a:txBody>
                  <a:tcPr marL="45720" marR="45720" marT="22860" marB="2286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942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65261"/>
                  </a:ext>
                </a:extLst>
              </a:tr>
              <a:tr h="504093">
                <a:tc>
                  <a:txBody>
                    <a:bodyPr/>
                    <a:lstStyle>
                      <a:lvl1pPr marL="0" marR="0" indent="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1pPr>
                      <a:lvl2pPr marL="0" marR="0" indent="228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2pPr>
                      <a:lvl3pPr marL="0" marR="0" indent="457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3pPr>
                      <a:lvl4pPr marL="0" marR="0" indent="685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4pPr>
                      <a:lvl5pPr marL="0" marR="0" indent="9144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5pPr>
                      <a:lvl6pPr marL="0" marR="0" indent="11430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6pPr>
                      <a:lvl7pPr marL="0" marR="0" indent="1371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7pPr>
                      <a:lvl8pPr marL="0" marR="0" indent="1600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8pPr>
                      <a:lvl9pPr marL="0" marR="0" indent="1828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9pPr>
                    </a:lstStyle>
                    <a:p>
                      <a:pPr algn="l"/>
                      <a:r>
                        <a:rPr lang="en-US" sz="21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Marcis</a:t>
                      </a:r>
                      <a:r>
                        <a:rPr lang="en-US" sz="21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and Associates, Inc </a:t>
                      </a:r>
                    </a:p>
                  </a:txBody>
                  <a:tcPr marL="45720" marR="45720" marT="22860" marB="2286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DFC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Spring, Texas </a:t>
                      </a:r>
                    </a:p>
                  </a:txBody>
                  <a:tcPr marL="45720" marR="45720" marT="22860" marB="2286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D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$843,560</a:t>
                      </a:r>
                    </a:p>
                  </a:txBody>
                  <a:tcPr marL="45720" marR="45720" marT="22860" marB="2286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DFC3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1pPr>
                      <a:lvl2pPr marL="0" marR="0" indent="228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2pPr>
                      <a:lvl3pPr marL="0" marR="0" indent="457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3pPr>
                      <a:lvl4pPr marL="0" marR="0" indent="685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4pPr>
                      <a:lvl5pPr marL="0" marR="0" indent="9144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5pPr>
                      <a:lvl6pPr marL="0" marR="0" indent="11430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6pPr>
                      <a:lvl7pPr marL="0" marR="0" indent="1371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7pPr>
                      <a:lvl8pPr marL="0" marR="0" indent="1600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8pPr>
                      <a:lvl9pPr marL="0" marR="0" indent="1828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9pPr>
                    </a:lstStyle>
                    <a:p>
                      <a:r>
                        <a:rPr lang="en-US" sz="21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94.25</a:t>
                      </a:r>
                    </a:p>
                  </a:txBody>
                  <a:tcPr marL="45720" marR="45720" marT="22860" marB="2286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DF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343087"/>
                  </a:ext>
                </a:extLst>
              </a:tr>
              <a:tr h="574431">
                <a:tc>
                  <a:txBody>
                    <a:bodyPr/>
                    <a:lstStyle>
                      <a:lvl1pPr marL="0" marR="0" indent="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1pPr>
                      <a:lvl2pPr marL="0" marR="0" indent="228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2pPr>
                      <a:lvl3pPr marL="0" marR="0" indent="457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3pPr>
                      <a:lvl4pPr marL="0" marR="0" indent="685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4pPr>
                      <a:lvl5pPr marL="0" marR="0" indent="9144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5pPr>
                      <a:lvl6pPr marL="0" marR="0" indent="11430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6pPr>
                      <a:lvl7pPr marL="0" marR="0" indent="1371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7pPr>
                      <a:lvl8pPr marL="0" marR="0" indent="1600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8pPr>
                      <a:lvl9pPr marL="0" marR="0" indent="1828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9pPr>
                    </a:lstStyle>
                    <a:p>
                      <a:pPr algn="l"/>
                      <a:r>
                        <a:rPr lang="en-US" sz="21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Dexterra</a:t>
                      </a:r>
                      <a:r>
                        <a:rPr lang="en-US" sz="21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Services, LLC </a:t>
                      </a:r>
                    </a:p>
                  </a:txBody>
                  <a:tcPr marL="45720" marR="45720" marT="22860" marB="2286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Dallas, Texas </a:t>
                      </a:r>
                    </a:p>
                  </a:txBody>
                  <a:tcPr marL="45720" marR="45720" marT="22860" marB="2286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$988,000</a:t>
                      </a:r>
                    </a:p>
                  </a:txBody>
                  <a:tcPr marL="45720" marR="45720" marT="22860" marB="2286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1pPr>
                      <a:lvl2pPr marL="0" marR="0" indent="228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2pPr>
                      <a:lvl3pPr marL="0" marR="0" indent="457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3pPr>
                      <a:lvl4pPr marL="0" marR="0" indent="685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4pPr>
                      <a:lvl5pPr marL="0" marR="0" indent="9144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5pPr>
                      <a:lvl6pPr marL="0" marR="0" indent="11430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6pPr>
                      <a:lvl7pPr marL="0" marR="0" indent="1371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7pPr>
                      <a:lvl8pPr marL="0" marR="0" indent="1600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8pPr>
                      <a:lvl9pPr marL="0" marR="0" indent="1828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9pPr>
                    </a:lstStyle>
                    <a:p>
                      <a:r>
                        <a:rPr lang="en-US" sz="21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74.90</a:t>
                      </a:r>
                    </a:p>
                  </a:txBody>
                  <a:tcPr marL="45720" marR="45720" marT="22860" marB="2286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373504"/>
                  </a:ext>
                </a:extLst>
              </a:tr>
              <a:tr h="562708">
                <a:tc>
                  <a:txBody>
                    <a:bodyPr/>
                    <a:lstStyle/>
                    <a:p>
                      <a:pPr algn="l"/>
                      <a:r>
                        <a:rPr lang="en-US" sz="2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IQS, Inc </a:t>
                      </a:r>
                    </a:p>
                  </a:txBody>
                  <a:tcPr marL="45720" marR="45720" marT="22860" marB="2286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Stafford, Texas </a:t>
                      </a:r>
                    </a:p>
                  </a:txBody>
                  <a:tcPr marL="45720" marR="45720" marT="22860" marB="2286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$1,083,460</a:t>
                      </a:r>
                    </a:p>
                  </a:txBody>
                  <a:tcPr marL="45720" marR="45720" marT="22860" marB="2286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71.60</a:t>
                      </a:r>
                    </a:p>
                  </a:txBody>
                  <a:tcPr marL="45720" marR="45720" marT="22860" marB="2286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50864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l"/>
                      <a:r>
                        <a:rPr lang="en-US" sz="2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AHI Facility Services, Inc </a:t>
                      </a:r>
                    </a:p>
                  </a:txBody>
                  <a:tcPr marL="45720" marR="45720" marT="22860" marB="2286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Dallas, Texas </a:t>
                      </a:r>
                    </a:p>
                  </a:txBody>
                  <a:tcPr marL="45720" marR="45720" marT="22860" marB="2286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$1,126,800</a:t>
                      </a:r>
                    </a:p>
                  </a:txBody>
                  <a:tcPr marL="45720" marR="45720" marT="22860" marB="2286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67.25</a:t>
                      </a:r>
                    </a:p>
                  </a:txBody>
                  <a:tcPr marL="45720" marR="45720" marT="22860" marB="2286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964147"/>
                  </a:ext>
                </a:extLst>
              </a:tr>
              <a:tr h="656492">
                <a:tc>
                  <a:txBody>
                    <a:bodyPr/>
                    <a:lstStyle/>
                    <a:p>
                      <a:pPr algn="l"/>
                      <a:r>
                        <a:rPr lang="en-US" sz="2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Olympus Building Services, Inc </a:t>
                      </a:r>
                    </a:p>
                  </a:txBody>
                  <a:tcPr marL="45720" marR="45720" marT="22860" marB="2286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Phoenix, Arizona </a:t>
                      </a:r>
                    </a:p>
                  </a:txBody>
                  <a:tcPr marL="45720" marR="45720" marT="22860" marB="2286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$1,399,487</a:t>
                      </a:r>
                    </a:p>
                  </a:txBody>
                  <a:tcPr marL="45720" marR="45720" marT="22860" marB="2286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64.10</a:t>
                      </a:r>
                    </a:p>
                  </a:txBody>
                  <a:tcPr marL="45720" marR="45720" marT="22860" marB="2286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25362"/>
                  </a:ext>
                </a:extLst>
              </a:tr>
              <a:tr h="562708">
                <a:tc>
                  <a:txBody>
                    <a:bodyPr/>
                    <a:lstStyle/>
                    <a:p>
                      <a:pPr algn="l"/>
                      <a:r>
                        <a:rPr lang="en-US" sz="2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 Sol, Inc </a:t>
                      </a:r>
                    </a:p>
                  </a:txBody>
                  <a:tcPr marL="45720" marR="45720" marT="22860" marB="2286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Austin, Texas </a:t>
                      </a:r>
                    </a:p>
                  </a:txBody>
                  <a:tcPr marL="45720" marR="45720" marT="22860" marB="2286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$1,560,586</a:t>
                      </a:r>
                    </a:p>
                  </a:txBody>
                  <a:tcPr marL="45720" marR="45720" marT="22860" marB="2286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55.95</a:t>
                      </a:r>
                    </a:p>
                  </a:txBody>
                  <a:tcPr marL="45720" marR="45720" marT="22860" marB="2286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697866"/>
                  </a:ext>
                </a:extLst>
              </a:tr>
              <a:tr h="562708">
                <a:tc>
                  <a:txBody>
                    <a:bodyPr/>
                    <a:lstStyle/>
                    <a:p>
                      <a:pPr algn="l"/>
                      <a:r>
                        <a:rPr lang="en-US" sz="2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AMBASSADOR SERVICES, LLC </a:t>
                      </a:r>
                    </a:p>
                  </a:txBody>
                  <a:tcPr marL="45720" marR="45720" marT="22860" marB="2286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Houston, Texas </a:t>
                      </a:r>
                    </a:p>
                  </a:txBody>
                  <a:tcPr marL="45720" marR="45720" marT="22860" marB="2286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$1,920,600</a:t>
                      </a:r>
                    </a:p>
                  </a:txBody>
                  <a:tcPr marL="45720" marR="45720" marT="22860" marB="2286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44.15</a:t>
                      </a:r>
                    </a:p>
                  </a:txBody>
                  <a:tcPr marL="45720" marR="45720" marT="22860" marB="2286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1159056"/>
                  </a:ext>
                </a:extLst>
              </a:tr>
            </a:tbl>
          </a:graphicData>
        </a:graphic>
      </p:graphicFrame>
      <p:pic>
        <p:nvPicPr>
          <p:cNvPr id="12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4776644"/>
            <a:ext cx="12192000" cy="209684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A45970F-86B3-4A67-A797-A8F2ED7A6B76}"/>
              </a:ext>
            </a:extLst>
          </p:cNvPr>
          <p:cNvSpPr txBox="1"/>
          <p:nvPr/>
        </p:nvSpPr>
        <p:spPr>
          <a:xfrm>
            <a:off x="310322" y="121769"/>
            <a:ext cx="8446817" cy="5899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defTabSz="457200">
              <a:defRPr/>
            </a:pPr>
            <a:r>
              <a:rPr lang="en-US" sz="3500" b="1" kern="0" dirty="0">
                <a:solidFill>
                  <a:srgbClr val="19426D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RFP Pricing and Scoring Tabulation </a:t>
            </a:r>
          </a:p>
        </p:txBody>
      </p:sp>
    </p:spTree>
    <p:extLst>
      <p:ext uri="{BB962C8B-B14F-4D97-AF65-F5344CB8AC3E}">
        <p14:creationId xmlns:p14="http://schemas.microsoft.com/office/powerpoint/2010/main" val="2426456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86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 Neue</vt:lpstr>
      <vt:lpstr>Helvetica Neue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Ricardo Lopez</dc:creator>
  <cp:lastModifiedBy>Ricardo Lopez</cp:lastModifiedBy>
  <cp:revision>1</cp:revision>
  <dcterms:created xsi:type="dcterms:W3CDTF">2022-10-06T16:29:38Z</dcterms:created>
  <dcterms:modified xsi:type="dcterms:W3CDTF">2022-10-06T16:30:49Z</dcterms:modified>
</cp:coreProperties>
</file>