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B26C-9FF5-4DAE-A32D-29C77614C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81BCF-AB84-44FF-9714-AB4E4A16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AF103-7E63-42DB-81AA-C69BECD2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06AFF-C136-40DC-8D81-E6BF396C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8F56-625F-41D0-B1D1-DF2FD10B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2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BA0C-74D7-4D72-BFE8-F1743BA6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9D5C2-8D75-4BA5-BF8D-02BE73CC0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EEA63-B1F8-4F35-9179-FF409439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D0E92-5774-47BC-AD25-DF062789E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A1304-9C2D-46AD-90F8-25FD0F6E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4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47ED9-B1F9-4DA1-8F69-CEDDF077A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A41FC-0227-42CB-9AFA-E073AD11B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3E730-1415-4D83-8C10-2A0A409C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55D05-265D-4BAB-868B-51EABEB8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522BF-DCDE-40ED-8720-B00D3CB05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ABF2-4209-46AA-9CFE-0E2BDD9A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EA858-6FE7-46D9-8916-D378479C3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3397-C31C-4F3D-9C6F-FE700BC6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E6804-3347-4457-93FE-5176C68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0F86C-4006-4433-ADE2-966495E8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3177-A330-46B1-8098-C7110006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1BBF5-E49D-45DC-92A3-CC9EFA409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9CBD8-3BBE-4A64-B847-4FB88C4D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A370E-C81F-43EC-9FE0-910396D8A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13DE3-77F2-41CC-A91D-676EAF75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5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36EB-5CF2-4DBA-A79F-69E31876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66B33-A28C-45E0-8F09-7B65757FE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B747A-80C1-46C2-9259-6C713DD86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AA168-30C2-4E63-91B5-8A344AD3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B0D75-AE54-4F87-AD47-D5F84C56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72897-37EE-46D7-A4B5-0C80D0FA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0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7822-979F-4B69-B8F4-BA7CB79B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94F8C-2879-4C0A-91D2-3C2AD7F73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1B36C-AC77-4353-8E22-A21D02184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B27E3-F803-47E1-A75F-FE0798377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ECDE66-BDE5-4199-A229-830F071BC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1AC5E-1DF9-4954-BF21-476CB3AA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D1427-5269-4F35-BBD9-C4A01AE8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65884-2FFA-41F2-813C-D4590050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37C2-5D35-458B-A40A-FA82EC9D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5DE4-312A-42E7-9A79-B04A98B5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72543-127B-47D9-8A7C-88EB87BE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98E88-DDD2-46D7-9C83-B368CB0F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3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C940A-7238-4467-B121-E54F2EFB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2ABA9-11F7-4098-B80A-AE7AF0F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934D4-B1DF-47E7-B16C-3B1390C0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DE83-B02A-42E6-92ED-9A3D0A15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79C1-2901-47DD-87B5-375FF160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97D53-EB29-4B3E-BF19-2492CF082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DC832-877E-40AF-8E64-9C95BA88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C9A82-8CE6-4E76-85B1-24CC867C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C4B74-42C6-4BE7-B2EB-9F1495D8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4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15BC-631A-45B5-8EFC-7564FD2E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27007-7173-4828-8E38-F4CA7C043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4B623-0C0A-474F-A9C0-4E312EB4C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75AAA-E04B-46F9-95C6-87D905BB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F5B38-0659-43ED-87CD-23D8D776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CB385-732E-44F2-932A-E83B4792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3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F909B-83D9-400F-856B-7AEABFC0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38448-EA7A-44E9-A8DD-F3B6DDF6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C5325-DD73-40DF-B723-0BF5E63F1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0EE5-D05C-474A-B698-CCA1C33E9AD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72DA4-5232-4B98-ACBC-17D9DFDDB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DA8CA-53F2-4B91-8318-ED31D0103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5D63-873B-4F86-8115-132C9FD8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635CC6-6634-4AFE-B64C-63796709461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8118" y="900963"/>
          <a:ext cx="9568899" cy="4566140"/>
        </p:xfrm>
        <a:graphic>
          <a:graphicData uri="http://schemas.openxmlformats.org/drawingml/2006/table">
            <a:tbl>
              <a:tblPr firstRow="1" bandRow="1"/>
              <a:tblGrid>
                <a:gridCol w="3637021">
                  <a:extLst>
                    <a:ext uri="{9D8B030D-6E8A-4147-A177-3AD203B41FA5}">
                      <a16:colId xmlns:a16="http://schemas.microsoft.com/office/drawing/2014/main" val="3257708972"/>
                    </a:ext>
                  </a:extLst>
                </a:gridCol>
                <a:gridCol w="2039816">
                  <a:extLst>
                    <a:ext uri="{9D8B030D-6E8A-4147-A177-3AD203B41FA5}">
                      <a16:colId xmlns:a16="http://schemas.microsoft.com/office/drawing/2014/main" val="363614854"/>
                    </a:ext>
                  </a:extLst>
                </a:gridCol>
                <a:gridCol w="2074985">
                  <a:extLst>
                    <a:ext uri="{9D8B030D-6E8A-4147-A177-3AD203B41FA5}">
                      <a16:colId xmlns:a16="http://schemas.microsoft.com/office/drawing/2014/main" val="911516687"/>
                    </a:ext>
                  </a:extLst>
                </a:gridCol>
                <a:gridCol w="1817077">
                  <a:extLst>
                    <a:ext uri="{9D8B030D-6E8A-4147-A177-3AD203B41FA5}">
                      <a16:colId xmlns:a16="http://schemas.microsoft.com/office/drawing/2014/main" val="397421665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 Estimated Contract Amount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Score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5261"/>
                  </a:ext>
                </a:extLst>
              </a:tr>
              <a:tr h="504093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1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Marcis</a:t>
                      </a:r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Associates, Inc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Spring, Texas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$843,560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94.25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43087"/>
                  </a:ext>
                </a:extLst>
              </a:tr>
              <a:tr h="574431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1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Dexterra</a:t>
                      </a:r>
                      <a:r>
                        <a:rPr 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Services, LLC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Dallas, Texas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$988,000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74.90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73504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IQS, Inc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Stafford, Texas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$1,083,460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71.60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864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AHI Facility Services, Inc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Dallas, Texas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$1,126,800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67.25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64147"/>
                  </a:ext>
                </a:extLst>
              </a:tr>
              <a:tr h="656492"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Olympus Building Services, Inc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Phoenix, Arizona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$1,399,487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64.10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25362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 Sol, Inc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Austin, Texas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$1,560,586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55.95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697866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AMBASSADOR SERVICES, LLC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Houston, Texas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$1,920,600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44.15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159056"/>
                  </a:ext>
                </a:extLst>
              </a:tr>
            </a:tbl>
          </a:graphicData>
        </a:graphic>
      </p:graphicFrame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45970F-86B3-4A67-A797-A8F2ED7A6B76}"/>
              </a:ext>
            </a:extLst>
          </p:cNvPr>
          <p:cNvSpPr txBox="1"/>
          <p:nvPr/>
        </p:nvSpPr>
        <p:spPr>
          <a:xfrm>
            <a:off x="310322" y="121769"/>
            <a:ext cx="8446817" cy="589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57200">
              <a:defRPr/>
            </a:pPr>
            <a:r>
              <a:rPr lang="en-US" sz="3500" b="1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RFP Pricing and Scoring Tabulation </a:t>
            </a:r>
          </a:p>
        </p:txBody>
      </p:sp>
    </p:spTree>
    <p:extLst>
      <p:ext uri="{BB962C8B-B14F-4D97-AF65-F5344CB8AC3E}">
        <p14:creationId xmlns:p14="http://schemas.microsoft.com/office/powerpoint/2010/main" val="242645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2022-10-06T16:29:38Z</dcterms:created>
  <dcterms:modified xsi:type="dcterms:W3CDTF">2022-10-06T16:30:49Z</dcterms:modified>
</cp:coreProperties>
</file>