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F1018-0D7A-444B-84AB-C37FE7159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FA6B5-3485-4AE8-96E2-115364DB4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A02E7-0697-451A-B2C7-029529438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2238-7129-4BE1-B951-E95ED2CD21C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FCF00-5C2F-4F99-885A-51F012529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8C221-3C65-4D55-9E9F-E509B2F4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DA01-2EC3-4E51-9053-A7A491CA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2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C61D7-9A63-4279-8791-D4B887FE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12C0F-5104-4A89-B2AA-D1EE7AE25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74966-2670-487F-A178-54FC08A4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2238-7129-4BE1-B951-E95ED2CD21C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0CC31-DFAD-444D-8EA6-14E3B51B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C78BE-D315-4045-A835-307A99C82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DA01-2EC3-4E51-9053-A7A491CA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9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D24A72-C6D2-4AC4-A4AB-6C5436D4B0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BF96C5-A5C9-4779-94D5-2884780B0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41A7C-3020-4A68-B07C-B7D2BC478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2238-7129-4BE1-B951-E95ED2CD21C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9A0ED-FC09-492B-BBB2-B9FAC0D8B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BF15C-86A5-4458-A900-6F39D5FFF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DA01-2EC3-4E51-9053-A7A491CA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1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778A3-F908-4DEF-B58B-10AB9C2F8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E4F4C-6285-4BC1-89D6-98DBEBA6F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51513-4997-4979-8B88-F845383F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2238-7129-4BE1-B951-E95ED2CD21C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090FF-6074-4EC2-BC5C-7EFE64BD0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1D538-CF78-4AB9-9FAD-5AD7EB57C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DA01-2EC3-4E51-9053-A7A491CA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DB91D-8E84-4BC9-9AF2-4A27A16F0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47CA7-1B21-449F-BE9E-079E9B6D6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089B5-1DA4-4E71-BB05-965E6DC2B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2238-7129-4BE1-B951-E95ED2CD21C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8FF0F-D7AC-4244-A6D7-EE36840B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6B64B-9244-4075-AA32-4A4105079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DA01-2EC3-4E51-9053-A7A491CA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7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E244B-E8BD-4656-B42C-D6FF1FA45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956CB-95D7-42AF-9A53-3C81964E2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B383C-8F39-4396-84BE-5498DB19E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CA25A-73FD-42F5-8334-447FBE873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2238-7129-4BE1-B951-E95ED2CD21C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159F4-C054-45F4-9892-432D86D22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8A8CC-5005-4736-820B-0BFDF7B65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DA01-2EC3-4E51-9053-A7A491CA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9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D18D2-FFC2-46D6-9177-E564EF99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2EEBE-62E0-478A-9F48-343C70AE1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987E5-1403-4282-B5E1-C421FA4AB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78BB2A-9C89-416C-9455-74C304FE6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777E5F-4BA7-4244-81B9-3752A63011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DF7E76-42B4-4C2C-8AFB-BF7DB5369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2238-7129-4BE1-B951-E95ED2CD21C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055D99-8F85-40F9-83F6-31C0ADB3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BF0173-2632-4BE2-9E79-95DFD51AE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DA01-2EC3-4E51-9053-A7A491CA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3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55755-1BA7-4691-9791-6E231BCC9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69754E-3BE2-4942-A3D4-E3A165BA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2238-7129-4BE1-B951-E95ED2CD21C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431F9F-B421-4EBB-860E-CF6D92A6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07102E-BC2E-42C0-9130-E8BA9F51F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DA01-2EC3-4E51-9053-A7A491CA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9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975DE2-515D-481F-BAB9-B09C922EA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2238-7129-4BE1-B951-E95ED2CD21C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40A4E6-5CF1-4D52-8974-C3B138E3B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ED10C3-B462-4685-AF9D-23142DD28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DA01-2EC3-4E51-9053-A7A491CA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1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4C674-F44A-4D01-847E-39253FC72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994ED-83AC-45B0-A3B9-88777608E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D00FA-3B87-46DA-8AD4-4B8A5BA55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744CE-369E-471C-9CB7-4D2B56861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2238-7129-4BE1-B951-E95ED2CD21C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CB2E9-6CC2-40B5-9053-CAC42AC75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E22DC-8AC7-47B3-BC1B-CD4D5127C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DA01-2EC3-4E51-9053-A7A491CA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0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79CD4-924C-4DCD-900C-117294B7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E50D3B-8040-4862-B773-CA53304CE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D0757-CA4A-4B44-A981-5871E8ECF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30A3B-AF81-4767-8DB6-1A2B6299B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2238-7129-4BE1-B951-E95ED2CD21C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A57C4-3AC6-47C8-A3C1-1CAA714AF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83B6C-76AE-4189-872C-3E11ED815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DA01-2EC3-4E51-9053-A7A491CA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3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A6CC04-0746-4EBE-B330-F600CE978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5F67D-B61F-4387-8639-683AB0F9C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327A4-F1C3-481D-B0C1-2FC9B35B4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2238-7129-4BE1-B951-E95ED2CD21C9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91E81-C491-453E-BDF0-9C69C0AC7D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23C04-53CC-48CE-A1CD-D4D93E84F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8DA01-2EC3-4E51-9053-A7A491CAD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3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776644"/>
            <a:ext cx="12192000" cy="20968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3"/>
          <p:cNvSpPr/>
          <p:nvPr/>
        </p:nvSpPr>
        <p:spPr>
          <a:xfrm>
            <a:off x="466056" y="258253"/>
            <a:ext cx="7385163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US" sz="3500" dirty="0">
                <a:solidFill>
                  <a:srgbClr val="1942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RFP Pricing and Scoring Tabulation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116DD8C-30AF-44C9-9ED8-BC7C8686663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6056" y="1305719"/>
          <a:ext cx="11069453" cy="2856285"/>
        </p:xfrm>
        <a:graphic>
          <a:graphicData uri="http://schemas.openxmlformats.org/drawingml/2006/table">
            <a:tbl>
              <a:tblPr firstRow="1" bandRow="1"/>
              <a:tblGrid>
                <a:gridCol w="4281790">
                  <a:extLst>
                    <a:ext uri="{9D8B030D-6E8A-4147-A177-3AD203B41FA5}">
                      <a16:colId xmlns:a16="http://schemas.microsoft.com/office/drawing/2014/main" val="3257708972"/>
                    </a:ext>
                  </a:extLst>
                </a:gridCol>
                <a:gridCol w="1910862">
                  <a:extLst>
                    <a:ext uri="{9D8B030D-6E8A-4147-A177-3AD203B41FA5}">
                      <a16:colId xmlns:a16="http://schemas.microsoft.com/office/drawing/2014/main" val="932363710"/>
                    </a:ext>
                  </a:extLst>
                </a:gridCol>
                <a:gridCol w="1758462">
                  <a:extLst>
                    <a:ext uri="{9D8B030D-6E8A-4147-A177-3AD203B41FA5}">
                      <a16:colId xmlns:a16="http://schemas.microsoft.com/office/drawing/2014/main" val="9448654"/>
                    </a:ext>
                  </a:extLst>
                </a:gridCol>
                <a:gridCol w="1688124">
                  <a:extLst>
                    <a:ext uri="{9D8B030D-6E8A-4147-A177-3AD203B41FA5}">
                      <a16:colId xmlns:a16="http://schemas.microsoft.com/office/drawing/2014/main" val="911516687"/>
                    </a:ext>
                  </a:extLst>
                </a:gridCol>
                <a:gridCol w="1430215">
                  <a:extLst>
                    <a:ext uri="{9D8B030D-6E8A-4147-A177-3AD203B41FA5}">
                      <a16:colId xmlns:a16="http://schemas.microsoft.com/office/drawing/2014/main" val="397421665"/>
                    </a:ext>
                  </a:extLst>
                </a:gridCol>
              </a:tblGrid>
              <a:tr h="674811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Corporate Office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Cost Proposal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Equipment Purchase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Score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65261"/>
                  </a:ext>
                </a:extLst>
              </a:tr>
              <a:tr h="639889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CBS DME &amp; Medical Supplies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Spring,</a:t>
                      </a:r>
                      <a:r>
                        <a:rPr lang="en-US" sz="26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TX</a:t>
                      </a:r>
                      <a:endParaRPr lang="en-US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$68,560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$37,531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2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46.67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343087"/>
                  </a:ext>
                </a:extLst>
              </a:tr>
              <a:tr h="703385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Henry Schein Medical, Inc.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Melville, NY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*$39,753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pPr lvl="2"/>
                      <a:r>
                        <a:rPr lang="en-US" sz="2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$20,214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2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80.60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373504"/>
                  </a:ext>
                </a:extLst>
              </a:tr>
              <a:tr h="703385">
                <a:tc gridSpan="2">
                  <a:txBody>
                    <a:bodyPr/>
                    <a:lstStyle/>
                    <a:p>
                      <a:pPr algn="r"/>
                      <a:endParaRPr lang="en-US" sz="26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5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2"/>
                      <a:endParaRPr lang="en-US" sz="2600" b="1" u="sng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86820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DB84EAB-0B04-4DCC-9271-F2CC99F7E196}"/>
              </a:ext>
            </a:extLst>
          </p:cNvPr>
          <p:cNvSpPr/>
          <p:nvPr/>
        </p:nvSpPr>
        <p:spPr>
          <a:xfrm>
            <a:off x="3227141" y="4268812"/>
            <a:ext cx="52036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6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Equipment Purchase : </a:t>
            </a:r>
            <a:r>
              <a:rPr lang="en-US" sz="3000" u="sng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$57,745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A5C153-F9A5-4146-AA8C-AAC7984A98DA}"/>
              </a:ext>
            </a:extLst>
          </p:cNvPr>
          <p:cNvSpPr/>
          <p:nvPr/>
        </p:nvSpPr>
        <p:spPr>
          <a:xfrm>
            <a:off x="466056" y="3429000"/>
            <a:ext cx="44876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*Partial order (the majority of items were “No Bid”)</a:t>
            </a:r>
            <a:endParaRPr lang="en-US" sz="1600" u="sng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197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Helvetica Neue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Lopez</dc:creator>
  <cp:lastModifiedBy>Ricardo Lopez</cp:lastModifiedBy>
  <cp:revision>1</cp:revision>
  <dcterms:created xsi:type="dcterms:W3CDTF">2022-10-06T16:23:38Z</dcterms:created>
  <dcterms:modified xsi:type="dcterms:W3CDTF">2022-10-06T16:26:10Z</dcterms:modified>
</cp:coreProperties>
</file>