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61" r:id="rId4"/>
    <p:sldId id="258" r:id="rId5"/>
    <p:sldId id="260" r:id="rId6"/>
    <p:sldId id="259" r:id="rId7"/>
    <p:sldId id="264" r:id="rId8"/>
    <p:sldId id="263" r:id="rId9"/>
    <p:sldId id="262" r:id="rId10"/>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4320" userDrawn="1">
          <p15:clr>
            <a:srgbClr val="A4A3A4"/>
          </p15:clr>
        </p15:guide>
        <p15:guide id="2" pos="76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36" d="100"/>
          <a:sy n="36" d="100"/>
        </p:scale>
        <p:origin x="852" y="96"/>
      </p:cViewPr>
      <p:guideLst>
        <p:guide orient="horz" pos="4320"/>
        <p:guide pos="76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778000" y="2298700"/>
            <a:ext cx="20828000" cy="4648200"/>
          </a:xfrm>
          <a:prstGeom prst="rect">
            <a:avLst/>
          </a:prstGeom>
        </p:spPr>
        <p:txBody>
          <a:bodyPr anchor="b"/>
          <a:lstStyle/>
          <a:p>
            <a:r>
              <a:t>Title Text</a:t>
            </a:r>
          </a:p>
        </p:txBody>
      </p:sp>
      <p:sp>
        <p:nvSpPr>
          <p:cNvPr id="12" name="Body Level One…"/>
          <p:cNvSpPr txBox="1">
            <a:spLocks noGrp="1"/>
          </p:cNvSpPr>
          <p:nvPr>
            <p:ph type="body" sz="quarter" idx="1"/>
          </p:nvPr>
        </p:nvSpPr>
        <p:spPr>
          <a:xfrm>
            <a:off x="1778000" y="7073900"/>
            <a:ext cx="20828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2387600" y="8953500"/>
            <a:ext cx="19621500" cy="585521"/>
          </a:xfrm>
          <a:prstGeom prst="rect">
            <a:avLst/>
          </a:prstGeom>
        </p:spPr>
        <p:txBody>
          <a:bodyPr anchor="t">
            <a:spAutoFit/>
          </a:bodyPr>
          <a:lstStyle>
            <a:lvl1pPr marL="0" indent="0" algn="ctr">
              <a:spcBef>
                <a:spcPts val="0"/>
              </a:spcBef>
              <a:buSzTx/>
              <a:buNone/>
              <a:defRPr sz="3200" i="1"/>
            </a:lvl1pPr>
          </a:lstStyle>
          <a:p>
            <a:r>
              <a:t>–Johnny Appleseed</a:t>
            </a:r>
          </a:p>
        </p:txBody>
      </p:sp>
      <p:sp>
        <p:nvSpPr>
          <p:cNvPr id="94" name="“Type a quote here.”"/>
          <p:cNvSpPr txBox="1">
            <a:spLocks noGrp="1"/>
          </p:cNvSpPr>
          <p:nvPr>
            <p:ph type="body" sz="quarter" idx="14"/>
          </p:nvPr>
        </p:nvSpPr>
        <p:spPr>
          <a:xfrm>
            <a:off x="2387600" y="6076950"/>
            <a:ext cx="19621500" cy="825500"/>
          </a:xfrm>
          <a:prstGeom prst="rect">
            <a:avLst/>
          </a:prstGeom>
        </p:spPr>
        <p:txBody>
          <a:bodyPr>
            <a:spAutoFit/>
          </a:bodyPr>
          <a:lstStyle>
            <a:lvl1pPr marL="0" indent="0" algn="ctr">
              <a:spcBef>
                <a:spcPts val="0"/>
              </a:spcBef>
              <a:buSzTx/>
              <a:buNone/>
              <a:defRPr sz="4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24384000" cy="16264467"/>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3124200" y="-38100"/>
            <a:ext cx="18135600" cy="12096698"/>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635000" y="9512300"/>
            <a:ext cx="23114000" cy="2006600"/>
          </a:xfrm>
          <a:prstGeom prst="rect">
            <a:avLst/>
          </a:prstGeom>
        </p:spPr>
        <p:txBody>
          <a:bodyPr anchor="b"/>
          <a:lstStyle/>
          <a:p>
            <a:r>
              <a:t>Title Text</a:t>
            </a:r>
          </a:p>
        </p:txBody>
      </p:sp>
      <p:sp>
        <p:nvSpPr>
          <p:cNvPr id="22" name="Body Level One…"/>
          <p:cNvSpPr txBox="1">
            <a:spLocks noGrp="1"/>
          </p:cNvSpPr>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778000" y="4533900"/>
            <a:ext cx="20828000" cy="46482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13"/>
          </p:nvPr>
        </p:nvSpPr>
        <p:spPr>
          <a:xfrm>
            <a:off x="7950200" y="1104900"/>
            <a:ext cx="17259302" cy="11506201"/>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1651000" y="952500"/>
            <a:ext cx="10223500" cy="5549900"/>
          </a:xfrm>
          <a:prstGeom prst="rect">
            <a:avLst/>
          </a:prstGeom>
        </p:spPr>
        <p:txBody>
          <a:bodyPr anchor="b"/>
          <a:lstStyle>
            <a:lvl1pPr>
              <a:defRPr sz="8400"/>
            </a:lvl1pPr>
          </a:lstStyle>
          <a:p>
            <a:r>
              <a:t>Title Text</a:t>
            </a:r>
          </a:p>
        </p:txBody>
      </p:sp>
      <p:sp>
        <p:nvSpPr>
          <p:cNvPr id="40" name="Body Level One…"/>
          <p:cNvSpPr txBox="1">
            <a:spLocks noGrp="1"/>
          </p:cNvSpPr>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4800"/>
            </a:lvl1pPr>
            <a:lvl2pPr>
              <a:defRPr sz="4800"/>
            </a:lvl2pPr>
            <a:lvl3pPr>
              <a:defRPr sz="4800"/>
            </a:lvl3pPr>
            <a:lvl4pPr>
              <a:defRPr sz="4800"/>
            </a:lvl4pPr>
            <a:lvl5pPr>
              <a:defRPr sz="4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10960100" y="3149600"/>
            <a:ext cx="13944600" cy="92964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16891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1689100" y="1778000"/>
            <a:ext cx="21005800" cy="10160000"/>
          </a:xfrm>
          <a:prstGeom prst="rect">
            <a:avLst/>
          </a:prstGeom>
        </p:spPr>
        <p:txBody>
          <a:bodyPr/>
          <a:lstStyle>
            <a:lvl1pPr>
              <a:defRPr sz="4800"/>
            </a:lvl1pPr>
            <a:lvl2pPr>
              <a:defRPr sz="4800"/>
            </a:lvl2pPr>
            <a:lvl3pPr>
              <a:defRPr sz="4800"/>
            </a:lvl3pPr>
            <a:lvl4pPr>
              <a:defRPr sz="4800"/>
            </a:lvl4pPr>
            <a:lvl5pPr>
              <a:defRPr sz="4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15681340" y="7035800"/>
            <a:ext cx="8396678" cy="56007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15290800" y="1130300"/>
            <a:ext cx="8331200" cy="5554134"/>
          </a:xfrm>
          <a:prstGeom prst="rect">
            <a:avLst/>
          </a:prstGeom>
        </p:spPr>
        <p:txBody>
          <a:bodyPr lIns="91439" tIns="45719" rIns="91439" bIns="45719" anchor="t">
            <a:noAutofit/>
          </a:bodyPr>
          <a:lstStyle/>
          <a:p>
            <a:endParaRPr/>
          </a:p>
        </p:txBody>
      </p:sp>
      <p:sp>
        <p:nvSpPr>
          <p:cNvPr id="85" name="Image"/>
          <p:cNvSpPr>
            <a:spLocks noGrp="1"/>
          </p:cNvSpPr>
          <p:nvPr>
            <p:ph type="pic" idx="15"/>
          </p:nvPr>
        </p:nvSpPr>
        <p:spPr>
          <a:xfrm>
            <a:off x="-304800" y="1130300"/>
            <a:ext cx="17202150" cy="114681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sz="24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9pPr>
    </p:titleStyle>
    <p:bodyStyle>
      <a:lvl1pPr marL="63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 name="Image" descr="Image"/>
          <p:cNvPicPr>
            <a:picLocks noChangeAspect="1"/>
          </p:cNvPicPr>
          <p:nvPr/>
        </p:nvPicPr>
        <p:blipFill>
          <a:blip r:embed="rId2">
            <a:extLst/>
          </a:blip>
          <a:stretch>
            <a:fillRect/>
          </a:stretch>
        </p:blipFill>
        <p:spPr>
          <a:xfrm>
            <a:off x="0" y="0"/>
            <a:ext cx="24384000" cy="13716000"/>
          </a:xfrm>
          <a:prstGeom prst="rect">
            <a:avLst/>
          </a:prstGeom>
          <a:ln w="12700">
            <a:miter lim="400000"/>
          </a:ln>
        </p:spPr>
      </p:pic>
      <p:sp>
        <p:nvSpPr>
          <p:cNvPr id="120" name="Presented By:…"/>
          <p:cNvSpPr txBox="1"/>
          <p:nvPr/>
        </p:nvSpPr>
        <p:spPr>
          <a:xfrm>
            <a:off x="1296097" y="7972152"/>
            <a:ext cx="10764097" cy="508857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algn="l">
              <a:defRPr sz="3600" b="0">
                <a:solidFill>
                  <a:srgbClr val="E48B48"/>
                </a:solidFill>
                <a:latin typeface="Avenir Next Medium"/>
                <a:ea typeface="Avenir Next Medium"/>
                <a:cs typeface="Avenir Next Medium"/>
                <a:sym typeface="Avenir Next Medium"/>
              </a:defRPr>
            </a:pPr>
            <a:r>
              <a:rPr lang="en-US" dirty="0"/>
              <a:t>Presented By: </a:t>
            </a:r>
          </a:p>
          <a:p>
            <a:pPr algn="l">
              <a:defRPr sz="3600" b="0">
                <a:solidFill>
                  <a:srgbClr val="E48B48"/>
                </a:solidFill>
                <a:latin typeface="Avenir Next Medium"/>
                <a:ea typeface="Avenir Next Medium"/>
                <a:cs typeface="Avenir Next Medium"/>
                <a:sym typeface="Avenir Next Medium"/>
              </a:defRPr>
            </a:pPr>
            <a:r>
              <a:rPr lang="en-US" dirty="0"/>
              <a:t>Dr. Joanna Kile</a:t>
            </a:r>
          </a:p>
          <a:p>
            <a:pPr algn="l">
              <a:defRPr sz="3600" b="0">
                <a:solidFill>
                  <a:srgbClr val="E48B48"/>
                </a:solidFill>
                <a:latin typeface="Avenir Next Medium"/>
                <a:ea typeface="Avenir Next Medium"/>
                <a:cs typeface="Avenir Next Medium"/>
                <a:sym typeface="Avenir Next Medium"/>
              </a:defRPr>
            </a:pPr>
            <a:r>
              <a:rPr lang="en-US" dirty="0"/>
              <a:t>Vice President of Instruction</a:t>
            </a:r>
          </a:p>
          <a:p>
            <a:pPr algn="l">
              <a:defRPr sz="3600" b="0">
                <a:solidFill>
                  <a:srgbClr val="E48B48"/>
                </a:solidFill>
                <a:latin typeface="Avenir Next Medium"/>
                <a:ea typeface="Avenir Next Medium"/>
                <a:cs typeface="Avenir Next Medium"/>
                <a:sym typeface="Avenir Next Medium"/>
              </a:defRPr>
            </a:pPr>
            <a:endParaRPr lang="en-US" dirty="0"/>
          </a:p>
          <a:p>
            <a:pPr algn="l">
              <a:defRPr sz="3600" b="0">
                <a:solidFill>
                  <a:srgbClr val="E48B48"/>
                </a:solidFill>
                <a:latin typeface="Avenir Next Medium"/>
                <a:ea typeface="Avenir Next Medium"/>
                <a:cs typeface="Avenir Next Medium"/>
                <a:sym typeface="Avenir Next Medium"/>
              </a:defRPr>
            </a:pPr>
            <a:r>
              <a:rPr lang="en-US" dirty="0"/>
              <a:t>Dr. Joseph Fleishman</a:t>
            </a:r>
          </a:p>
          <a:p>
            <a:pPr algn="l">
              <a:defRPr sz="3600" b="0">
                <a:solidFill>
                  <a:srgbClr val="E48B48"/>
                </a:solidFill>
                <a:latin typeface="Avenir Next Medium"/>
                <a:ea typeface="Avenir Next Medium"/>
                <a:cs typeface="Avenir Next Medium"/>
                <a:sym typeface="Avenir Next Medium"/>
              </a:defRPr>
            </a:pPr>
            <a:r>
              <a:rPr lang="en-US" dirty="0"/>
              <a:t>Associate Vice President of Instruction- Workforce Development</a:t>
            </a:r>
          </a:p>
          <a:p>
            <a:pPr algn="l">
              <a:defRPr sz="3600" b="0">
                <a:solidFill>
                  <a:srgbClr val="E48B48"/>
                </a:solidFill>
                <a:latin typeface="Avenir Next Medium"/>
                <a:ea typeface="Avenir Next Medium"/>
                <a:cs typeface="Avenir Next Medium"/>
                <a:sym typeface="Avenir Next Medium"/>
              </a:defRPr>
            </a:pPr>
            <a:endParaRPr lang="en-US" dirty="0"/>
          </a:p>
          <a:p>
            <a:pPr algn="l">
              <a:defRPr sz="3600" b="0">
                <a:solidFill>
                  <a:srgbClr val="E48B48"/>
                </a:solidFill>
                <a:latin typeface="Avenir Next Medium"/>
                <a:ea typeface="Avenir Next Medium"/>
                <a:cs typeface="Avenir Next Medium"/>
                <a:sym typeface="Avenir Next Medium"/>
              </a:defRPr>
            </a:pPr>
            <a:r>
              <a:rPr lang="en-US" dirty="0"/>
              <a:t>May 19, 2022</a:t>
            </a:r>
          </a:p>
        </p:txBody>
      </p:sp>
      <p:pic>
        <p:nvPicPr>
          <p:cNvPr id="121" name="Image" descr="Image"/>
          <p:cNvPicPr>
            <a:picLocks noChangeAspect="1"/>
          </p:cNvPicPr>
          <p:nvPr/>
        </p:nvPicPr>
        <p:blipFill>
          <a:blip r:embed="rId3">
            <a:extLst/>
          </a:blip>
          <a:stretch>
            <a:fillRect/>
          </a:stretch>
        </p:blipFill>
        <p:spPr>
          <a:xfrm>
            <a:off x="18638131" y="8205454"/>
            <a:ext cx="3550005" cy="3384159"/>
          </a:xfrm>
          <a:prstGeom prst="rect">
            <a:avLst/>
          </a:prstGeom>
          <a:ln w="12700">
            <a:miter lim="400000"/>
          </a:ln>
        </p:spPr>
      </p:pic>
      <p:sp>
        <p:nvSpPr>
          <p:cNvPr id="122" name="PRESENTATION…"/>
          <p:cNvSpPr txBox="1"/>
          <p:nvPr/>
        </p:nvSpPr>
        <p:spPr>
          <a:xfrm>
            <a:off x="1296098" y="3033174"/>
            <a:ext cx="9973264" cy="18753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algn="l">
              <a:lnSpc>
                <a:spcPct val="80000"/>
              </a:lnSpc>
              <a:defRPr sz="7200">
                <a:solidFill>
                  <a:srgbClr val="FFFFFF"/>
                </a:solidFill>
                <a:latin typeface="Avenir Next"/>
                <a:ea typeface="Avenir Next"/>
                <a:cs typeface="Avenir Next"/>
                <a:sym typeface="Avenir Next"/>
              </a:defRPr>
            </a:pPr>
            <a:r>
              <a:rPr lang="en-US" dirty="0"/>
              <a:t>Small Business Skills Training</a:t>
            </a:r>
            <a:endParaRPr dirty="0"/>
          </a:p>
        </p:txBody>
      </p:sp>
      <p:sp>
        <p:nvSpPr>
          <p:cNvPr id="123" name="Subtitle Here"/>
          <p:cNvSpPr txBox="1"/>
          <p:nvPr/>
        </p:nvSpPr>
        <p:spPr>
          <a:xfrm>
            <a:off x="1270698" y="5221682"/>
            <a:ext cx="8724794" cy="7326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lnSpc>
                <a:spcPct val="60000"/>
              </a:lnSpc>
              <a:defRPr sz="6400" b="0" spc="-256">
                <a:solidFill>
                  <a:srgbClr val="E48B48"/>
                </a:solidFill>
                <a:latin typeface="Avenir Next Medium"/>
                <a:ea typeface="Avenir Next Medium"/>
                <a:cs typeface="Avenir Next Medium"/>
                <a:sym typeface="Avenir Next Medium"/>
              </a:defRPr>
            </a:lvl1pPr>
          </a:lstStyle>
          <a:p>
            <a:r>
              <a:rPr lang="en-US" dirty="0"/>
              <a:t>TSC RFP 22-24</a:t>
            </a: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5" name="Image" descr="Image"/>
          <p:cNvPicPr>
            <a:picLocks noChangeAspect="1"/>
          </p:cNvPicPr>
          <p:nvPr/>
        </p:nvPicPr>
        <p:blipFill>
          <a:blip r:embed="rId2">
            <a:extLst/>
          </a:blip>
          <a:stretch>
            <a:fillRect/>
          </a:stretch>
        </p:blipFill>
        <p:spPr>
          <a:xfrm>
            <a:off x="0" y="9553287"/>
            <a:ext cx="24384000" cy="4193693"/>
          </a:xfrm>
          <a:prstGeom prst="rect">
            <a:avLst/>
          </a:prstGeom>
          <a:ln w="12700">
            <a:miter lim="400000"/>
          </a:ln>
        </p:spPr>
      </p:pic>
      <p:sp>
        <p:nvSpPr>
          <p:cNvPr id="3" name="TextBox 2">
            <a:extLst>
              <a:ext uri="{FF2B5EF4-FFF2-40B4-BE49-F238E27FC236}">
                <a16:creationId xmlns:a16="http://schemas.microsoft.com/office/drawing/2014/main" id="{CA45970F-86B3-4A67-A797-A8F2ED7A6B76}"/>
              </a:ext>
            </a:extLst>
          </p:cNvPr>
          <p:cNvSpPr txBox="1"/>
          <p:nvPr/>
        </p:nvSpPr>
        <p:spPr>
          <a:xfrm>
            <a:off x="1230244" y="372601"/>
            <a:ext cx="10589145" cy="1179810"/>
          </a:xfrm>
          <a:prstGeom prst="rect">
            <a:avLst/>
          </a:prstGeom>
          <a:noFill/>
          <a:ln w="12700" cap="flat">
            <a:noFill/>
            <a:miter lim="400000"/>
          </a:ln>
          <a:effectLst/>
          <a:sp3d/>
        </p:spPr>
        <p:txBody>
          <a:bodyPr rot="0" spcFirstLastPara="1" vertOverflow="overflow" horzOverflow="overflow" vert="horz" wrap="square" lIns="50800" tIns="50800" rIns="50800" bIns="50800" numCol="1" spcCol="38100" rtlCol="0"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7000" i="0" u="none" strike="noStrike" kern="0" cap="none" spc="0" normalizeH="0" baseline="0" noProof="0" dirty="0">
                <a:ln>
                  <a:noFill/>
                </a:ln>
                <a:solidFill>
                  <a:srgbClr val="19426D"/>
                </a:solidFill>
                <a:effectLst/>
                <a:uLnTx/>
                <a:uFillTx/>
                <a:latin typeface="Arial" panose="020B0604020202020204" pitchFamily="34" charset="0"/>
                <a:cs typeface="Arial" panose="020B0604020202020204" pitchFamily="34" charset="0"/>
              </a:rPr>
              <a:t>RFP Timeline </a:t>
            </a:r>
          </a:p>
        </p:txBody>
      </p:sp>
      <p:graphicFrame>
        <p:nvGraphicFramePr>
          <p:cNvPr id="4" name="Table 3">
            <a:extLst>
              <a:ext uri="{FF2B5EF4-FFF2-40B4-BE49-F238E27FC236}">
                <a16:creationId xmlns:a16="http://schemas.microsoft.com/office/drawing/2014/main" id="{3BCDED79-C786-4DF5-B03E-3BBB4EF731B7}"/>
              </a:ext>
            </a:extLst>
          </p:cNvPr>
          <p:cNvGraphicFramePr>
            <a:graphicFrameLocks noGrp="1"/>
          </p:cNvGraphicFramePr>
          <p:nvPr>
            <p:extLst>
              <p:ext uri="{D42A27DB-BD31-4B8C-83A1-F6EECF244321}">
                <p14:modId xmlns:p14="http://schemas.microsoft.com/office/powerpoint/2010/main" val="23434709"/>
              </p:ext>
            </p:extLst>
          </p:nvPr>
        </p:nvGraphicFramePr>
        <p:xfrm>
          <a:off x="1041430" y="1674607"/>
          <a:ext cx="22301140" cy="9115653"/>
        </p:xfrm>
        <a:graphic>
          <a:graphicData uri="http://schemas.openxmlformats.org/drawingml/2006/table">
            <a:tbl>
              <a:tblPr firstRow="1" bandRow="1"/>
              <a:tblGrid>
                <a:gridCol w="7805082">
                  <a:extLst>
                    <a:ext uri="{9D8B030D-6E8A-4147-A177-3AD203B41FA5}">
                      <a16:colId xmlns:a16="http://schemas.microsoft.com/office/drawing/2014/main" val="2237859213"/>
                    </a:ext>
                  </a:extLst>
                </a:gridCol>
                <a:gridCol w="14496058">
                  <a:extLst>
                    <a:ext uri="{9D8B030D-6E8A-4147-A177-3AD203B41FA5}">
                      <a16:colId xmlns:a16="http://schemas.microsoft.com/office/drawing/2014/main" val="2728317263"/>
                    </a:ext>
                  </a:extLst>
                </a:gridCol>
              </a:tblGrid>
              <a:tr h="943487">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r>
                        <a:rPr lang="en-US" sz="5000" b="1" i="0" u="none" strike="noStrike" cap="none" spc="0" baseline="0" dirty="0">
                          <a:solidFill>
                            <a:schemeClr val="bg1"/>
                          </a:solidFill>
                          <a:uFillTx/>
                          <a:latin typeface="Calibri" panose="020F0502020204030204" pitchFamily="34" charset="0"/>
                          <a:ea typeface="+mn-ea"/>
                          <a:cs typeface="Calibri" panose="020F0502020204030204" pitchFamily="34" charset="0"/>
                          <a:sym typeface="Helvetica Neue"/>
                        </a:rPr>
                        <a:t>Date</a:t>
                      </a:r>
                    </a:p>
                  </a:txBody>
                  <a:tcPr anchor="ctr">
                    <a:lnL w="12700" cmpd="sng">
                      <a:solidFill>
                        <a:srgbClr val="5E5E5E"/>
                      </a:solidFill>
                    </a:lnL>
                    <a:lnR w="12700" cmpd="sng">
                      <a:solidFill>
                        <a:srgbClr val="5E5E5E"/>
                      </a:solidFill>
                    </a:lnR>
                    <a:lnT w="12700" cmpd="sng">
                      <a:solidFill>
                        <a:srgbClr val="5E5E5E"/>
                      </a:solidFill>
                    </a:lnT>
                    <a:lnB w="12700" cmpd="sng">
                      <a:solidFill>
                        <a:srgbClr val="5E5E5E"/>
                      </a:solidFill>
                    </a:lnB>
                    <a:lnTlToBr w="12700" cmpd="sng">
                      <a:noFill/>
                      <a:prstDash val="solid"/>
                    </a:lnTlToBr>
                    <a:lnBlToTr w="12700" cmpd="sng">
                      <a:noFill/>
                      <a:prstDash val="solid"/>
                    </a:lnBlToTr>
                    <a:solidFill>
                      <a:srgbClr val="004270"/>
                    </a:solid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r>
                        <a:rPr lang="en-US" sz="5000" b="1" dirty="0">
                          <a:solidFill>
                            <a:schemeClr val="bg1"/>
                          </a:solidFill>
                          <a:latin typeface="Calibri" panose="020F0502020204030204" pitchFamily="34" charset="0"/>
                          <a:cs typeface="Calibri" panose="020F0502020204030204" pitchFamily="34" charset="0"/>
                        </a:rPr>
                        <a:t>Schedule of Events</a:t>
                      </a:r>
                    </a:p>
                  </a:txBody>
                  <a:tcPr anchor="ctr">
                    <a:lnL w="12700" cmpd="sng">
                      <a:solidFill>
                        <a:srgbClr val="5E5E5E"/>
                      </a:solidFill>
                    </a:lnL>
                    <a:lnR w="12700" cmpd="sng">
                      <a:solidFill>
                        <a:srgbClr val="5E5E5E"/>
                      </a:solidFill>
                    </a:lnR>
                    <a:lnT w="12700" cmpd="sng">
                      <a:solidFill>
                        <a:srgbClr val="5E5E5E"/>
                      </a:solidFill>
                    </a:lnT>
                    <a:lnB w="12700" cmpd="sng">
                      <a:solidFill>
                        <a:srgbClr val="5E5E5E"/>
                      </a:solidFill>
                    </a:lnB>
                    <a:lnTlToBr w="12700" cmpd="sng">
                      <a:noFill/>
                      <a:prstDash val="solid"/>
                    </a:lnTlToBr>
                    <a:lnBlToTr w="12700" cmpd="sng">
                      <a:noFill/>
                      <a:prstDash val="solid"/>
                    </a:lnBlToTr>
                    <a:solidFill>
                      <a:srgbClr val="004270"/>
                    </a:solidFill>
                  </a:tcPr>
                </a:tc>
                <a:extLst>
                  <a:ext uri="{0D108BD9-81ED-4DB2-BD59-A6C34878D82A}">
                    <a16:rowId xmlns:a16="http://schemas.microsoft.com/office/drawing/2014/main" val="1219452970"/>
                  </a:ext>
                </a:extLst>
              </a:tr>
              <a:tr h="1392588">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pPr algn="l"/>
                      <a:r>
                        <a:rPr lang="en-US" sz="4000" dirty="0">
                          <a:solidFill>
                            <a:schemeClr val="bg2">
                              <a:lumMod val="25000"/>
                            </a:schemeClr>
                          </a:solidFill>
                          <a:latin typeface="Calibri" panose="020F0502020204030204" pitchFamily="34" charset="0"/>
                          <a:cs typeface="Calibri" panose="020F0502020204030204" pitchFamily="34" charset="0"/>
                        </a:rPr>
                        <a:t>February 23, 2022 – March</a:t>
                      </a:r>
                      <a:r>
                        <a:rPr lang="en-US" sz="4000" baseline="0" dirty="0">
                          <a:solidFill>
                            <a:schemeClr val="bg2">
                              <a:lumMod val="25000"/>
                            </a:schemeClr>
                          </a:solidFill>
                          <a:latin typeface="Calibri" panose="020F0502020204030204" pitchFamily="34" charset="0"/>
                          <a:cs typeface="Calibri" panose="020F0502020204030204" pitchFamily="34" charset="0"/>
                        </a:rPr>
                        <a:t> 23,</a:t>
                      </a:r>
                      <a:r>
                        <a:rPr lang="en-US" sz="4000" dirty="0">
                          <a:solidFill>
                            <a:schemeClr val="bg2">
                              <a:lumMod val="25000"/>
                            </a:schemeClr>
                          </a:solidFill>
                          <a:latin typeface="Calibri" panose="020F0502020204030204" pitchFamily="34" charset="0"/>
                          <a:cs typeface="Calibri" panose="020F0502020204030204" pitchFamily="34" charset="0"/>
                        </a:rPr>
                        <a:t> 2022</a:t>
                      </a:r>
                    </a:p>
                  </a:txBody>
                  <a:tcPr anchor="ctr">
                    <a:lnL w="12700" cmpd="sng">
                      <a:solidFill>
                        <a:srgbClr val="5E5E5E"/>
                      </a:solidFill>
                    </a:lnL>
                    <a:lnR w="12700" cmpd="sng">
                      <a:solidFill>
                        <a:srgbClr val="5E5E5E"/>
                      </a:solidFill>
                    </a:lnR>
                    <a:lnT w="12700" cmpd="sng">
                      <a:solidFill>
                        <a:srgbClr val="5E5E5E"/>
                      </a:solidFill>
                    </a:lnT>
                    <a:lnB w="12700" cmpd="sng">
                      <a:solidFill>
                        <a:srgbClr val="5E5E5E"/>
                      </a:solidFill>
                    </a:lnB>
                    <a:lnTlToBr w="12700" cmpd="sng">
                      <a:noFill/>
                      <a:prstDash val="solid"/>
                    </a:lnTlToBr>
                    <a:lnBlToTr w="12700" cmpd="sng">
                      <a:noFill/>
                      <a:prstDash val="solid"/>
                    </a:lnBlToTr>
                    <a:no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pPr algn="just"/>
                      <a:r>
                        <a:rPr lang="en-US" sz="4000" dirty="0">
                          <a:solidFill>
                            <a:schemeClr val="bg2">
                              <a:lumMod val="25000"/>
                            </a:schemeClr>
                          </a:solidFill>
                          <a:latin typeface="Calibri" panose="020F0502020204030204" pitchFamily="34" charset="0"/>
                          <a:cs typeface="Calibri" panose="020F0502020204030204" pitchFamily="34" charset="0"/>
                        </a:rPr>
                        <a:t>RFP published on TSC website, TSC Facebook page, TSC and State of Texas vendor database emails, and local newspapers. </a:t>
                      </a:r>
                    </a:p>
                  </a:txBody>
                  <a:tcPr anchor="ctr">
                    <a:lnL w="12700" cmpd="sng">
                      <a:solidFill>
                        <a:srgbClr val="5E5E5E"/>
                      </a:solidFill>
                    </a:lnL>
                    <a:lnR w="12700" cmpd="sng">
                      <a:solidFill>
                        <a:srgbClr val="5E5E5E"/>
                      </a:solidFill>
                    </a:lnR>
                    <a:lnT w="12700" cmpd="sng">
                      <a:solidFill>
                        <a:srgbClr val="5E5E5E"/>
                      </a:solidFill>
                    </a:lnT>
                    <a:lnB w="12700" cmpd="sng">
                      <a:solidFill>
                        <a:srgbClr val="5E5E5E"/>
                      </a:solidFill>
                    </a:lnB>
                    <a:lnTlToBr w="12700" cmpd="sng">
                      <a:noFill/>
                      <a:prstDash val="solid"/>
                    </a:lnTlToBr>
                    <a:lnBlToTr w="12700" cmpd="sng">
                      <a:noFill/>
                      <a:prstDash val="solid"/>
                    </a:lnBlToTr>
                    <a:noFill/>
                  </a:tcPr>
                </a:tc>
                <a:extLst>
                  <a:ext uri="{0D108BD9-81ED-4DB2-BD59-A6C34878D82A}">
                    <a16:rowId xmlns:a16="http://schemas.microsoft.com/office/drawing/2014/main" val="4277793456"/>
                  </a:ext>
                </a:extLst>
              </a:tr>
              <a:tr h="1343087">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pPr algn="l"/>
                      <a:r>
                        <a:rPr lang="en-US" sz="4000" dirty="0">
                          <a:solidFill>
                            <a:schemeClr val="bg2">
                              <a:lumMod val="25000"/>
                            </a:schemeClr>
                          </a:solidFill>
                          <a:latin typeface="Calibri" panose="020F0502020204030204" pitchFamily="34" charset="0"/>
                          <a:cs typeface="Calibri" panose="020F0502020204030204" pitchFamily="34" charset="0"/>
                        </a:rPr>
                        <a:t>March 7, 2022</a:t>
                      </a:r>
                    </a:p>
                  </a:txBody>
                  <a:tcPr anchor="ctr">
                    <a:lnL w="12700" cmpd="sng">
                      <a:solidFill>
                        <a:srgbClr val="5E5E5E"/>
                      </a:solidFill>
                    </a:lnL>
                    <a:lnR w="12700" cmpd="sng">
                      <a:solidFill>
                        <a:srgbClr val="5E5E5E"/>
                      </a:solidFill>
                    </a:lnR>
                    <a:lnT w="12700" cmpd="sng">
                      <a:solidFill>
                        <a:srgbClr val="5E5E5E"/>
                      </a:solidFill>
                    </a:lnT>
                    <a:lnB w="12700" cmpd="sng">
                      <a:solidFill>
                        <a:srgbClr val="5E5E5E"/>
                      </a:solidFill>
                    </a:lnB>
                    <a:lnTlToBr w="12700" cmpd="sng">
                      <a:noFill/>
                      <a:prstDash val="solid"/>
                    </a:lnTlToBr>
                    <a:lnBlToTr w="12700" cmpd="sng">
                      <a:noFill/>
                      <a:prstDash val="solid"/>
                    </a:lnBlToTr>
                    <a:no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pPr algn="just"/>
                      <a:r>
                        <a:rPr lang="en-US" sz="4000" dirty="0">
                          <a:solidFill>
                            <a:schemeClr val="bg2">
                              <a:lumMod val="25000"/>
                            </a:schemeClr>
                          </a:solidFill>
                          <a:latin typeface="Calibri" panose="020F0502020204030204" pitchFamily="34" charset="0"/>
                          <a:cs typeface="Calibri" panose="020F0502020204030204" pitchFamily="34" charset="0"/>
                        </a:rPr>
                        <a:t>Pre-proposal conference</a:t>
                      </a:r>
                    </a:p>
                  </a:txBody>
                  <a:tcPr anchor="ctr">
                    <a:lnL w="12700" cmpd="sng">
                      <a:solidFill>
                        <a:srgbClr val="5E5E5E"/>
                      </a:solidFill>
                    </a:lnL>
                    <a:lnR w="12700" cmpd="sng">
                      <a:solidFill>
                        <a:srgbClr val="5E5E5E"/>
                      </a:solidFill>
                    </a:lnR>
                    <a:lnT w="12700" cmpd="sng">
                      <a:solidFill>
                        <a:srgbClr val="5E5E5E"/>
                      </a:solidFill>
                    </a:lnT>
                    <a:lnB w="12700" cmpd="sng">
                      <a:solidFill>
                        <a:srgbClr val="5E5E5E"/>
                      </a:solidFill>
                    </a:lnB>
                    <a:lnTlToBr w="12700" cmpd="sng">
                      <a:noFill/>
                      <a:prstDash val="solid"/>
                    </a:lnTlToBr>
                    <a:lnBlToTr w="12700" cmpd="sng">
                      <a:noFill/>
                      <a:prstDash val="solid"/>
                    </a:lnBlToTr>
                    <a:noFill/>
                  </a:tcPr>
                </a:tc>
                <a:extLst>
                  <a:ext uri="{0D108BD9-81ED-4DB2-BD59-A6C34878D82A}">
                    <a16:rowId xmlns:a16="http://schemas.microsoft.com/office/drawing/2014/main" val="1615688062"/>
                  </a:ext>
                </a:extLst>
              </a:tr>
              <a:tr h="1320702">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pPr algn="l"/>
                      <a:r>
                        <a:rPr lang="en-US" sz="4000" baseline="0" dirty="0">
                          <a:solidFill>
                            <a:schemeClr val="bg2">
                              <a:lumMod val="25000"/>
                            </a:schemeClr>
                          </a:solidFill>
                          <a:latin typeface="Calibri" panose="020F0502020204030204" pitchFamily="34" charset="0"/>
                          <a:cs typeface="Calibri" panose="020F0502020204030204" pitchFamily="34" charset="0"/>
                        </a:rPr>
                        <a:t>March 23, 2022</a:t>
                      </a:r>
                      <a:endParaRPr lang="en-US" sz="4000" dirty="0">
                        <a:solidFill>
                          <a:schemeClr val="bg2">
                            <a:lumMod val="25000"/>
                          </a:schemeClr>
                        </a:solidFill>
                        <a:latin typeface="Calibri" panose="020F0502020204030204" pitchFamily="34" charset="0"/>
                        <a:cs typeface="Calibri" panose="020F0502020204030204" pitchFamily="34" charset="0"/>
                      </a:endParaRPr>
                    </a:p>
                  </a:txBody>
                  <a:tcPr anchor="ctr">
                    <a:lnL w="12700" cmpd="sng">
                      <a:solidFill>
                        <a:srgbClr val="5E5E5E"/>
                      </a:solidFill>
                    </a:lnL>
                    <a:lnR w="12700" cap="flat" cmpd="sng" algn="ctr">
                      <a:solidFill>
                        <a:srgbClr val="5E5E5E"/>
                      </a:solidFill>
                      <a:prstDash val="solid"/>
                      <a:round/>
                      <a:headEnd type="none" w="med" len="med"/>
                      <a:tailEnd type="none" w="med" len="med"/>
                    </a:lnR>
                    <a:lnT w="12700" cap="flat" cmpd="sng" algn="ctr">
                      <a:solidFill>
                        <a:srgbClr val="5E5E5E"/>
                      </a:solidFill>
                      <a:prstDash val="solid"/>
                      <a:round/>
                      <a:headEnd type="none" w="med" len="med"/>
                      <a:tailEnd type="none" w="med" len="med"/>
                    </a:lnT>
                    <a:lnB w="12700" cmpd="sng">
                      <a:solidFill>
                        <a:srgbClr val="5E5E5E"/>
                      </a:solidFill>
                    </a:lnB>
                    <a:lnTlToBr w="12700" cmpd="sng">
                      <a:noFill/>
                      <a:prstDash val="solid"/>
                    </a:lnTlToBr>
                    <a:lnBlToTr w="12700" cmpd="sng">
                      <a:noFill/>
                      <a:prstDash val="solid"/>
                    </a:lnBlToTr>
                    <a:no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pPr algn="just"/>
                      <a:r>
                        <a:rPr lang="en-US" sz="4000" dirty="0">
                          <a:solidFill>
                            <a:schemeClr val="bg2">
                              <a:lumMod val="25000"/>
                            </a:schemeClr>
                          </a:solidFill>
                          <a:latin typeface="Calibri" panose="020F0502020204030204" pitchFamily="34" charset="0"/>
                          <a:cs typeface="Calibri" panose="020F0502020204030204" pitchFamily="34" charset="0"/>
                        </a:rPr>
                        <a:t>RFP submission deadline</a:t>
                      </a:r>
                    </a:p>
                  </a:txBody>
                  <a:tcPr anchor="ctr">
                    <a:lnL w="12700" cap="flat" cmpd="sng" algn="ctr">
                      <a:solidFill>
                        <a:srgbClr val="5E5E5E"/>
                      </a:solidFill>
                      <a:prstDash val="solid"/>
                      <a:round/>
                      <a:headEnd type="none" w="med" len="med"/>
                      <a:tailEnd type="none" w="med" len="med"/>
                    </a:lnL>
                    <a:lnR w="12700" cmpd="sng">
                      <a:solidFill>
                        <a:srgbClr val="5E5E5E"/>
                      </a:solidFill>
                    </a:lnR>
                    <a:lnT w="12700" cap="flat" cmpd="sng" algn="ctr">
                      <a:solidFill>
                        <a:srgbClr val="5E5E5E"/>
                      </a:solidFill>
                      <a:prstDash val="solid"/>
                      <a:round/>
                      <a:headEnd type="none" w="med" len="med"/>
                      <a:tailEnd type="none" w="med" len="med"/>
                    </a:lnT>
                    <a:lnB w="12700" cmpd="sng">
                      <a:solidFill>
                        <a:srgbClr val="5E5E5E"/>
                      </a:solidFill>
                    </a:lnB>
                    <a:lnTlToBr w="12700" cmpd="sng">
                      <a:noFill/>
                      <a:prstDash val="solid"/>
                    </a:lnTlToBr>
                    <a:lnBlToTr w="12700" cmpd="sng">
                      <a:noFill/>
                      <a:prstDash val="solid"/>
                    </a:lnBlToTr>
                    <a:noFill/>
                  </a:tcPr>
                </a:tc>
                <a:extLst>
                  <a:ext uri="{0D108BD9-81ED-4DB2-BD59-A6C34878D82A}">
                    <a16:rowId xmlns:a16="http://schemas.microsoft.com/office/drawing/2014/main" val="2636516532"/>
                  </a:ext>
                </a:extLst>
              </a:tr>
              <a:tr h="1343087">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pPr algn="l"/>
                      <a:r>
                        <a:rPr lang="en-US" sz="4000" baseline="0" dirty="0">
                          <a:solidFill>
                            <a:schemeClr val="bg2">
                              <a:lumMod val="25000"/>
                            </a:schemeClr>
                          </a:solidFill>
                          <a:latin typeface="Calibri" panose="020F0502020204030204" pitchFamily="34" charset="0"/>
                          <a:cs typeface="Calibri" panose="020F0502020204030204" pitchFamily="34" charset="0"/>
                        </a:rPr>
                        <a:t>April 6</a:t>
                      </a:r>
                      <a:r>
                        <a:rPr lang="en-US" sz="4000" dirty="0">
                          <a:solidFill>
                            <a:schemeClr val="bg2">
                              <a:lumMod val="25000"/>
                            </a:schemeClr>
                          </a:solidFill>
                          <a:latin typeface="Calibri" panose="020F0502020204030204" pitchFamily="34" charset="0"/>
                          <a:cs typeface="Calibri" panose="020F0502020204030204" pitchFamily="34" charset="0"/>
                        </a:rPr>
                        <a:t>, 2022</a:t>
                      </a:r>
                    </a:p>
                  </a:txBody>
                  <a:tcPr anchor="ctr">
                    <a:lnL w="12700" cmpd="sng">
                      <a:solidFill>
                        <a:srgbClr val="5E5E5E"/>
                      </a:solidFill>
                    </a:lnL>
                    <a:lnR w="12700" cap="flat" cmpd="sng" algn="ctr">
                      <a:solidFill>
                        <a:srgbClr val="5E5E5E"/>
                      </a:solidFill>
                      <a:prstDash val="solid"/>
                      <a:round/>
                      <a:headEnd type="none" w="med" len="med"/>
                      <a:tailEnd type="none" w="med" len="med"/>
                    </a:lnR>
                    <a:lnT w="12700" cap="flat" cmpd="sng" algn="ctr">
                      <a:solidFill>
                        <a:srgbClr val="5E5E5E"/>
                      </a:solidFill>
                      <a:prstDash val="solid"/>
                      <a:round/>
                      <a:headEnd type="none" w="med" len="med"/>
                      <a:tailEnd type="none" w="med" len="med"/>
                    </a:lnT>
                    <a:lnB w="12700" cmpd="sng">
                      <a:solidFill>
                        <a:srgbClr val="5E5E5E"/>
                      </a:solidFill>
                    </a:lnB>
                    <a:lnTlToBr w="12700" cmpd="sng">
                      <a:noFill/>
                      <a:prstDash val="solid"/>
                    </a:lnTlToBr>
                    <a:lnBlToTr w="12700" cmpd="sng">
                      <a:noFill/>
                      <a:prstDash val="solid"/>
                    </a:lnBlToTr>
                    <a:no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pPr algn="just"/>
                      <a:r>
                        <a:rPr lang="en-US" sz="4000" dirty="0">
                          <a:solidFill>
                            <a:schemeClr val="bg2">
                              <a:lumMod val="25000"/>
                            </a:schemeClr>
                          </a:solidFill>
                          <a:latin typeface="Calibri" panose="020F0502020204030204" pitchFamily="34" charset="0"/>
                          <a:cs typeface="Calibri" panose="020F0502020204030204" pitchFamily="34" charset="0"/>
                        </a:rPr>
                        <a:t>Evaluation of proposals</a:t>
                      </a:r>
                    </a:p>
                  </a:txBody>
                  <a:tcPr anchor="ctr">
                    <a:lnL w="12700" cap="flat" cmpd="sng" algn="ctr">
                      <a:solidFill>
                        <a:srgbClr val="5E5E5E"/>
                      </a:solidFill>
                      <a:prstDash val="solid"/>
                      <a:round/>
                      <a:headEnd type="none" w="med" len="med"/>
                      <a:tailEnd type="none" w="med" len="med"/>
                    </a:lnL>
                    <a:lnR w="12700" cmpd="sng">
                      <a:solidFill>
                        <a:srgbClr val="5E5E5E"/>
                      </a:solidFill>
                    </a:lnR>
                    <a:lnT w="12700" cap="flat" cmpd="sng" algn="ctr">
                      <a:solidFill>
                        <a:srgbClr val="5E5E5E"/>
                      </a:solidFill>
                      <a:prstDash val="solid"/>
                      <a:round/>
                      <a:headEnd type="none" w="med" len="med"/>
                      <a:tailEnd type="none" w="med" len="med"/>
                    </a:lnT>
                    <a:lnB w="12700" cmpd="sng">
                      <a:solidFill>
                        <a:srgbClr val="5E5E5E"/>
                      </a:solidFill>
                    </a:lnB>
                    <a:lnTlToBr w="12700" cmpd="sng">
                      <a:noFill/>
                      <a:prstDash val="solid"/>
                    </a:lnTlToBr>
                    <a:lnBlToTr w="12700" cmpd="sng">
                      <a:noFill/>
                      <a:prstDash val="solid"/>
                    </a:lnBlToTr>
                    <a:noFill/>
                  </a:tcPr>
                </a:tc>
                <a:extLst>
                  <a:ext uri="{0D108BD9-81ED-4DB2-BD59-A6C34878D82A}">
                    <a16:rowId xmlns:a16="http://schemas.microsoft.com/office/drawing/2014/main" val="4074302255"/>
                  </a:ext>
                </a:extLst>
              </a:tr>
              <a:tr h="1432627">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pPr algn="l"/>
                      <a:r>
                        <a:rPr lang="en-US" sz="4000" dirty="0">
                          <a:solidFill>
                            <a:schemeClr val="bg2">
                              <a:lumMod val="25000"/>
                            </a:schemeClr>
                          </a:solidFill>
                          <a:latin typeface="Calibri" panose="020F0502020204030204" pitchFamily="34" charset="0"/>
                          <a:cs typeface="Calibri" panose="020F0502020204030204" pitchFamily="34" charset="0"/>
                        </a:rPr>
                        <a:t>May 9-13, 2022</a:t>
                      </a:r>
                    </a:p>
                  </a:txBody>
                  <a:tcPr anchor="ctr">
                    <a:lnL w="12700" cmpd="sng">
                      <a:solidFill>
                        <a:srgbClr val="5E5E5E"/>
                      </a:solidFill>
                    </a:lnL>
                    <a:lnR w="12700" cmpd="sng">
                      <a:solidFill>
                        <a:srgbClr val="5E5E5E"/>
                      </a:solidFill>
                    </a:lnR>
                    <a:lnT w="12700" cap="flat" cmpd="sng" algn="ctr">
                      <a:solidFill>
                        <a:srgbClr val="5E5E5E"/>
                      </a:solidFill>
                      <a:prstDash val="solid"/>
                      <a:round/>
                      <a:headEnd type="none" w="med" len="med"/>
                      <a:tailEnd type="none" w="med" len="med"/>
                    </a:lnT>
                    <a:lnB w="12700" cmpd="sng">
                      <a:solidFill>
                        <a:srgbClr val="5E5E5E"/>
                      </a:solidFill>
                    </a:lnB>
                    <a:lnTlToBr w="12700" cmpd="sng">
                      <a:noFill/>
                      <a:prstDash val="solid"/>
                    </a:lnTlToBr>
                    <a:lnBlToTr w="12700" cmpd="sng">
                      <a:noFill/>
                      <a:prstDash val="solid"/>
                    </a:lnBlToTr>
                    <a:no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pPr algn="just"/>
                      <a:r>
                        <a:rPr lang="en-US" sz="4000" dirty="0">
                          <a:solidFill>
                            <a:schemeClr val="bg2">
                              <a:lumMod val="25000"/>
                            </a:schemeClr>
                          </a:solidFill>
                          <a:latin typeface="Calibri" panose="020F0502020204030204" pitchFamily="34" charset="0"/>
                          <a:cs typeface="Calibri" panose="020F0502020204030204" pitchFamily="34" charset="0"/>
                        </a:rPr>
                        <a:t>Propose to TSC Board Committee</a:t>
                      </a:r>
                    </a:p>
                  </a:txBody>
                  <a:tcPr anchor="ctr">
                    <a:lnL w="12700" cmpd="sng">
                      <a:solidFill>
                        <a:srgbClr val="5E5E5E"/>
                      </a:solidFill>
                    </a:lnL>
                    <a:lnR w="12700" cmpd="sng">
                      <a:solidFill>
                        <a:srgbClr val="5E5E5E"/>
                      </a:solidFill>
                    </a:lnR>
                    <a:lnT w="12700" cap="flat" cmpd="sng" algn="ctr">
                      <a:solidFill>
                        <a:srgbClr val="5E5E5E"/>
                      </a:solidFill>
                      <a:prstDash val="solid"/>
                      <a:round/>
                      <a:headEnd type="none" w="med" len="med"/>
                      <a:tailEnd type="none" w="med" len="med"/>
                    </a:lnT>
                    <a:lnB w="12700" cmpd="sng">
                      <a:solidFill>
                        <a:srgbClr val="5E5E5E"/>
                      </a:solidFill>
                    </a:lnB>
                    <a:lnTlToBr w="12700" cmpd="sng">
                      <a:noFill/>
                      <a:prstDash val="solid"/>
                    </a:lnTlToBr>
                    <a:lnBlToTr w="12700" cmpd="sng">
                      <a:noFill/>
                      <a:prstDash val="solid"/>
                    </a:lnBlToTr>
                    <a:noFill/>
                  </a:tcPr>
                </a:tc>
                <a:extLst>
                  <a:ext uri="{0D108BD9-81ED-4DB2-BD59-A6C34878D82A}">
                    <a16:rowId xmlns:a16="http://schemas.microsoft.com/office/drawing/2014/main" val="2785219848"/>
                  </a:ext>
                </a:extLst>
              </a:tr>
              <a:tr h="1340075">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pPr algn="l"/>
                      <a:r>
                        <a:rPr lang="en-US" sz="4000" dirty="0">
                          <a:solidFill>
                            <a:schemeClr val="bg2">
                              <a:lumMod val="25000"/>
                            </a:schemeClr>
                          </a:solidFill>
                          <a:latin typeface="Calibri" panose="020F0502020204030204" pitchFamily="34" charset="0"/>
                          <a:cs typeface="Calibri" panose="020F0502020204030204" pitchFamily="34" charset="0"/>
                        </a:rPr>
                        <a:t>May 19, 2022</a:t>
                      </a:r>
                    </a:p>
                  </a:txBody>
                  <a:tcPr anchor="ctr">
                    <a:lnL w="12700" cmpd="sng">
                      <a:solidFill>
                        <a:srgbClr val="5E5E5E"/>
                      </a:solidFill>
                    </a:lnL>
                    <a:lnR w="12700" cmpd="sng">
                      <a:solidFill>
                        <a:srgbClr val="5E5E5E"/>
                      </a:solidFill>
                    </a:lnR>
                    <a:lnT w="12700" cmpd="sng">
                      <a:solidFill>
                        <a:srgbClr val="5E5E5E"/>
                      </a:solidFill>
                    </a:lnT>
                    <a:lnB w="12700" cmpd="sng">
                      <a:solidFill>
                        <a:srgbClr val="5E5E5E"/>
                      </a:solidFill>
                    </a:lnB>
                    <a:lnTlToBr w="12700" cmpd="sng">
                      <a:noFill/>
                      <a:prstDash val="solid"/>
                    </a:lnTlToBr>
                    <a:lnBlToTr w="12700" cmpd="sng">
                      <a:noFill/>
                      <a:prstDash val="solid"/>
                    </a:lnBlToTr>
                    <a:no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pPr algn="just"/>
                      <a:r>
                        <a:rPr lang="en-US" sz="4000" dirty="0">
                          <a:solidFill>
                            <a:schemeClr val="bg2">
                              <a:lumMod val="25000"/>
                            </a:schemeClr>
                          </a:solidFill>
                          <a:latin typeface="Calibri" panose="020F0502020204030204" pitchFamily="34" charset="0"/>
                          <a:cs typeface="Calibri" panose="020F0502020204030204" pitchFamily="34" charset="0"/>
                        </a:rPr>
                        <a:t>Propose to TSC Board</a:t>
                      </a:r>
                      <a:r>
                        <a:rPr lang="en-US" sz="4000" baseline="0" dirty="0">
                          <a:solidFill>
                            <a:schemeClr val="bg2">
                              <a:lumMod val="25000"/>
                            </a:schemeClr>
                          </a:solidFill>
                          <a:latin typeface="Calibri" panose="020F0502020204030204" pitchFamily="34" charset="0"/>
                          <a:cs typeface="Calibri" panose="020F0502020204030204" pitchFamily="34" charset="0"/>
                        </a:rPr>
                        <a:t> of Trustees</a:t>
                      </a:r>
                      <a:endParaRPr lang="en-US" sz="4000" dirty="0">
                        <a:solidFill>
                          <a:schemeClr val="bg2">
                            <a:lumMod val="25000"/>
                          </a:schemeClr>
                        </a:solidFill>
                        <a:latin typeface="Calibri" panose="020F0502020204030204" pitchFamily="34" charset="0"/>
                        <a:cs typeface="Calibri" panose="020F0502020204030204" pitchFamily="34" charset="0"/>
                      </a:endParaRPr>
                    </a:p>
                  </a:txBody>
                  <a:tcPr anchor="ctr">
                    <a:lnL w="12700" cmpd="sng">
                      <a:solidFill>
                        <a:srgbClr val="5E5E5E"/>
                      </a:solidFill>
                    </a:lnL>
                    <a:lnR w="12700" cmpd="sng">
                      <a:solidFill>
                        <a:srgbClr val="5E5E5E"/>
                      </a:solidFill>
                    </a:lnR>
                    <a:lnT w="12700" cmpd="sng">
                      <a:solidFill>
                        <a:srgbClr val="5E5E5E"/>
                      </a:solidFill>
                    </a:lnT>
                    <a:lnB w="12700" cmpd="sng">
                      <a:solidFill>
                        <a:srgbClr val="5E5E5E"/>
                      </a:solidFill>
                    </a:lnB>
                    <a:lnTlToBr w="12700" cmpd="sng">
                      <a:noFill/>
                      <a:prstDash val="solid"/>
                    </a:lnTlToBr>
                    <a:lnBlToTr w="12700" cmpd="sng">
                      <a:noFill/>
                      <a:prstDash val="solid"/>
                    </a:lnBlToTr>
                    <a:noFill/>
                  </a:tcPr>
                </a:tc>
                <a:extLst>
                  <a:ext uri="{0D108BD9-81ED-4DB2-BD59-A6C34878D82A}">
                    <a16:rowId xmlns:a16="http://schemas.microsoft.com/office/drawing/2014/main" val="916984415"/>
                  </a:ext>
                </a:extLst>
              </a:tr>
            </a:tbl>
          </a:graphicData>
        </a:graphic>
      </p:graphicFrame>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5ECB9E5-7CF8-421F-9489-1B12F2A8A95A}"/>
              </a:ext>
            </a:extLst>
          </p:cNvPr>
          <p:cNvPicPr>
            <a:picLocks noChangeAspect="1"/>
          </p:cNvPicPr>
          <p:nvPr/>
        </p:nvPicPr>
        <p:blipFill>
          <a:blip r:embed="rId2"/>
          <a:stretch>
            <a:fillRect/>
          </a:stretch>
        </p:blipFill>
        <p:spPr>
          <a:xfrm>
            <a:off x="9841183" y="6857999"/>
            <a:ext cx="9857590" cy="3756473"/>
          </a:xfrm>
          <a:prstGeom prst="rect">
            <a:avLst/>
          </a:prstGeom>
          <a:ln>
            <a:noFill/>
          </a:ln>
          <a:effectLst>
            <a:outerShdw blurRad="190500" algn="tl" rotWithShape="0">
              <a:srgbClr val="000000">
                <a:alpha val="70000"/>
              </a:srgbClr>
            </a:outerShdw>
          </a:effectLst>
        </p:spPr>
      </p:pic>
      <p:pic>
        <p:nvPicPr>
          <p:cNvPr id="125" name="Image" descr="Image"/>
          <p:cNvPicPr>
            <a:picLocks noChangeAspect="1"/>
          </p:cNvPicPr>
          <p:nvPr/>
        </p:nvPicPr>
        <p:blipFill>
          <a:blip r:embed="rId3">
            <a:extLst/>
          </a:blip>
          <a:stretch>
            <a:fillRect/>
          </a:stretch>
        </p:blipFill>
        <p:spPr>
          <a:xfrm>
            <a:off x="0" y="9553287"/>
            <a:ext cx="24384000" cy="4193693"/>
          </a:xfrm>
          <a:prstGeom prst="rect">
            <a:avLst/>
          </a:prstGeom>
          <a:ln w="12700">
            <a:miter lim="400000"/>
          </a:ln>
        </p:spPr>
      </p:pic>
      <p:sp>
        <p:nvSpPr>
          <p:cNvPr id="3" name="TextBox 2">
            <a:extLst>
              <a:ext uri="{FF2B5EF4-FFF2-40B4-BE49-F238E27FC236}">
                <a16:creationId xmlns:a16="http://schemas.microsoft.com/office/drawing/2014/main" id="{CA45970F-86B3-4A67-A797-A8F2ED7A6B76}"/>
              </a:ext>
            </a:extLst>
          </p:cNvPr>
          <p:cNvSpPr txBox="1"/>
          <p:nvPr/>
        </p:nvSpPr>
        <p:spPr>
          <a:xfrm>
            <a:off x="1230244" y="372601"/>
            <a:ext cx="10589145" cy="1179810"/>
          </a:xfrm>
          <a:prstGeom prst="rect">
            <a:avLst/>
          </a:prstGeom>
          <a:noFill/>
          <a:ln w="12700" cap="flat">
            <a:noFill/>
            <a:miter lim="400000"/>
          </a:ln>
          <a:effectLst/>
          <a:sp3d/>
        </p:spPr>
        <p:txBody>
          <a:bodyPr rot="0" spcFirstLastPara="1" vertOverflow="overflow" horzOverflow="overflow" vert="horz" wrap="square" lIns="50800" tIns="50800" rIns="50800" bIns="50800" numCol="1" spcCol="38100" rtlCol="0"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7000" i="0" u="none" strike="noStrike" kern="0" cap="none" spc="0" normalizeH="0" baseline="0" noProof="0" dirty="0">
                <a:ln>
                  <a:noFill/>
                </a:ln>
                <a:solidFill>
                  <a:srgbClr val="19426D"/>
                </a:solidFill>
                <a:effectLst/>
                <a:uLnTx/>
                <a:uFillTx/>
                <a:latin typeface="Arial" panose="020B0604020202020204" pitchFamily="34" charset="0"/>
                <a:cs typeface="Arial" panose="020B0604020202020204" pitchFamily="34" charset="0"/>
              </a:rPr>
              <a:t>Scope</a:t>
            </a:r>
            <a:r>
              <a:rPr kumimoji="0" lang="en-US" sz="7000" i="0" u="none" strike="noStrike" kern="0" cap="none" spc="0" normalizeH="0" noProof="0" dirty="0">
                <a:ln>
                  <a:noFill/>
                </a:ln>
                <a:solidFill>
                  <a:srgbClr val="19426D"/>
                </a:solidFill>
                <a:effectLst/>
                <a:uLnTx/>
                <a:uFillTx/>
                <a:latin typeface="Arial" panose="020B0604020202020204" pitchFamily="34" charset="0"/>
                <a:cs typeface="Arial" panose="020B0604020202020204" pitchFamily="34" charset="0"/>
              </a:rPr>
              <a:t> of Work</a:t>
            </a:r>
            <a:endParaRPr kumimoji="0" lang="en-US" sz="7000" i="0" u="none" strike="noStrike" kern="0" cap="none" spc="0" normalizeH="0" baseline="0" noProof="0" dirty="0">
              <a:ln>
                <a:noFill/>
              </a:ln>
              <a:solidFill>
                <a:srgbClr val="19426D"/>
              </a:solidFill>
              <a:effectLst/>
              <a:uLnTx/>
              <a:uFillTx/>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B643606E-0C1B-497F-94B4-9DE28F4F1CAA}"/>
              </a:ext>
            </a:extLst>
          </p:cNvPr>
          <p:cNvSpPr txBox="1"/>
          <p:nvPr/>
        </p:nvSpPr>
        <p:spPr>
          <a:xfrm>
            <a:off x="1230244" y="1787445"/>
            <a:ext cx="22145571" cy="4103688"/>
          </a:xfrm>
          <a:prstGeom prst="rect">
            <a:avLst/>
          </a:prstGeom>
          <a:solidFill>
            <a:srgbClr val="FFFFFF"/>
          </a:solidFill>
          <a:ln w="12700" cap="flat">
            <a:noFill/>
            <a:miter lim="400000"/>
          </a:ln>
          <a:effectLst/>
          <a:sp3d/>
        </p:spPr>
        <p:txBody>
          <a:bodyPr rot="0" spcFirstLastPara="1" vertOverflow="overflow" horzOverflow="overflow" vert="horz" wrap="square" lIns="50800" tIns="50800" rIns="50800" bIns="50800" numCol="1" spcCol="38100" rtlCol="0" anchor="ctr">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5200" b="0" i="0" u="none" strike="noStrike" kern="1200" cap="none" spc="0" normalizeH="0" baseline="0" noProof="0" dirty="0">
                <a:ln>
                  <a:noFill/>
                </a:ln>
                <a:solidFill>
                  <a:srgbClr val="D5D5D5">
                    <a:lumMod val="25000"/>
                  </a:srgbClr>
                </a:solidFill>
                <a:effectLst/>
                <a:uLnTx/>
                <a:uFillTx/>
                <a:latin typeface="Calibri" panose="020F0502020204030204" pitchFamily="34" charset="0"/>
                <a:cs typeface="Calibri" panose="020F0502020204030204" pitchFamily="34" charset="0"/>
              </a:rPr>
              <a:t>TSC </a:t>
            </a:r>
            <a:r>
              <a:rPr lang="en-US" sz="5200" b="0" kern="1200" dirty="0">
                <a:solidFill>
                  <a:srgbClr val="D5D5D5">
                    <a:lumMod val="25000"/>
                  </a:srgbClr>
                </a:solidFill>
                <a:latin typeface="Calibri" panose="020F0502020204030204" pitchFamily="34" charset="0"/>
                <a:cs typeface="Calibri" panose="020F0502020204030204" pitchFamily="34" charset="0"/>
              </a:rPr>
              <a:t>solicited proposals from</a:t>
            </a:r>
            <a:r>
              <a:rPr kumimoji="0" lang="en-US" sz="5200" b="0" i="0" u="none" strike="noStrike" kern="1200" cap="none" spc="0" normalizeH="0" noProof="0" dirty="0">
                <a:ln>
                  <a:noFill/>
                </a:ln>
                <a:solidFill>
                  <a:srgbClr val="D5D5D5">
                    <a:lumMod val="25000"/>
                  </a:srgbClr>
                </a:solidFill>
                <a:effectLst/>
                <a:uLnTx/>
                <a:uFillTx/>
                <a:latin typeface="Calibri" panose="020F0502020204030204" pitchFamily="34" charset="0"/>
                <a:cs typeface="Calibri" panose="020F0502020204030204" pitchFamily="34" charset="0"/>
              </a:rPr>
              <a:t> qualified firms and individuals to provide training services for small businesses located throughout Cameron County.  In addition to provide training, training provider will need to actively recruit small businesses within the service area and seek state grant funding to pay for small business development training.</a:t>
            </a:r>
            <a:endParaRPr kumimoji="0" lang="en-US" sz="5200" b="0" i="0" u="none" strike="noStrike" kern="1200" cap="none" spc="0" normalizeH="0" baseline="0" noProof="0" dirty="0">
              <a:ln>
                <a:noFill/>
              </a:ln>
              <a:solidFill>
                <a:srgbClr val="D5D5D5">
                  <a:lumMod val="25000"/>
                </a:srgbClr>
              </a:solidFill>
              <a:effectLst/>
              <a:uLnTx/>
              <a:uFillTx/>
              <a:latin typeface="Calibri" panose="020F050202020403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C1BE3013-1199-4721-9A7E-E1B84F8D317E}"/>
              </a:ext>
            </a:extLst>
          </p:cNvPr>
          <p:cNvPicPr>
            <a:picLocks noChangeAspect="1"/>
          </p:cNvPicPr>
          <p:nvPr/>
        </p:nvPicPr>
        <p:blipFill>
          <a:blip r:embed="rId4"/>
          <a:stretch>
            <a:fillRect/>
          </a:stretch>
        </p:blipFill>
        <p:spPr>
          <a:xfrm>
            <a:off x="1417308" y="6857999"/>
            <a:ext cx="7890815" cy="3756473"/>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40145488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5" name="Image" descr="Image"/>
          <p:cNvPicPr>
            <a:picLocks noChangeAspect="1"/>
          </p:cNvPicPr>
          <p:nvPr/>
        </p:nvPicPr>
        <p:blipFill>
          <a:blip r:embed="rId2">
            <a:extLst/>
          </a:blip>
          <a:stretch>
            <a:fillRect/>
          </a:stretch>
        </p:blipFill>
        <p:spPr>
          <a:xfrm>
            <a:off x="0" y="9553287"/>
            <a:ext cx="24384000" cy="4193693"/>
          </a:xfrm>
          <a:prstGeom prst="rect">
            <a:avLst/>
          </a:prstGeom>
          <a:ln w="12700">
            <a:miter lim="400000"/>
          </a:ln>
        </p:spPr>
      </p:pic>
      <p:sp>
        <p:nvSpPr>
          <p:cNvPr id="3" name="TextBox 2">
            <a:extLst>
              <a:ext uri="{FF2B5EF4-FFF2-40B4-BE49-F238E27FC236}">
                <a16:creationId xmlns:a16="http://schemas.microsoft.com/office/drawing/2014/main" id="{CA45970F-86B3-4A67-A797-A8F2ED7A6B76}"/>
              </a:ext>
            </a:extLst>
          </p:cNvPr>
          <p:cNvSpPr txBox="1"/>
          <p:nvPr/>
        </p:nvSpPr>
        <p:spPr>
          <a:xfrm>
            <a:off x="1230244" y="372601"/>
            <a:ext cx="12560401" cy="1179810"/>
          </a:xfrm>
          <a:prstGeom prst="rect">
            <a:avLst/>
          </a:prstGeom>
          <a:noFill/>
          <a:ln w="12700" cap="flat">
            <a:noFill/>
            <a:miter lim="400000"/>
          </a:ln>
          <a:effectLst/>
          <a:sp3d/>
        </p:spPr>
        <p:txBody>
          <a:bodyPr rot="0" spcFirstLastPara="1" vertOverflow="overflow" horzOverflow="overflow" vert="horz" wrap="square" lIns="50800" tIns="50800" rIns="50800" bIns="50800" numCol="1" spcCol="38100" rtlCol="0" anchor="ctr">
            <a:spAutoFit/>
          </a:bodyPr>
          <a:lstStyle/>
          <a:p>
            <a:pPr lvl="0" algn="l" defTabSz="914400" hangingPunct="1">
              <a:defRPr/>
            </a:pPr>
            <a:r>
              <a:rPr lang="en-US" sz="7000" dirty="0">
                <a:solidFill>
                  <a:srgbClr val="19426D"/>
                </a:solidFill>
                <a:latin typeface="Arial" panose="020B0604020202020204" pitchFamily="34" charset="0"/>
                <a:cs typeface="Arial" panose="020B0604020202020204" pitchFamily="34" charset="0"/>
              </a:rPr>
              <a:t>RFP Evaluation Committee </a:t>
            </a:r>
          </a:p>
        </p:txBody>
      </p:sp>
      <p:sp>
        <p:nvSpPr>
          <p:cNvPr id="4" name="TextBox 3"/>
          <p:cNvSpPr txBox="1"/>
          <p:nvPr/>
        </p:nvSpPr>
        <p:spPr>
          <a:xfrm>
            <a:off x="1204127" y="2039066"/>
            <a:ext cx="21975745" cy="70275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1143000" marR="0" indent="-1143000" algn="l" defTabSz="825500" rtl="0" fontAlgn="auto" latinLnBrk="0" hangingPunct="0">
              <a:lnSpc>
                <a:spcPct val="100000"/>
              </a:lnSpc>
              <a:spcBef>
                <a:spcPts val="0"/>
              </a:spcBef>
              <a:spcAft>
                <a:spcPts val="0"/>
              </a:spcAft>
              <a:buClrTx/>
              <a:buSzTx/>
              <a:buFont typeface="+mj-lt"/>
              <a:buAutoNum type="arabicPeriod"/>
              <a:tabLst/>
            </a:pPr>
            <a:r>
              <a:rPr kumimoji="0" lang="en-US" sz="6000" b="0" i="0" u="none" strike="noStrike" cap="none" spc="0" normalizeH="0" baseline="0" dirty="0">
                <a:ln>
                  <a:noFill/>
                </a:ln>
                <a:solidFill>
                  <a:schemeClr val="bg2">
                    <a:lumMod val="25000"/>
                  </a:schemeClr>
                </a:solidFill>
                <a:effectLst/>
                <a:uFillTx/>
                <a:latin typeface="Calibri" panose="020F0502020204030204" pitchFamily="34" charset="0"/>
                <a:cs typeface="Calibri" panose="020F0502020204030204" pitchFamily="34" charset="0"/>
                <a:sym typeface="Helvetica Neue"/>
              </a:rPr>
              <a:t>Mr. Bervick Simon, Workforce Training</a:t>
            </a:r>
            <a:r>
              <a:rPr kumimoji="0" lang="en-US" sz="6000" b="0" i="0" u="none" strike="noStrike" cap="none" spc="0" normalizeH="0" dirty="0">
                <a:ln>
                  <a:noFill/>
                </a:ln>
                <a:solidFill>
                  <a:schemeClr val="bg2">
                    <a:lumMod val="25000"/>
                  </a:schemeClr>
                </a:solidFill>
                <a:effectLst/>
                <a:uFillTx/>
                <a:latin typeface="Calibri" panose="020F0502020204030204" pitchFamily="34" charset="0"/>
                <a:cs typeface="Calibri" panose="020F0502020204030204" pitchFamily="34" charset="0"/>
                <a:sym typeface="Helvetica Neue"/>
              </a:rPr>
              <a:t> &amp; Continuing Education Executive Director</a:t>
            </a:r>
            <a:endParaRPr kumimoji="0" lang="en-US" sz="6000" b="0" i="0" u="none" strike="noStrike" cap="none" spc="0" normalizeH="0" baseline="0" dirty="0">
              <a:ln>
                <a:noFill/>
              </a:ln>
              <a:solidFill>
                <a:schemeClr val="bg2">
                  <a:lumMod val="25000"/>
                </a:schemeClr>
              </a:solidFill>
              <a:effectLst/>
              <a:uFillTx/>
              <a:latin typeface="Calibri" panose="020F0502020204030204" pitchFamily="34" charset="0"/>
              <a:cs typeface="Calibri" panose="020F0502020204030204" pitchFamily="34" charset="0"/>
              <a:sym typeface="Helvetica Neue"/>
            </a:endParaRPr>
          </a:p>
          <a:p>
            <a:pPr marL="1143000" marR="0" indent="-1143000" algn="l" defTabSz="825500" rtl="0" fontAlgn="auto" latinLnBrk="0" hangingPunct="0">
              <a:lnSpc>
                <a:spcPct val="100000"/>
              </a:lnSpc>
              <a:spcBef>
                <a:spcPts val="0"/>
              </a:spcBef>
              <a:spcAft>
                <a:spcPts val="0"/>
              </a:spcAft>
              <a:buClrTx/>
              <a:buSzTx/>
              <a:buFont typeface="+mj-lt"/>
              <a:buAutoNum type="arabicPeriod"/>
              <a:tabLst/>
            </a:pPr>
            <a:r>
              <a:rPr lang="en-US" sz="6000" b="0" dirty="0">
                <a:solidFill>
                  <a:schemeClr val="bg2">
                    <a:lumMod val="25000"/>
                  </a:schemeClr>
                </a:solidFill>
                <a:latin typeface="Calibri" panose="020F0502020204030204" pitchFamily="34" charset="0"/>
                <a:cs typeface="Calibri" panose="020F0502020204030204" pitchFamily="34" charset="0"/>
              </a:rPr>
              <a:t>Mr. </a:t>
            </a:r>
            <a:r>
              <a:rPr kumimoji="0" lang="en-US" sz="6000" b="0" i="0" u="none" strike="noStrike" cap="none" spc="0" normalizeH="0" baseline="0" dirty="0">
                <a:ln>
                  <a:noFill/>
                </a:ln>
                <a:solidFill>
                  <a:schemeClr val="bg2">
                    <a:lumMod val="25000"/>
                  </a:schemeClr>
                </a:solidFill>
                <a:effectLst/>
                <a:uFillTx/>
                <a:latin typeface="Calibri" panose="020F0502020204030204" pitchFamily="34" charset="0"/>
                <a:cs typeface="Calibri" panose="020F0502020204030204" pitchFamily="34" charset="0"/>
                <a:sym typeface="Helvetica Neue"/>
              </a:rPr>
              <a:t>Carlos Pecero, Controller</a:t>
            </a:r>
          </a:p>
          <a:p>
            <a:pPr marL="1143000" indent="-1143000" algn="l">
              <a:buFont typeface="+mj-lt"/>
              <a:buAutoNum type="arabicPeriod"/>
            </a:pPr>
            <a:r>
              <a:rPr kumimoji="0" lang="en-US" sz="6000" b="0" i="0" u="none" strike="noStrike" cap="none" spc="0" normalizeH="0" baseline="0" dirty="0">
                <a:ln>
                  <a:noFill/>
                </a:ln>
                <a:solidFill>
                  <a:schemeClr val="bg2">
                    <a:lumMod val="25000"/>
                  </a:schemeClr>
                </a:solidFill>
                <a:effectLst/>
                <a:uFillTx/>
                <a:latin typeface="Calibri" panose="020F0502020204030204" pitchFamily="34" charset="0"/>
                <a:cs typeface="Calibri" panose="020F0502020204030204" pitchFamily="34" charset="0"/>
                <a:sym typeface="Helvetica Neue"/>
              </a:rPr>
              <a:t>Ms.</a:t>
            </a:r>
            <a:r>
              <a:rPr kumimoji="0" lang="en-US" sz="6000" b="0" i="0" u="none" strike="noStrike" cap="none" spc="0" normalizeH="0" dirty="0">
                <a:ln>
                  <a:noFill/>
                </a:ln>
                <a:solidFill>
                  <a:schemeClr val="bg2">
                    <a:lumMod val="25000"/>
                  </a:schemeClr>
                </a:solidFill>
                <a:effectLst/>
                <a:uFillTx/>
                <a:latin typeface="Calibri" panose="020F0502020204030204" pitchFamily="34" charset="0"/>
                <a:cs typeface="Calibri" panose="020F0502020204030204" pitchFamily="34" charset="0"/>
                <a:sym typeface="Helvetica Neue"/>
              </a:rPr>
              <a:t> Claudia Cortina, Director of </a:t>
            </a:r>
            <a:r>
              <a:rPr lang="en-US" sz="6000" b="0" dirty="0">
                <a:solidFill>
                  <a:schemeClr val="bg2">
                    <a:lumMod val="25000"/>
                  </a:schemeClr>
                </a:solidFill>
                <a:latin typeface="Calibri" panose="020F0502020204030204" pitchFamily="34" charset="0"/>
                <a:cs typeface="Calibri" panose="020F0502020204030204" pitchFamily="34" charset="0"/>
              </a:rPr>
              <a:t>Workforce Training &amp; Continuing Education </a:t>
            </a:r>
            <a:endParaRPr kumimoji="0" lang="en-US" sz="6000" b="0" i="0" u="none" strike="noStrike" cap="none" spc="0" normalizeH="0" dirty="0">
              <a:ln>
                <a:noFill/>
              </a:ln>
              <a:solidFill>
                <a:schemeClr val="bg2">
                  <a:lumMod val="25000"/>
                </a:schemeClr>
              </a:solidFill>
              <a:effectLst/>
              <a:uFillTx/>
              <a:latin typeface="Calibri" panose="020F0502020204030204" pitchFamily="34" charset="0"/>
              <a:cs typeface="Calibri" panose="020F0502020204030204" pitchFamily="34" charset="0"/>
              <a:sym typeface="Helvetica Neue"/>
            </a:endParaRPr>
          </a:p>
          <a:p>
            <a:pPr marL="1143000" indent="-1143000" algn="l">
              <a:buFont typeface="+mj-lt"/>
              <a:buAutoNum type="arabicPeriod"/>
            </a:pPr>
            <a:r>
              <a:rPr lang="en-US" sz="6000" b="0" dirty="0">
                <a:solidFill>
                  <a:schemeClr val="bg2">
                    <a:lumMod val="25000"/>
                  </a:schemeClr>
                </a:solidFill>
                <a:latin typeface="Calibri" panose="020F0502020204030204" pitchFamily="34" charset="0"/>
                <a:cs typeface="Calibri" panose="020F0502020204030204" pitchFamily="34" charset="0"/>
              </a:rPr>
              <a:t>Dr. Joseph Fleishman, Associate Vice President of Instruction- Workforce Development</a:t>
            </a:r>
            <a:endParaRPr kumimoji="0" lang="en-US" sz="6000" b="0" i="0" u="none" strike="noStrike" cap="none" spc="0" normalizeH="0" dirty="0">
              <a:ln>
                <a:noFill/>
              </a:ln>
              <a:solidFill>
                <a:schemeClr val="bg2">
                  <a:lumMod val="25000"/>
                </a:schemeClr>
              </a:solidFill>
              <a:effectLst/>
              <a:uFillTx/>
              <a:latin typeface="Calibri" panose="020F0502020204030204" pitchFamily="34" charset="0"/>
              <a:cs typeface="Calibri" panose="020F0502020204030204" pitchFamily="34" charset="0"/>
              <a:sym typeface="Helvetica Neue"/>
            </a:endParaRPr>
          </a:p>
          <a:p>
            <a:pPr marL="457200" marR="0" indent="-457200" algn="l" defTabSz="825500" rtl="0" fontAlgn="auto" latinLnBrk="0" hangingPunct="0">
              <a:lnSpc>
                <a:spcPct val="100000"/>
              </a:lnSpc>
              <a:spcBef>
                <a:spcPts val="0"/>
              </a:spcBef>
              <a:spcAft>
                <a:spcPts val="0"/>
              </a:spcAft>
              <a:buClrTx/>
              <a:buSzTx/>
              <a:buFont typeface="Arial" panose="020B0604020202020204" pitchFamily="34" charset="0"/>
              <a:buChar char="•"/>
              <a:tabLst/>
            </a:pPr>
            <a:endParaRPr kumimoji="0" lang="en-US" sz="3000" b="1"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spTree>
    <p:extLst>
      <p:ext uri="{BB962C8B-B14F-4D97-AF65-F5344CB8AC3E}">
        <p14:creationId xmlns:p14="http://schemas.microsoft.com/office/powerpoint/2010/main" val="80285713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5" name="Image" descr="Image"/>
          <p:cNvPicPr>
            <a:picLocks noChangeAspect="1"/>
          </p:cNvPicPr>
          <p:nvPr/>
        </p:nvPicPr>
        <p:blipFill>
          <a:blip r:embed="rId2">
            <a:extLst/>
          </a:blip>
          <a:stretch>
            <a:fillRect/>
          </a:stretch>
        </p:blipFill>
        <p:spPr>
          <a:xfrm>
            <a:off x="0" y="9553287"/>
            <a:ext cx="24384000" cy="4193693"/>
          </a:xfrm>
          <a:prstGeom prst="rect">
            <a:avLst/>
          </a:prstGeom>
          <a:ln w="12700">
            <a:miter lim="400000"/>
          </a:ln>
        </p:spPr>
      </p:pic>
      <p:sp>
        <p:nvSpPr>
          <p:cNvPr id="3" name="TextBox 2">
            <a:extLst>
              <a:ext uri="{FF2B5EF4-FFF2-40B4-BE49-F238E27FC236}">
                <a16:creationId xmlns:a16="http://schemas.microsoft.com/office/drawing/2014/main" id="{CA45970F-86B3-4A67-A797-A8F2ED7A6B76}"/>
              </a:ext>
            </a:extLst>
          </p:cNvPr>
          <p:cNvSpPr txBox="1"/>
          <p:nvPr/>
        </p:nvSpPr>
        <p:spPr>
          <a:xfrm>
            <a:off x="620643" y="243537"/>
            <a:ext cx="16893633" cy="1179810"/>
          </a:xfrm>
          <a:prstGeom prst="rect">
            <a:avLst/>
          </a:prstGeom>
          <a:noFill/>
          <a:ln w="12700" cap="flat">
            <a:noFill/>
            <a:miter lim="400000"/>
          </a:ln>
          <a:effectLst/>
          <a:sp3d/>
        </p:spPr>
        <p:txBody>
          <a:bodyPr rot="0" spcFirstLastPara="1" vertOverflow="overflow" horzOverflow="overflow" vert="horz" wrap="square" lIns="50800" tIns="50800" rIns="50800" bIns="50800" numCol="1" spcCol="38100"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0" b="1" i="0" u="none" strike="noStrike" kern="0" cap="none" spc="0" normalizeH="0" baseline="0" noProof="0" dirty="0">
                <a:ln>
                  <a:noFill/>
                </a:ln>
                <a:solidFill>
                  <a:srgbClr val="19426D"/>
                </a:solidFill>
                <a:effectLst/>
                <a:uLnTx/>
                <a:uFillTx/>
                <a:latin typeface="Arial" panose="020B0604020202020204" pitchFamily="34" charset="0"/>
                <a:cs typeface="Arial" panose="020B0604020202020204" pitchFamily="34" charset="0"/>
                <a:sym typeface="Helvetica Neue"/>
              </a:rPr>
              <a:t>RFP Pricing and Scoring Tabulation </a:t>
            </a:r>
          </a:p>
        </p:txBody>
      </p:sp>
      <p:graphicFrame>
        <p:nvGraphicFramePr>
          <p:cNvPr id="5" name="Table 4">
            <a:extLst>
              <a:ext uri="{FF2B5EF4-FFF2-40B4-BE49-F238E27FC236}">
                <a16:creationId xmlns:a16="http://schemas.microsoft.com/office/drawing/2014/main" id="{403D3F90-EB16-486E-8BAC-E5E4D2B4EF1A}"/>
              </a:ext>
            </a:extLst>
          </p:cNvPr>
          <p:cNvGraphicFramePr>
            <a:graphicFrameLocks noGrp="1"/>
          </p:cNvGraphicFramePr>
          <p:nvPr>
            <p:extLst>
              <p:ext uri="{D42A27DB-BD31-4B8C-83A1-F6EECF244321}">
                <p14:modId xmlns:p14="http://schemas.microsoft.com/office/powerpoint/2010/main" val="1243657599"/>
              </p:ext>
            </p:extLst>
          </p:nvPr>
        </p:nvGraphicFramePr>
        <p:xfrm>
          <a:off x="620642" y="1835770"/>
          <a:ext cx="23153757" cy="7350202"/>
        </p:xfrm>
        <a:graphic>
          <a:graphicData uri="http://schemas.openxmlformats.org/drawingml/2006/table">
            <a:tbl>
              <a:tblPr firstRow="1" bandRow="1">
                <a:tableStyleId>{21E4AEA4-8DFA-4A89-87EB-49C32662AFE0}</a:tableStyleId>
              </a:tblPr>
              <a:tblGrid>
                <a:gridCol w="7749635">
                  <a:extLst>
                    <a:ext uri="{9D8B030D-6E8A-4147-A177-3AD203B41FA5}">
                      <a16:colId xmlns:a16="http://schemas.microsoft.com/office/drawing/2014/main" val="3553714253"/>
                    </a:ext>
                  </a:extLst>
                </a:gridCol>
                <a:gridCol w="4970585">
                  <a:extLst>
                    <a:ext uri="{9D8B030D-6E8A-4147-A177-3AD203B41FA5}">
                      <a16:colId xmlns:a16="http://schemas.microsoft.com/office/drawing/2014/main" val="3718102847"/>
                    </a:ext>
                  </a:extLst>
                </a:gridCol>
                <a:gridCol w="2063261">
                  <a:extLst>
                    <a:ext uri="{9D8B030D-6E8A-4147-A177-3AD203B41FA5}">
                      <a16:colId xmlns:a16="http://schemas.microsoft.com/office/drawing/2014/main" val="922760359"/>
                    </a:ext>
                  </a:extLst>
                </a:gridCol>
                <a:gridCol w="2063262">
                  <a:extLst>
                    <a:ext uri="{9D8B030D-6E8A-4147-A177-3AD203B41FA5}">
                      <a16:colId xmlns:a16="http://schemas.microsoft.com/office/drawing/2014/main" val="4088371795"/>
                    </a:ext>
                  </a:extLst>
                </a:gridCol>
                <a:gridCol w="1828800">
                  <a:extLst>
                    <a:ext uri="{9D8B030D-6E8A-4147-A177-3AD203B41FA5}">
                      <a16:colId xmlns:a16="http://schemas.microsoft.com/office/drawing/2014/main" val="1736019493"/>
                    </a:ext>
                  </a:extLst>
                </a:gridCol>
                <a:gridCol w="2063261">
                  <a:extLst>
                    <a:ext uri="{9D8B030D-6E8A-4147-A177-3AD203B41FA5}">
                      <a16:colId xmlns:a16="http://schemas.microsoft.com/office/drawing/2014/main" val="2171320935"/>
                    </a:ext>
                  </a:extLst>
                </a:gridCol>
                <a:gridCol w="2414953">
                  <a:extLst>
                    <a:ext uri="{9D8B030D-6E8A-4147-A177-3AD203B41FA5}">
                      <a16:colId xmlns:a16="http://schemas.microsoft.com/office/drawing/2014/main" val="1006445016"/>
                    </a:ext>
                  </a:extLst>
                </a:gridCol>
              </a:tblGrid>
              <a:tr h="1209394">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600" b="1" dirty="0">
                          <a:solidFill>
                            <a:schemeClr val="bg1"/>
                          </a:solidFill>
                          <a:latin typeface="Calibri" panose="020F0502020204030204" pitchFamily="34" charset="0"/>
                          <a:cs typeface="Calibri" panose="020F0502020204030204" pitchFamily="34" charset="0"/>
                        </a:rPr>
                        <a:t>Respondent </a:t>
                      </a:r>
                    </a:p>
                  </a:txBody>
                  <a:tcPr anchor="ctr">
                    <a:solidFill>
                      <a:srgbClr val="DF7A39"/>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600" b="1" dirty="0">
                          <a:solidFill>
                            <a:schemeClr val="bg1"/>
                          </a:solidFill>
                          <a:latin typeface="Calibri" panose="020F0502020204030204" pitchFamily="34" charset="0"/>
                          <a:cs typeface="Calibri" panose="020F0502020204030204" pitchFamily="34" charset="0"/>
                        </a:rPr>
                        <a:t>Location </a:t>
                      </a:r>
                    </a:p>
                  </a:txBody>
                  <a:tcPr anchor="ctr">
                    <a:solidFill>
                      <a:srgbClr val="DF7A3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600" b="1" dirty="0">
                          <a:solidFill>
                            <a:schemeClr val="bg1"/>
                          </a:solidFill>
                          <a:latin typeface="Calibri" panose="020F0502020204030204" pitchFamily="34" charset="0"/>
                          <a:cs typeface="Calibri" panose="020F0502020204030204" pitchFamily="34" charset="0"/>
                        </a:rPr>
                        <a:t>One-hour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600" b="1" dirty="0">
                          <a:solidFill>
                            <a:schemeClr val="bg1"/>
                          </a:solidFill>
                          <a:latin typeface="Calibri" panose="020F0502020204030204" pitchFamily="34" charset="0"/>
                          <a:cs typeface="Calibri" panose="020F0502020204030204" pitchFamily="34" charset="0"/>
                        </a:rPr>
                        <a:t> session </a:t>
                      </a:r>
                    </a:p>
                  </a:txBody>
                  <a:tcPr anchor="ctr">
                    <a:solidFill>
                      <a:srgbClr val="DF7A3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600" b="1" dirty="0">
                          <a:solidFill>
                            <a:schemeClr val="bg1"/>
                          </a:solidFill>
                          <a:latin typeface="Calibri" panose="020F0502020204030204" pitchFamily="34" charset="0"/>
                          <a:cs typeface="Calibri" panose="020F0502020204030204" pitchFamily="34" charset="0"/>
                        </a:rPr>
                        <a:t>Four-hour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600" b="1" dirty="0">
                          <a:solidFill>
                            <a:schemeClr val="bg1"/>
                          </a:solidFill>
                          <a:latin typeface="Calibri" panose="020F0502020204030204" pitchFamily="34" charset="0"/>
                          <a:cs typeface="Calibri" panose="020F0502020204030204" pitchFamily="34" charset="0"/>
                        </a:rPr>
                        <a:t>session </a:t>
                      </a:r>
                    </a:p>
                  </a:txBody>
                  <a:tcPr anchor="ctr">
                    <a:solidFill>
                      <a:srgbClr val="DF7A3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600" b="1" dirty="0">
                          <a:solidFill>
                            <a:schemeClr val="bg1"/>
                          </a:solidFill>
                          <a:latin typeface="Calibri" panose="020F0502020204030204" pitchFamily="34" charset="0"/>
                          <a:cs typeface="Calibri" panose="020F0502020204030204" pitchFamily="34" charset="0"/>
                        </a:rPr>
                        <a:t>Eight-hour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600" b="1" dirty="0">
                          <a:solidFill>
                            <a:schemeClr val="bg1"/>
                          </a:solidFill>
                          <a:latin typeface="Calibri" panose="020F0502020204030204" pitchFamily="34" charset="0"/>
                          <a:cs typeface="Calibri" panose="020F0502020204030204" pitchFamily="34" charset="0"/>
                        </a:rPr>
                        <a:t>session </a:t>
                      </a:r>
                    </a:p>
                  </a:txBody>
                  <a:tcPr anchor="ctr">
                    <a:solidFill>
                      <a:srgbClr val="DF7A39"/>
                    </a:solidFill>
                  </a:tcPr>
                </a:tc>
                <a:tc>
                  <a:txBody>
                    <a:bodyPr/>
                    <a:lstStyle/>
                    <a:p>
                      <a:pPr>
                        <a:lnSpc>
                          <a:spcPct val="100000"/>
                        </a:lnSpc>
                      </a:pPr>
                      <a:r>
                        <a:rPr lang="en-US" sz="2600" b="1" dirty="0">
                          <a:solidFill>
                            <a:schemeClr val="bg1"/>
                          </a:solidFill>
                          <a:latin typeface="Calibri" panose="020F0502020204030204" pitchFamily="34" charset="0"/>
                          <a:cs typeface="Calibri" panose="020F0502020204030204" pitchFamily="34" charset="0"/>
                        </a:rPr>
                        <a:t>Sixteen hour </a:t>
                      </a:r>
                    </a:p>
                    <a:p>
                      <a:pPr>
                        <a:lnSpc>
                          <a:spcPct val="100000"/>
                        </a:lnSpc>
                      </a:pPr>
                      <a:r>
                        <a:rPr lang="en-US" sz="2600" b="1" dirty="0">
                          <a:solidFill>
                            <a:schemeClr val="bg1"/>
                          </a:solidFill>
                          <a:latin typeface="Calibri" panose="020F0502020204030204" pitchFamily="34" charset="0"/>
                          <a:cs typeface="Calibri" panose="020F0502020204030204" pitchFamily="34" charset="0"/>
                        </a:rPr>
                        <a:t>session</a:t>
                      </a:r>
                    </a:p>
                  </a:txBody>
                  <a:tcPr anchor="ctr">
                    <a:solidFill>
                      <a:srgbClr val="DF7A39"/>
                    </a:solidFill>
                  </a:tcPr>
                </a:tc>
                <a:tc>
                  <a:txBody>
                    <a:bodyPr/>
                    <a:lstStyle/>
                    <a:p>
                      <a:pPr>
                        <a:lnSpc>
                          <a:spcPct val="100000"/>
                        </a:lnSpc>
                      </a:pPr>
                      <a:r>
                        <a:rPr lang="en-US" sz="2600" b="1" dirty="0">
                          <a:solidFill>
                            <a:schemeClr val="bg1"/>
                          </a:solidFill>
                          <a:latin typeface="Calibri" panose="020F0502020204030204" pitchFamily="34" charset="0"/>
                          <a:cs typeface="Calibri" panose="020F0502020204030204" pitchFamily="34" charset="0"/>
                        </a:rPr>
                        <a:t>Score </a:t>
                      </a:r>
                    </a:p>
                  </a:txBody>
                  <a:tcPr anchor="ctr">
                    <a:solidFill>
                      <a:srgbClr val="DF7A39"/>
                    </a:solidFill>
                  </a:tcPr>
                </a:tc>
                <a:extLst>
                  <a:ext uri="{0D108BD9-81ED-4DB2-BD59-A6C34878D82A}">
                    <a16:rowId xmlns:a16="http://schemas.microsoft.com/office/drawing/2014/main" val="1838271451"/>
                  </a:ext>
                </a:extLst>
              </a:tr>
              <a:tr h="971994">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3400" b="1" dirty="0">
                          <a:solidFill>
                            <a:schemeClr val="bg2">
                              <a:lumMod val="25000"/>
                            </a:schemeClr>
                          </a:solidFill>
                          <a:latin typeface="Calibri" panose="020F0502020204030204" pitchFamily="34" charset="0"/>
                          <a:cs typeface="Calibri" panose="020F0502020204030204" pitchFamily="34" charset="0"/>
                        </a:rPr>
                        <a:t>Leadership Empowerment Group </a:t>
                      </a:r>
                    </a:p>
                  </a:txBody>
                  <a:tcPr anchor="ctr">
                    <a:solidFill>
                      <a:srgbClr val="85DFC3"/>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3400" b="1" dirty="0">
                          <a:solidFill>
                            <a:schemeClr val="bg2">
                              <a:lumMod val="25000"/>
                            </a:schemeClr>
                          </a:solidFill>
                          <a:latin typeface="Calibri" panose="020F0502020204030204" pitchFamily="34" charset="0"/>
                          <a:cs typeface="Calibri" panose="020F0502020204030204" pitchFamily="34" charset="0"/>
                        </a:rPr>
                        <a:t>Mercedes, Texas </a:t>
                      </a:r>
                    </a:p>
                  </a:txBody>
                  <a:tcPr anchor="ctr">
                    <a:solidFill>
                      <a:srgbClr val="85DFC3"/>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4200" b="1" dirty="0">
                          <a:solidFill>
                            <a:schemeClr val="bg2">
                              <a:lumMod val="25000"/>
                            </a:schemeClr>
                          </a:solidFill>
                          <a:latin typeface="Calibri" panose="020F0502020204030204" pitchFamily="34" charset="0"/>
                          <a:cs typeface="Calibri" panose="020F0502020204030204" pitchFamily="34" charset="0"/>
                        </a:rPr>
                        <a:t>$50</a:t>
                      </a:r>
                    </a:p>
                  </a:txBody>
                  <a:tcPr anchor="ctr">
                    <a:solidFill>
                      <a:srgbClr val="85DFC3"/>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4200" b="1" dirty="0">
                          <a:solidFill>
                            <a:schemeClr val="bg2">
                              <a:lumMod val="25000"/>
                            </a:schemeClr>
                          </a:solidFill>
                          <a:latin typeface="Calibri" panose="020F0502020204030204" pitchFamily="34" charset="0"/>
                          <a:cs typeface="Calibri" panose="020F0502020204030204" pitchFamily="34" charset="0"/>
                        </a:rPr>
                        <a:t>$75</a:t>
                      </a:r>
                    </a:p>
                  </a:txBody>
                  <a:tcPr anchor="ctr">
                    <a:solidFill>
                      <a:srgbClr val="85DFC3"/>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4200" b="1" dirty="0">
                          <a:solidFill>
                            <a:schemeClr val="bg2">
                              <a:lumMod val="25000"/>
                            </a:schemeClr>
                          </a:solidFill>
                          <a:latin typeface="Calibri" panose="020F0502020204030204" pitchFamily="34" charset="0"/>
                          <a:cs typeface="Calibri" panose="020F0502020204030204" pitchFamily="34" charset="0"/>
                        </a:rPr>
                        <a:t>$125</a:t>
                      </a:r>
                    </a:p>
                  </a:txBody>
                  <a:tcPr anchor="ctr">
                    <a:solidFill>
                      <a:srgbClr val="85DFC3"/>
                    </a:solidFill>
                  </a:tcPr>
                </a:tc>
                <a:tc>
                  <a:txBody>
                    <a:bodyPr/>
                    <a:lstStyle/>
                    <a:p>
                      <a:pPr algn="ctr"/>
                      <a:r>
                        <a:rPr lang="en-US" sz="4200" b="1" dirty="0">
                          <a:solidFill>
                            <a:schemeClr val="bg2">
                              <a:lumMod val="25000"/>
                            </a:schemeClr>
                          </a:solidFill>
                          <a:latin typeface="Calibri" panose="020F0502020204030204" pitchFamily="34" charset="0"/>
                          <a:cs typeface="Calibri" panose="020F0502020204030204" pitchFamily="34" charset="0"/>
                        </a:rPr>
                        <a:t>$250</a:t>
                      </a:r>
                    </a:p>
                  </a:txBody>
                  <a:tcPr anchor="b">
                    <a:solidFill>
                      <a:srgbClr val="85DFC3"/>
                    </a:solidFill>
                  </a:tcPr>
                </a:tc>
                <a:tc>
                  <a:txBody>
                    <a:bodyPr/>
                    <a:lstStyle/>
                    <a:p>
                      <a:pPr algn="ctr"/>
                      <a:r>
                        <a:rPr lang="en-US" sz="4200" b="1" dirty="0">
                          <a:solidFill>
                            <a:schemeClr val="bg2">
                              <a:lumMod val="25000"/>
                            </a:schemeClr>
                          </a:solidFill>
                          <a:latin typeface="Calibri" panose="020F0502020204030204" pitchFamily="34" charset="0"/>
                          <a:cs typeface="Calibri" panose="020F0502020204030204" pitchFamily="34" charset="0"/>
                        </a:rPr>
                        <a:t>93.10</a:t>
                      </a:r>
                    </a:p>
                  </a:txBody>
                  <a:tcPr anchor="b">
                    <a:solidFill>
                      <a:srgbClr val="85DFC3"/>
                    </a:solidFill>
                  </a:tcPr>
                </a:tc>
                <a:extLst>
                  <a:ext uri="{0D108BD9-81ED-4DB2-BD59-A6C34878D82A}">
                    <a16:rowId xmlns:a16="http://schemas.microsoft.com/office/drawing/2014/main" val="278561560"/>
                  </a:ext>
                </a:extLst>
              </a:tr>
              <a:tr h="1050070">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3400" b="0" dirty="0">
                          <a:solidFill>
                            <a:schemeClr val="bg2">
                              <a:lumMod val="25000"/>
                            </a:schemeClr>
                          </a:solidFill>
                          <a:latin typeface="Calibri" panose="020F0502020204030204" pitchFamily="34" charset="0"/>
                          <a:cs typeface="Calibri" panose="020F0502020204030204" pitchFamily="34" charset="0"/>
                        </a:rPr>
                        <a:t>Athletes Global Corporation  </a:t>
                      </a:r>
                    </a:p>
                  </a:txBody>
                  <a:tcPr anchor="ctr">
                    <a:solidFill>
                      <a:schemeClr val="accent1">
                        <a:lumMod val="20000"/>
                        <a:lumOff val="80000"/>
                      </a:schemeClr>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3400" b="0" dirty="0">
                          <a:solidFill>
                            <a:schemeClr val="bg2">
                              <a:lumMod val="25000"/>
                            </a:schemeClr>
                          </a:solidFill>
                          <a:latin typeface="Calibri" panose="020F0502020204030204" pitchFamily="34" charset="0"/>
                          <a:cs typeface="Calibri" panose="020F0502020204030204" pitchFamily="34" charset="0"/>
                        </a:rPr>
                        <a:t>West Palm Beach, Florida </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4200" b="0" dirty="0">
                          <a:solidFill>
                            <a:schemeClr val="bg2">
                              <a:lumMod val="25000"/>
                            </a:schemeClr>
                          </a:solidFill>
                          <a:latin typeface="Calibri" panose="020F0502020204030204" pitchFamily="34" charset="0"/>
                          <a:cs typeface="Calibri" panose="020F0502020204030204" pitchFamily="34" charset="0"/>
                        </a:rPr>
                        <a:t>$30</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4200" b="0" dirty="0">
                          <a:solidFill>
                            <a:schemeClr val="bg2">
                              <a:lumMod val="25000"/>
                            </a:schemeClr>
                          </a:solidFill>
                          <a:latin typeface="Calibri" panose="020F0502020204030204" pitchFamily="34" charset="0"/>
                          <a:cs typeface="Calibri" panose="020F0502020204030204" pitchFamily="34" charset="0"/>
                        </a:rPr>
                        <a:t>$120</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4200" b="0" dirty="0">
                          <a:solidFill>
                            <a:schemeClr val="bg2">
                              <a:lumMod val="25000"/>
                            </a:schemeClr>
                          </a:solidFill>
                          <a:latin typeface="Calibri" panose="020F0502020204030204" pitchFamily="34" charset="0"/>
                          <a:cs typeface="Calibri" panose="020F0502020204030204" pitchFamily="34" charset="0"/>
                        </a:rPr>
                        <a:t>$240</a:t>
                      </a:r>
                    </a:p>
                  </a:txBody>
                  <a:tcPr anchor="ctr">
                    <a:solidFill>
                      <a:schemeClr val="accent1">
                        <a:lumMod val="20000"/>
                        <a:lumOff val="80000"/>
                      </a:schemeClr>
                    </a:solidFill>
                  </a:tcPr>
                </a:tc>
                <a:tc>
                  <a:txBody>
                    <a:bodyPr/>
                    <a:lstStyle/>
                    <a:p>
                      <a:pPr algn="ctr"/>
                      <a:r>
                        <a:rPr lang="en-US" sz="4200" b="0" dirty="0">
                          <a:solidFill>
                            <a:schemeClr val="bg2">
                              <a:lumMod val="25000"/>
                            </a:schemeClr>
                          </a:solidFill>
                          <a:latin typeface="Calibri" panose="020F0502020204030204" pitchFamily="34" charset="0"/>
                          <a:cs typeface="Calibri" panose="020F0502020204030204" pitchFamily="34" charset="0"/>
                        </a:rPr>
                        <a:t>$480</a:t>
                      </a:r>
                    </a:p>
                  </a:txBody>
                  <a:tcPr anchor="b">
                    <a:solidFill>
                      <a:schemeClr val="accent1">
                        <a:lumMod val="20000"/>
                        <a:lumOff val="80000"/>
                      </a:schemeClr>
                    </a:solidFill>
                  </a:tcPr>
                </a:tc>
                <a:tc>
                  <a:txBody>
                    <a:bodyPr/>
                    <a:lstStyle/>
                    <a:p>
                      <a:pPr algn="ctr"/>
                      <a:r>
                        <a:rPr lang="en-US" sz="4200" b="0" dirty="0">
                          <a:solidFill>
                            <a:schemeClr val="bg2">
                              <a:lumMod val="25000"/>
                            </a:schemeClr>
                          </a:solidFill>
                          <a:latin typeface="Calibri" panose="020F0502020204030204" pitchFamily="34" charset="0"/>
                          <a:cs typeface="Calibri" panose="020F0502020204030204" pitchFamily="34" charset="0"/>
                        </a:rPr>
                        <a:t>60.40</a:t>
                      </a:r>
                    </a:p>
                  </a:txBody>
                  <a:tcPr anchor="b">
                    <a:solidFill>
                      <a:schemeClr val="accent1">
                        <a:lumMod val="20000"/>
                        <a:lumOff val="80000"/>
                      </a:schemeClr>
                    </a:solidFill>
                  </a:tcPr>
                </a:tc>
                <a:extLst>
                  <a:ext uri="{0D108BD9-81ED-4DB2-BD59-A6C34878D82A}">
                    <a16:rowId xmlns:a16="http://schemas.microsoft.com/office/drawing/2014/main" val="690667435"/>
                  </a:ext>
                </a:extLst>
              </a:tr>
              <a:tr h="1029686">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3400" b="0" dirty="0">
                          <a:solidFill>
                            <a:schemeClr val="bg2">
                              <a:lumMod val="25000"/>
                            </a:schemeClr>
                          </a:solidFill>
                          <a:latin typeface="Calibri" panose="020F0502020204030204" pitchFamily="34" charset="0"/>
                          <a:cs typeface="Calibri" panose="020F0502020204030204" pitchFamily="34" charset="0"/>
                        </a:rPr>
                        <a:t>BRT Professional Development Solutions </a:t>
                      </a:r>
                    </a:p>
                  </a:txBody>
                  <a:tcPr anchor="ctr">
                    <a:solidFill>
                      <a:schemeClr val="accent1">
                        <a:lumMod val="20000"/>
                        <a:lumOff val="80000"/>
                      </a:schemeClr>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3400" b="0" dirty="0">
                          <a:solidFill>
                            <a:schemeClr val="bg2">
                              <a:lumMod val="25000"/>
                            </a:schemeClr>
                          </a:solidFill>
                          <a:latin typeface="Calibri" panose="020F0502020204030204" pitchFamily="34" charset="0"/>
                          <a:cs typeface="Calibri" panose="020F0502020204030204" pitchFamily="34" charset="0"/>
                        </a:rPr>
                        <a:t>Brownsville, Texas </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4200" b="0" dirty="0">
                          <a:solidFill>
                            <a:schemeClr val="bg2">
                              <a:lumMod val="25000"/>
                            </a:schemeClr>
                          </a:solidFill>
                          <a:latin typeface="Calibri" panose="020F0502020204030204" pitchFamily="34" charset="0"/>
                          <a:cs typeface="Calibri" panose="020F0502020204030204" pitchFamily="34" charset="0"/>
                        </a:rPr>
                        <a:t>$95</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4200" b="0" dirty="0">
                          <a:solidFill>
                            <a:schemeClr val="bg2">
                              <a:lumMod val="25000"/>
                            </a:schemeClr>
                          </a:solidFill>
                          <a:latin typeface="Calibri" panose="020F0502020204030204" pitchFamily="34" charset="0"/>
                          <a:cs typeface="Calibri" panose="020F0502020204030204" pitchFamily="34" charset="0"/>
                        </a:rPr>
                        <a:t>$215</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4200" b="0" dirty="0">
                          <a:solidFill>
                            <a:schemeClr val="bg2">
                              <a:lumMod val="25000"/>
                            </a:schemeClr>
                          </a:solidFill>
                          <a:latin typeface="Calibri" panose="020F0502020204030204" pitchFamily="34" charset="0"/>
                          <a:cs typeface="Calibri" panose="020F0502020204030204" pitchFamily="34" charset="0"/>
                        </a:rPr>
                        <a:t>$320</a:t>
                      </a:r>
                    </a:p>
                  </a:txBody>
                  <a:tcPr anchor="ctr">
                    <a:solidFill>
                      <a:schemeClr val="accent1">
                        <a:lumMod val="20000"/>
                        <a:lumOff val="80000"/>
                      </a:schemeClr>
                    </a:solidFill>
                  </a:tcPr>
                </a:tc>
                <a:tc>
                  <a:txBody>
                    <a:bodyPr/>
                    <a:lstStyle/>
                    <a:p>
                      <a:pPr algn="ctr"/>
                      <a:r>
                        <a:rPr lang="en-US" sz="4200" b="0" dirty="0">
                          <a:solidFill>
                            <a:schemeClr val="bg2">
                              <a:lumMod val="25000"/>
                            </a:schemeClr>
                          </a:solidFill>
                          <a:latin typeface="Calibri" panose="020F0502020204030204" pitchFamily="34" charset="0"/>
                          <a:cs typeface="Calibri" panose="020F0502020204030204" pitchFamily="34" charset="0"/>
                        </a:rPr>
                        <a:t>$490</a:t>
                      </a:r>
                    </a:p>
                  </a:txBody>
                  <a:tcPr anchor="b">
                    <a:solidFill>
                      <a:schemeClr val="accent1">
                        <a:lumMod val="20000"/>
                        <a:lumOff val="80000"/>
                      </a:schemeClr>
                    </a:solidFill>
                  </a:tcPr>
                </a:tc>
                <a:tc>
                  <a:txBody>
                    <a:bodyPr/>
                    <a:lstStyle/>
                    <a:p>
                      <a:pPr algn="ctr"/>
                      <a:r>
                        <a:rPr lang="en-US" sz="4200" b="0" dirty="0">
                          <a:solidFill>
                            <a:schemeClr val="bg2">
                              <a:lumMod val="25000"/>
                            </a:schemeClr>
                          </a:solidFill>
                          <a:latin typeface="Calibri" panose="020F0502020204030204" pitchFamily="34" charset="0"/>
                          <a:cs typeface="Calibri" panose="020F0502020204030204" pitchFamily="34" charset="0"/>
                        </a:rPr>
                        <a:t>71.60</a:t>
                      </a:r>
                    </a:p>
                  </a:txBody>
                  <a:tcPr anchor="b">
                    <a:solidFill>
                      <a:schemeClr val="accent1">
                        <a:lumMod val="20000"/>
                        <a:lumOff val="80000"/>
                      </a:schemeClr>
                    </a:solidFill>
                  </a:tcPr>
                </a:tc>
                <a:extLst>
                  <a:ext uri="{0D108BD9-81ED-4DB2-BD59-A6C34878D82A}">
                    <a16:rowId xmlns:a16="http://schemas.microsoft.com/office/drawing/2014/main" val="2038166567"/>
                  </a:ext>
                </a:extLst>
              </a:tr>
              <a:tr h="1029686">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3400" b="0" dirty="0">
                          <a:solidFill>
                            <a:schemeClr val="bg2">
                              <a:lumMod val="25000"/>
                            </a:schemeClr>
                          </a:solidFill>
                          <a:latin typeface="Calibri" panose="020F0502020204030204" pitchFamily="34" charset="0"/>
                          <a:cs typeface="Calibri" panose="020F0502020204030204" pitchFamily="34" charset="0"/>
                        </a:rPr>
                        <a:t>MDX Safety Training &amp; Consulting, LLC </a:t>
                      </a:r>
                    </a:p>
                  </a:txBody>
                  <a:tcPr anchor="ctr">
                    <a:solidFill>
                      <a:schemeClr val="accent1">
                        <a:lumMod val="20000"/>
                        <a:lumOff val="80000"/>
                      </a:schemeClr>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3400" b="0" dirty="0">
                          <a:solidFill>
                            <a:schemeClr val="bg2">
                              <a:lumMod val="25000"/>
                            </a:schemeClr>
                          </a:solidFill>
                          <a:latin typeface="Calibri" panose="020F0502020204030204" pitchFamily="34" charset="0"/>
                          <a:cs typeface="Calibri" panose="020F0502020204030204" pitchFamily="34" charset="0"/>
                        </a:rPr>
                        <a:t>Bryan, Texas </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4200" b="0" dirty="0">
                          <a:solidFill>
                            <a:schemeClr val="bg2">
                              <a:lumMod val="25000"/>
                            </a:schemeClr>
                          </a:solidFill>
                          <a:latin typeface="Calibri" panose="020F0502020204030204" pitchFamily="34" charset="0"/>
                          <a:cs typeface="Calibri" panose="020F0502020204030204" pitchFamily="34" charset="0"/>
                        </a:rPr>
                        <a:t>$155</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4200" b="0" dirty="0">
                          <a:solidFill>
                            <a:schemeClr val="bg2">
                              <a:lumMod val="25000"/>
                            </a:schemeClr>
                          </a:solidFill>
                          <a:latin typeface="Calibri" panose="020F0502020204030204" pitchFamily="34" charset="0"/>
                          <a:cs typeface="Calibri" panose="020F0502020204030204" pitchFamily="34" charset="0"/>
                        </a:rPr>
                        <a:t>$350</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4200" b="0" dirty="0">
                          <a:solidFill>
                            <a:schemeClr val="bg2">
                              <a:lumMod val="25000"/>
                            </a:schemeClr>
                          </a:solidFill>
                          <a:latin typeface="Calibri" panose="020F0502020204030204" pitchFamily="34" charset="0"/>
                          <a:cs typeface="Calibri" panose="020F0502020204030204" pitchFamily="34" charset="0"/>
                        </a:rPr>
                        <a:t>$650</a:t>
                      </a:r>
                    </a:p>
                  </a:txBody>
                  <a:tcPr anchor="ctr">
                    <a:solidFill>
                      <a:schemeClr val="accent1">
                        <a:lumMod val="20000"/>
                        <a:lumOff val="80000"/>
                      </a:schemeClr>
                    </a:solidFill>
                  </a:tcPr>
                </a:tc>
                <a:tc>
                  <a:txBody>
                    <a:bodyPr/>
                    <a:lstStyle/>
                    <a:p>
                      <a:pPr algn="ctr"/>
                      <a:r>
                        <a:rPr lang="en-US" sz="4200" b="0" dirty="0">
                          <a:solidFill>
                            <a:schemeClr val="bg2">
                              <a:lumMod val="25000"/>
                            </a:schemeClr>
                          </a:solidFill>
                          <a:latin typeface="Calibri" panose="020F0502020204030204" pitchFamily="34" charset="0"/>
                          <a:cs typeface="Calibri" panose="020F0502020204030204" pitchFamily="34" charset="0"/>
                        </a:rPr>
                        <a:t>$850</a:t>
                      </a:r>
                    </a:p>
                  </a:txBody>
                  <a:tcPr anchor="b">
                    <a:solidFill>
                      <a:schemeClr val="accent1">
                        <a:lumMod val="20000"/>
                        <a:lumOff val="80000"/>
                      </a:schemeClr>
                    </a:solidFill>
                  </a:tcPr>
                </a:tc>
                <a:tc>
                  <a:txBody>
                    <a:bodyPr/>
                    <a:lstStyle/>
                    <a:p>
                      <a:pPr algn="ctr"/>
                      <a:r>
                        <a:rPr lang="en-US" sz="4200" b="0" dirty="0">
                          <a:solidFill>
                            <a:schemeClr val="bg2">
                              <a:lumMod val="25000"/>
                            </a:schemeClr>
                          </a:solidFill>
                          <a:latin typeface="Calibri" panose="020F0502020204030204" pitchFamily="34" charset="0"/>
                          <a:cs typeface="Calibri" panose="020F0502020204030204" pitchFamily="34" charset="0"/>
                        </a:rPr>
                        <a:t>52.55</a:t>
                      </a:r>
                    </a:p>
                  </a:txBody>
                  <a:tcPr anchor="b">
                    <a:solidFill>
                      <a:schemeClr val="accent1">
                        <a:lumMod val="20000"/>
                        <a:lumOff val="80000"/>
                      </a:schemeClr>
                    </a:solidFill>
                  </a:tcPr>
                </a:tc>
                <a:extLst>
                  <a:ext uri="{0D108BD9-81ED-4DB2-BD59-A6C34878D82A}">
                    <a16:rowId xmlns:a16="http://schemas.microsoft.com/office/drawing/2014/main" val="1036632311"/>
                  </a:ext>
                </a:extLst>
              </a:tr>
              <a:tr h="1029686">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3400" b="0" dirty="0">
                          <a:solidFill>
                            <a:schemeClr val="bg2">
                              <a:lumMod val="25000"/>
                            </a:schemeClr>
                          </a:solidFill>
                          <a:latin typeface="Calibri" panose="020F0502020204030204" pitchFamily="34" charset="0"/>
                          <a:cs typeface="Calibri" panose="020F0502020204030204" pitchFamily="34" charset="0"/>
                        </a:rPr>
                        <a:t>United Training Commercial, LLC </a:t>
                      </a:r>
                    </a:p>
                  </a:txBody>
                  <a:tcPr anchor="ctr">
                    <a:solidFill>
                      <a:schemeClr val="accent1">
                        <a:lumMod val="20000"/>
                        <a:lumOff val="80000"/>
                      </a:schemeClr>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3400" b="0" dirty="0">
                          <a:solidFill>
                            <a:schemeClr val="bg2">
                              <a:lumMod val="25000"/>
                            </a:schemeClr>
                          </a:solidFill>
                          <a:latin typeface="Calibri" panose="020F0502020204030204" pitchFamily="34" charset="0"/>
                          <a:cs typeface="Calibri" panose="020F0502020204030204" pitchFamily="34" charset="0"/>
                        </a:rPr>
                        <a:t>Houston, Texas </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4200" b="0" dirty="0">
                          <a:solidFill>
                            <a:schemeClr val="bg2">
                              <a:lumMod val="25000"/>
                            </a:schemeClr>
                          </a:solidFill>
                          <a:latin typeface="Calibri" panose="020F0502020204030204" pitchFamily="34" charset="0"/>
                          <a:cs typeface="Calibri" panose="020F0502020204030204" pitchFamily="34" charset="0"/>
                        </a:rPr>
                        <a:t>No Bid</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4200" b="0" dirty="0">
                          <a:solidFill>
                            <a:schemeClr val="bg2">
                              <a:lumMod val="25000"/>
                            </a:schemeClr>
                          </a:solidFill>
                          <a:latin typeface="Calibri" panose="020F0502020204030204" pitchFamily="34" charset="0"/>
                          <a:cs typeface="Calibri" panose="020F0502020204030204" pitchFamily="34" charset="0"/>
                        </a:rPr>
                        <a:t>$200</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4200" b="0" dirty="0">
                          <a:solidFill>
                            <a:schemeClr val="bg2">
                              <a:lumMod val="25000"/>
                            </a:schemeClr>
                          </a:solidFill>
                          <a:latin typeface="Calibri" panose="020F0502020204030204" pitchFamily="34" charset="0"/>
                          <a:cs typeface="Calibri" panose="020F0502020204030204" pitchFamily="34" charset="0"/>
                        </a:rPr>
                        <a:t>$285</a:t>
                      </a:r>
                    </a:p>
                  </a:txBody>
                  <a:tcPr anchor="ctr">
                    <a:solidFill>
                      <a:schemeClr val="accent1">
                        <a:lumMod val="20000"/>
                        <a:lumOff val="80000"/>
                      </a:schemeClr>
                    </a:solidFill>
                  </a:tcPr>
                </a:tc>
                <a:tc>
                  <a:txBody>
                    <a:bodyPr/>
                    <a:lstStyle/>
                    <a:p>
                      <a:pPr algn="ctr"/>
                      <a:r>
                        <a:rPr lang="en-US" sz="4200" b="0" dirty="0">
                          <a:solidFill>
                            <a:schemeClr val="bg2">
                              <a:lumMod val="25000"/>
                            </a:schemeClr>
                          </a:solidFill>
                          <a:latin typeface="Calibri" panose="020F0502020204030204" pitchFamily="34" charset="0"/>
                          <a:cs typeface="Calibri" panose="020F0502020204030204" pitchFamily="34" charset="0"/>
                        </a:rPr>
                        <a:t>$800</a:t>
                      </a:r>
                    </a:p>
                  </a:txBody>
                  <a:tcPr anchor="b">
                    <a:solidFill>
                      <a:schemeClr val="accent1">
                        <a:lumMod val="20000"/>
                        <a:lumOff val="80000"/>
                      </a:schemeClr>
                    </a:solidFill>
                  </a:tcPr>
                </a:tc>
                <a:tc>
                  <a:txBody>
                    <a:bodyPr/>
                    <a:lstStyle/>
                    <a:p>
                      <a:pPr algn="ctr"/>
                      <a:r>
                        <a:rPr lang="en-US" sz="4200" b="0" dirty="0">
                          <a:solidFill>
                            <a:schemeClr val="bg2">
                              <a:lumMod val="25000"/>
                            </a:schemeClr>
                          </a:solidFill>
                          <a:latin typeface="Calibri" panose="020F0502020204030204" pitchFamily="34" charset="0"/>
                          <a:cs typeface="Calibri" panose="020F0502020204030204" pitchFamily="34" charset="0"/>
                        </a:rPr>
                        <a:t>58.15</a:t>
                      </a:r>
                    </a:p>
                  </a:txBody>
                  <a:tcPr anchor="b">
                    <a:solidFill>
                      <a:schemeClr val="accent1">
                        <a:lumMod val="20000"/>
                        <a:lumOff val="80000"/>
                      </a:schemeClr>
                    </a:solidFill>
                  </a:tcPr>
                </a:tc>
                <a:extLst>
                  <a:ext uri="{0D108BD9-81ED-4DB2-BD59-A6C34878D82A}">
                    <a16:rowId xmlns:a16="http://schemas.microsoft.com/office/drawing/2014/main" val="2348052954"/>
                  </a:ext>
                </a:extLst>
              </a:tr>
              <a:tr h="1029686">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3400" b="0" dirty="0">
                          <a:solidFill>
                            <a:schemeClr val="bg2">
                              <a:lumMod val="25000"/>
                            </a:schemeClr>
                          </a:solidFill>
                          <a:latin typeface="Calibri" panose="020F0502020204030204" pitchFamily="34" charset="0"/>
                          <a:cs typeface="Calibri" panose="020F0502020204030204" pitchFamily="34" charset="0"/>
                        </a:rPr>
                        <a:t>The Wright Resource Group, LLC </a:t>
                      </a:r>
                    </a:p>
                  </a:txBody>
                  <a:tcPr anchor="ctr">
                    <a:solidFill>
                      <a:schemeClr val="accent1">
                        <a:lumMod val="20000"/>
                        <a:lumOff val="80000"/>
                      </a:schemeClr>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3400" b="0" dirty="0">
                          <a:solidFill>
                            <a:schemeClr val="bg2">
                              <a:lumMod val="25000"/>
                            </a:schemeClr>
                          </a:solidFill>
                          <a:latin typeface="Calibri" panose="020F0502020204030204" pitchFamily="34" charset="0"/>
                          <a:cs typeface="Calibri" panose="020F0502020204030204" pitchFamily="34" charset="0"/>
                        </a:rPr>
                        <a:t>Dallas, Texas</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4200" b="0" dirty="0">
                          <a:solidFill>
                            <a:schemeClr val="bg2">
                              <a:lumMod val="25000"/>
                            </a:schemeClr>
                          </a:solidFill>
                          <a:latin typeface="Calibri" panose="020F0502020204030204" pitchFamily="34" charset="0"/>
                          <a:cs typeface="Calibri" panose="020F0502020204030204" pitchFamily="34" charset="0"/>
                        </a:rPr>
                        <a:t>No Bid </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4200" b="0" dirty="0">
                          <a:solidFill>
                            <a:schemeClr val="bg2">
                              <a:lumMod val="25000"/>
                            </a:schemeClr>
                          </a:solidFill>
                          <a:latin typeface="Calibri" panose="020F0502020204030204" pitchFamily="34" charset="0"/>
                          <a:cs typeface="Calibri" panose="020F0502020204030204" pitchFamily="34" charset="0"/>
                        </a:rPr>
                        <a:t>$400</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4200" b="0" dirty="0">
                          <a:solidFill>
                            <a:schemeClr val="bg2">
                              <a:lumMod val="25000"/>
                            </a:schemeClr>
                          </a:solidFill>
                          <a:latin typeface="Calibri" panose="020F0502020204030204" pitchFamily="34" charset="0"/>
                          <a:cs typeface="Calibri" panose="020F0502020204030204" pitchFamily="34" charset="0"/>
                        </a:rPr>
                        <a:t>$800</a:t>
                      </a:r>
                    </a:p>
                  </a:txBody>
                  <a:tcPr anchor="ctr">
                    <a:solidFill>
                      <a:schemeClr val="accent1">
                        <a:lumMod val="20000"/>
                        <a:lumOff val="80000"/>
                      </a:schemeClr>
                    </a:solidFill>
                  </a:tcPr>
                </a:tc>
                <a:tc>
                  <a:txBody>
                    <a:bodyPr/>
                    <a:lstStyle/>
                    <a:p>
                      <a:pPr algn="ctr"/>
                      <a:r>
                        <a:rPr lang="en-US" sz="4200" b="0" dirty="0">
                          <a:solidFill>
                            <a:schemeClr val="bg2">
                              <a:lumMod val="25000"/>
                            </a:schemeClr>
                          </a:solidFill>
                          <a:latin typeface="Calibri" panose="020F0502020204030204" pitchFamily="34" charset="0"/>
                          <a:cs typeface="Calibri" panose="020F0502020204030204" pitchFamily="34" charset="0"/>
                        </a:rPr>
                        <a:t>$1,600</a:t>
                      </a:r>
                    </a:p>
                  </a:txBody>
                  <a:tcPr anchor="b">
                    <a:solidFill>
                      <a:schemeClr val="accent1">
                        <a:lumMod val="20000"/>
                        <a:lumOff val="80000"/>
                      </a:schemeClr>
                    </a:solidFill>
                  </a:tcPr>
                </a:tc>
                <a:tc>
                  <a:txBody>
                    <a:bodyPr/>
                    <a:lstStyle/>
                    <a:p>
                      <a:pPr algn="ctr"/>
                      <a:r>
                        <a:rPr lang="en-US" sz="4200" b="0" dirty="0">
                          <a:solidFill>
                            <a:schemeClr val="bg2">
                              <a:lumMod val="25000"/>
                            </a:schemeClr>
                          </a:solidFill>
                          <a:latin typeface="Calibri" panose="020F0502020204030204" pitchFamily="34" charset="0"/>
                          <a:cs typeface="Calibri" panose="020F0502020204030204" pitchFamily="34" charset="0"/>
                        </a:rPr>
                        <a:t>51.45</a:t>
                      </a:r>
                    </a:p>
                  </a:txBody>
                  <a:tcPr anchor="b">
                    <a:solidFill>
                      <a:schemeClr val="accent1">
                        <a:lumMod val="20000"/>
                        <a:lumOff val="80000"/>
                      </a:schemeClr>
                    </a:solidFill>
                  </a:tcPr>
                </a:tc>
                <a:extLst>
                  <a:ext uri="{0D108BD9-81ED-4DB2-BD59-A6C34878D82A}">
                    <a16:rowId xmlns:a16="http://schemas.microsoft.com/office/drawing/2014/main" val="3863959262"/>
                  </a:ext>
                </a:extLst>
              </a:tr>
            </a:tbl>
          </a:graphicData>
        </a:graphic>
      </p:graphicFrame>
    </p:spTree>
    <p:extLst>
      <p:ext uri="{BB962C8B-B14F-4D97-AF65-F5344CB8AC3E}">
        <p14:creationId xmlns:p14="http://schemas.microsoft.com/office/powerpoint/2010/main" val="251751405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5" name="Image" descr="Image"/>
          <p:cNvPicPr>
            <a:picLocks noChangeAspect="1"/>
          </p:cNvPicPr>
          <p:nvPr/>
        </p:nvPicPr>
        <p:blipFill>
          <a:blip r:embed="rId2">
            <a:extLst/>
          </a:blip>
          <a:stretch>
            <a:fillRect/>
          </a:stretch>
        </p:blipFill>
        <p:spPr>
          <a:xfrm>
            <a:off x="0" y="9553287"/>
            <a:ext cx="24384000" cy="4193693"/>
          </a:xfrm>
          <a:prstGeom prst="rect">
            <a:avLst/>
          </a:prstGeom>
          <a:ln w="12700">
            <a:miter lim="400000"/>
          </a:ln>
        </p:spPr>
      </p:pic>
      <p:sp>
        <p:nvSpPr>
          <p:cNvPr id="3" name="TextBox 2">
            <a:extLst>
              <a:ext uri="{FF2B5EF4-FFF2-40B4-BE49-F238E27FC236}">
                <a16:creationId xmlns:a16="http://schemas.microsoft.com/office/drawing/2014/main" id="{CA45970F-86B3-4A67-A797-A8F2ED7A6B76}"/>
              </a:ext>
            </a:extLst>
          </p:cNvPr>
          <p:cNvSpPr txBox="1"/>
          <p:nvPr/>
        </p:nvSpPr>
        <p:spPr>
          <a:xfrm>
            <a:off x="1230244" y="372601"/>
            <a:ext cx="10589145" cy="1179810"/>
          </a:xfrm>
          <a:prstGeom prst="rect">
            <a:avLst/>
          </a:prstGeom>
          <a:noFill/>
          <a:ln w="12700" cap="flat">
            <a:noFill/>
            <a:miter lim="400000"/>
          </a:ln>
          <a:effectLst/>
          <a:sp3d/>
        </p:spPr>
        <p:txBody>
          <a:bodyPr rot="0" spcFirstLastPara="1" vertOverflow="overflow" horzOverflow="overflow" vert="horz" wrap="square" lIns="50800" tIns="50800" rIns="50800" bIns="50800" numCol="1" spcCol="38100" rtlCol="0"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7000" i="0" u="none" strike="noStrike" kern="0" cap="none" spc="0" normalizeH="0" baseline="0" noProof="0" dirty="0">
                <a:ln>
                  <a:noFill/>
                </a:ln>
                <a:solidFill>
                  <a:srgbClr val="19426D"/>
                </a:solidFill>
                <a:effectLst/>
                <a:uLnTx/>
                <a:uFillTx/>
                <a:latin typeface="Arial" panose="020B0604020202020204" pitchFamily="34" charset="0"/>
                <a:cs typeface="Arial" panose="020B0604020202020204" pitchFamily="34" charset="0"/>
              </a:rPr>
              <a:t>RFP Evaluation Criteria </a:t>
            </a:r>
          </a:p>
        </p:txBody>
      </p:sp>
      <p:graphicFrame>
        <p:nvGraphicFramePr>
          <p:cNvPr id="4" name="Table 3">
            <a:extLst>
              <a:ext uri="{FF2B5EF4-FFF2-40B4-BE49-F238E27FC236}">
                <a16:creationId xmlns:a16="http://schemas.microsoft.com/office/drawing/2014/main" id="{69223D94-BB17-496F-99B4-57E0310475AC}"/>
              </a:ext>
            </a:extLst>
          </p:cNvPr>
          <p:cNvGraphicFramePr>
            <a:graphicFrameLocks noGrp="1"/>
          </p:cNvGraphicFramePr>
          <p:nvPr>
            <p:extLst>
              <p:ext uri="{D42A27DB-BD31-4B8C-83A1-F6EECF244321}">
                <p14:modId xmlns:p14="http://schemas.microsoft.com/office/powerpoint/2010/main" val="2062704382"/>
              </p:ext>
            </p:extLst>
          </p:nvPr>
        </p:nvGraphicFramePr>
        <p:xfrm>
          <a:off x="1230245" y="1552410"/>
          <a:ext cx="22106006" cy="8321040"/>
        </p:xfrm>
        <a:graphic>
          <a:graphicData uri="http://schemas.openxmlformats.org/drawingml/2006/table">
            <a:tbl>
              <a:tblPr firstRow="1" bandRow="1"/>
              <a:tblGrid>
                <a:gridCol w="705834">
                  <a:extLst>
                    <a:ext uri="{9D8B030D-6E8A-4147-A177-3AD203B41FA5}">
                      <a16:colId xmlns:a16="http://schemas.microsoft.com/office/drawing/2014/main" val="3571785340"/>
                    </a:ext>
                  </a:extLst>
                </a:gridCol>
                <a:gridCol w="7228192">
                  <a:extLst>
                    <a:ext uri="{9D8B030D-6E8A-4147-A177-3AD203B41FA5}">
                      <a16:colId xmlns:a16="http://schemas.microsoft.com/office/drawing/2014/main" val="1423238328"/>
                    </a:ext>
                  </a:extLst>
                </a:gridCol>
                <a:gridCol w="14171980">
                  <a:extLst>
                    <a:ext uri="{9D8B030D-6E8A-4147-A177-3AD203B41FA5}">
                      <a16:colId xmlns:a16="http://schemas.microsoft.com/office/drawing/2014/main" val="1738144113"/>
                    </a:ext>
                  </a:extLst>
                </a:gridCol>
              </a:tblGrid>
              <a:tr h="538948">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endParaRPr lang="en-US" sz="3000" dirty="0">
                        <a:latin typeface="Calibri" panose="020F0502020204030204" pitchFamily="34" charset="0"/>
                        <a:cs typeface="Calibri" panose="020F0502020204030204" pitchFamily="34" charset="0"/>
                      </a:endParaRPr>
                    </a:p>
                  </a:txBody>
                  <a:tcPr>
                    <a:lnL w="12700" cmpd="sng">
                      <a:solidFill>
                        <a:srgbClr val="5E5E5E"/>
                      </a:solidFill>
                    </a:lnL>
                    <a:lnR w="12700" cmpd="sng">
                      <a:solidFill>
                        <a:srgbClr val="5E5E5E"/>
                      </a:solidFill>
                    </a:lnR>
                    <a:lnT w="12700" cmpd="sng">
                      <a:solidFill>
                        <a:srgbClr val="5E5E5E"/>
                      </a:solidFill>
                    </a:lnT>
                    <a:lnB w="12700" cmpd="sng">
                      <a:solidFill>
                        <a:srgbClr val="5E5E5E"/>
                      </a:solidFill>
                    </a:lnB>
                    <a:lnTlToBr w="12700" cmpd="sng">
                      <a:noFill/>
                      <a:prstDash val="solid"/>
                    </a:lnTlToBr>
                    <a:lnBlToTr w="12700" cmpd="sng">
                      <a:noFill/>
                      <a:prstDash val="solid"/>
                    </a:lnBlToTr>
                    <a:solidFill>
                      <a:srgbClr val="DF7A39"/>
                    </a:solid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r>
                        <a:rPr lang="en-US" sz="3000" dirty="0">
                          <a:solidFill>
                            <a:schemeClr val="bg1"/>
                          </a:solidFill>
                          <a:latin typeface="Calibri" panose="020F0502020204030204" pitchFamily="34" charset="0"/>
                          <a:cs typeface="Calibri" panose="020F0502020204030204" pitchFamily="34" charset="0"/>
                        </a:rPr>
                        <a:t>Selection Criteria</a:t>
                      </a:r>
                    </a:p>
                  </a:txBody>
                  <a:tcPr anchor="ctr">
                    <a:lnL w="12700" cmpd="sng">
                      <a:solidFill>
                        <a:srgbClr val="5E5E5E"/>
                      </a:solidFill>
                    </a:lnL>
                    <a:lnR w="12700" cmpd="sng">
                      <a:solidFill>
                        <a:srgbClr val="5E5E5E"/>
                      </a:solidFill>
                    </a:lnR>
                    <a:lnT w="12700" cmpd="sng">
                      <a:solidFill>
                        <a:srgbClr val="5E5E5E"/>
                      </a:solidFill>
                    </a:lnT>
                    <a:lnB w="12700" cmpd="sng">
                      <a:solidFill>
                        <a:srgbClr val="5E5E5E"/>
                      </a:solidFill>
                    </a:lnB>
                    <a:lnTlToBr w="12700" cmpd="sng">
                      <a:noFill/>
                      <a:prstDash val="solid"/>
                    </a:lnTlToBr>
                    <a:lnBlToTr w="12700" cmpd="sng">
                      <a:noFill/>
                      <a:prstDash val="solid"/>
                    </a:lnBlToTr>
                    <a:solidFill>
                      <a:srgbClr val="DF7A39"/>
                    </a:solid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r>
                        <a:rPr lang="en-US" sz="3000" dirty="0">
                          <a:solidFill>
                            <a:schemeClr val="bg1"/>
                          </a:solidFill>
                          <a:latin typeface="Calibri" panose="020F0502020204030204" pitchFamily="34" charset="0"/>
                          <a:cs typeface="Calibri" panose="020F0502020204030204" pitchFamily="34" charset="0"/>
                        </a:rPr>
                        <a:t>Consideration Factors</a:t>
                      </a:r>
                    </a:p>
                  </a:txBody>
                  <a:tcPr anchor="ctr">
                    <a:lnL w="12700" cmpd="sng">
                      <a:solidFill>
                        <a:srgbClr val="5E5E5E"/>
                      </a:solidFill>
                    </a:lnL>
                    <a:lnR w="12700" cmpd="sng">
                      <a:solidFill>
                        <a:srgbClr val="5E5E5E"/>
                      </a:solidFill>
                    </a:lnR>
                    <a:lnT w="12700" cmpd="sng">
                      <a:solidFill>
                        <a:srgbClr val="5E5E5E"/>
                      </a:solidFill>
                    </a:lnT>
                    <a:lnB w="12700" cmpd="sng">
                      <a:solidFill>
                        <a:srgbClr val="5E5E5E"/>
                      </a:solidFill>
                    </a:lnB>
                    <a:lnTlToBr w="12700" cmpd="sng">
                      <a:noFill/>
                      <a:prstDash val="solid"/>
                    </a:lnTlToBr>
                    <a:lnBlToTr w="12700" cmpd="sng">
                      <a:noFill/>
                      <a:prstDash val="solid"/>
                    </a:lnBlToTr>
                    <a:solidFill>
                      <a:srgbClr val="DF7A39"/>
                    </a:solidFill>
                  </a:tcPr>
                </a:tc>
                <a:extLst>
                  <a:ext uri="{0D108BD9-81ED-4DB2-BD59-A6C34878D82A}">
                    <a16:rowId xmlns:a16="http://schemas.microsoft.com/office/drawing/2014/main" val="3931065335"/>
                  </a:ext>
                </a:extLst>
              </a:tr>
              <a:tr h="538948">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r>
                        <a:rPr lang="en-US" sz="3000" dirty="0">
                          <a:solidFill>
                            <a:schemeClr val="bg2">
                              <a:lumMod val="25000"/>
                            </a:schemeClr>
                          </a:solidFill>
                          <a:latin typeface="Calibri" panose="020F0502020204030204" pitchFamily="34" charset="0"/>
                          <a:cs typeface="Calibri" panose="020F0502020204030204" pitchFamily="34" charset="0"/>
                        </a:rPr>
                        <a:t>1</a:t>
                      </a:r>
                    </a:p>
                  </a:txBody>
                  <a:tcPr anchor="ctr">
                    <a:lnL w="12700" cmpd="sng">
                      <a:solidFill>
                        <a:srgbClr val="5E5E5E"/>
                      </a:solidFill>
                    </a:lnL>
                    <a:lnR w="12700" cmpd="sng">
                      <a:solidFill>
                        <a:srgbClr val="5E5E5E"/>
                      </a:solidFill>
                    </a:lnR>
                    <a:lnT w="12700" cmpd="sng">
                      <a:solidFill>
                        <a:srgbClr val="5E5E5E"/>
                      </a:solidFill>
                    </a:lnT>
                    <a:lnB w="12700" cmpd="sng">
                      <a:solidFill>
                        <a:srgbClr val="5E5E5E"/>
                      </a:solidFill>
                    </a:lnB>
                    <a:lnTlToBr w="12700" cmpd="sng">
                      <a:noFill/>
                      <a:prstDash val="solid"/>
                    </a:lnTlToBr>
                    <a:lnBlToTr w="12700" cmpd="sng">
                      <a:noFill/>
                      <a:prstDash val="solid"/>
                    </a:lnBlToTr>
                    <a:solidFill>
                      <a:srgbClr val="85DFC3"/>
                    </a:solid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pPr algn="just"/>
                      <a:r>
                        <a:rPr lang="en-US" sz="3000" dirty="0">
                          <a:solidFill>
                            <a:schemeClr val="bg2">
                              <a:lumMod val="25000"/>
                            </a:schemeClr>
                          </a:solidFill>
                          <a:latin typeface="Calibri" panose="020F0502020204030204" pitchFamily="34" charset="0"/>
                          <a:cs typeface="Calibri" panose="020F0502020204030204" pitchFamily="34" charset="0"/>
                        </a:rPr>
                        <a:t>The pricing and delivery date of goods and services.</a:t>
                      </a:r>
                    </a:p>
                  </a:txBody>
                  <a:tcPr anchor="ctr">
                    <a:lnL w="12700" cmpd="sng">
                      <a:solidFill>
                        <a:srgbClr val="5E5E5E"/>
                      </a:solidFill>
                    </a:lnL>
                    <a:lnR w="12700" cmpd="sng">
                      <a:solidFill>
                        <a:srgbClr val="5E5E5E"/>
                      </a:solidFill>
                    </a:lnR>
                    <a:lnT w="12700" cmpd="sng">
                      <a:solidFill>
                        <a:srgbClr val="5E5E5E"/>
                      </a:solidFill>
                    </a:lnT>
                    <a:lnB w="12700" cmpd="sng">
                      <a:solidFill>
                        <a:srgbClr val="5E5E5E"/>
                      </a:solidFill>
                    </a:lnB>
                    <a:lnTlToBr w="12700" cmpd="sng">
                      <a:noFill/>
                      <a:prstDash val="solid"/>
                    </a:lnTlToBr>
                    <a:lnBlToTr w="12700" cmpd="sng">
                      <a:noFill/>
                      <a:prstDash val="solid"/>
                    </a:lnBlToTr>
                    <a:solidFill>
                      <a:srgbClr val="85DFC3"/>
                    </a:solid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pPr algn="just"/>
                      <a:r>
                        <a:rPr lang="en-US" sz="3000" b="1" dirty="0">
                          <a:solidFill>
                            <a:schemeClr val="bg2">
                              <a:lumMod val="25000"/>
                            </a:schemeClr>
                          </a:solidFill>
                          <a:latin typeface="Calibri" panose="020F0502020204030204" pitchFamily="34" charset="0"/>
                          <a:cs typeface="Calibri" panose="020F0502020204030204" pitchFamily="34" charset="0"/>
                        </a:rPr>
                        <a:t>-Price</a:t>
                      </a:r>
                    </a:p>
                  </a:txBody>
                  <a:tcPr anchor="ctr">
                    <a:lnL w="12700" cmpd="sng">
                      <a:solidFill>
                        <a:srgbClr val="5E5E5E"/>
                      </a:solidFill>
                    </a:lnL>
                    <a:lnR w="12700" cmpd="sng">
                      <a:solidFill>
                        <a:srgbClr val="5E5E5E"/>
                      </a:solidFill>
                    </a:lnR>
                    <a:lnT w="12700" cmpd="sng">
                      <a:solidFill>
                        <a:srgbClr val="5E5E5E"/>
                      </a:solidFill>
                    </a:lnT>
                    <a:lnB w="12700" cmpd="sng">
                      <a:solidFill>
                        <a:srgbClr val="5E5E5E"/>
                      </a:solidFill>
                    </a:lnB>
                    <a:lnTlToBr w="12700" cmpd="sng">
                      <a:noFill/>
                      <a:prstDash val="solid"/>
                    </a:lnTlToBr>
                    <a:lnBlToTr w="12700" cmpd="sng">
                      <a:noFill/>
                      <a:prstDash val="solid"/>
                    </a:lnBlToTr>
                    <a:solidFill>
                      <a:srgbClr val="85DFC3"/>
                    </a:solidFill>
                  </a:tcPr>
                </a:tc>
                <a:extLst>
                  <a:ext uri="{0D108BD9-81ED-4DB2-BD59-A6C34878D82A}">
                    <a16:rowId xmlns:a16="http://schemas.microsoft.com/office/drawing/2014/main" val="673473947"/>
                  </a:ext>
                </a:extLst>
              </a:tr>
              <a:tr h="1886319">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r>
                        <a:rPr lang="en-US" sz="3000" dirty="0">
                          <a:solidFill>
                            <a:schemeClr val="bg2">
                              <a:lumMod val="25000"/>
                            </a:schemeClr>
                          </a:solidFill>
                          <a:latin typeface="Calibri" panose="020F0502020204030204" pitchFamily="34" charset="0"/>
                          <a:cs typeface="Calibri" panose="020F0502020204030204" pitchFamily="34" charset="0"/>
                        </a:rPr>
                        <a:t>2</a:t>
                      </a:r>
                    </a:p>
                  </a:txBody>
                  <a:tcPr anchor="ctr">
                    <a:lnL w="12700" cmpd="sng">
                      <a:solidFill>
                        <a:srgbClr val="5E5E5E"/>
                      </a:solidFill>
                    </a:lnL>
                    <a:lnR w="12700" cmpd="sng">
                      <a:solidFill>
                        <a:srgbClr val="5E5E5E"/>
                      </a:solidFill>
                    </a:lnR>
                    <a:lnT w="12700" cmpd="sng">
                      <a:solidFill>
                        <a:srgbClr val="5E5E5E"/>
                      </a:solidFill>
                    </a:lnT>
                    <a:lnB w="12700" cmpd="sng">
                      <a:solidFill>
                        <a:srgbClr val="5E5E5E"/>
                      </a:solidFill>
                    </a:lnB>
                    <a:lnTlToBr w="12700" cmpd="sng">
                      <a:noFill/>
                      <a:prstDash val="solid"/>
                    </a:lnTlToBr>
                    <a:lnBlToTr w="12700" cmpd="sng">
                      <a:noFill/>
                      <a:prstDash val="solid"/>
                    </a:lnBlToTr>
                    <a:solidFill>
                      <a:srgbClr val="85DFC3"/>
                    </a:solid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pPr algn="just"/>
                      <a:r>
                        <a:rPr lang="en-US" sz="3000" dirty="0">
                          <a:solidFill>
                            <a:schemeClr val="bg2">
                              <a:lumMod val="25000"/>
                            </a:schemeClr>
                          </a:solidFill>
                          <a:latin typeface="Calibri" panose="020F0502020204030204" pitchFamily="34" charset="0"/>
                          <a:cs typeface="Calibri" panose="020F0502020204030204" pitchFamily="34" charset="0"/>
                        </a:rPr>
                        <a:t>The respondent’s qualifications and experience.</a:t>
                      </a:r>
                    </a:p>
                  </a:txBody>
                  <a:tcPr anchor="ctr">
                    <a:lnL w="12700" cmpd="sng">
                      <a:solidFill>
                        <a:srgbClr val="5E5E5E"/>
                      </a:solidFill>
                    </a:lnL>
                    <a:lnR w="12700" cmpd="sng">
                      <a:solidFill>
                        <a:srgbClr val="5E5E5E"/>
                      </a:solidFill>
                    </a:lnR>
                    <a:lnT w="12700" cmpd="sng">
                      <a:solidFill>
                        <a:srgbClr val="5E5E5E"/>
                      </a:solidFill>
                    </a:lnT>
                    <a:lnB w="12700" cmpd="sng">
                      <a:solidFill>
                        <a:srgbClr val="5E5E5E"/>
                      </a:solidFill>
                    </a:lnB>
                    <a:lnTlToBr w="12700" cmpd="sng">
                      <a:noFill/>
                      <a:prstDash val="solid"/>
                    </a:lnTlToBr>
                    <a:lnBlToTr w="12700" cmpd="sng">
                      <a:noFill/>
                      <a:prstDash val="solid"/>
                    </a:lnBlToTr>
                    <a:solidFill>
                      <a:srgbClr val="85DFC3"/>
                    </a:solid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b="1" dirty="0">
                          <a:solidFill>
                            <a:schemeClr val="bg2">
                              <a:lumMod val="25000"/>
                            </a:schemeClr>
                          </a:solidFill>
                          <a:latin typeface="Calibri" panose="020F0502020204030204" pitchFamily="34" charset="0"/>
                          <a:cs typeface="Calibri" panose="020F0502020204030204" pitchFamily="34" charset="0"/>
                        </a:rPr>
                        <a:t>-Company</a:t>
                      </a:r>
                      <a:r>
                        <a:rPr lang="en-US" sz="3000" b="1" baseline="0" dirty="0">
                          <a:solidFill>
                            <a:schemeClr val="bg2">
                              <a:lumMod val="25000"/>
                            </a:schemeClr>
                          </a:solidFill>
                          <a:latin typeface="Calibri" panose="020F0502020204030204" pitchFamily="34" charset="0"/>
                          <a:cs typeface="Calibri" panose="020F0502020204030204" pitchFamily="34" charset="0"/>
                        </a:rPr>
                        <a:t>’s description;      </a:t>
                      </a:r>
                      <a:br>
                        <a:rPr lang="en-US" sz="3000" b="1" baseline="0" dirty="0">
                          <a:solidFill>
                            <a:schemeClr val="bg2">
                              <a:lumMod val="25000"/>
                            </a:schemeClr>
                          </a:solidFill>
                          <a:latin typeface="Calibri" panose="020F0502020204030204" pitchFamily="34" charset="0"/>
                          <a:cs typeface="Calibri" panose="020F0502020204030204" pitchFamily="34" charset="0"/>
                        </a:rPr>
                      </a:br>
                      <a:r>
                        <a:rPr lang="en-US" sz="3000" b="1" baseline="0" dirty="0">
                          <a:solidFill>
                            <a:schemeClr val="bg2">
                              <a:lumMod val="25000"/>
                            </a:schemeClr>
                          </a:solidFill>
                          <a:latin typeface="Calibri" panose="020F0502020204030204" pitchFamily="34" charset="0"/>
                          <a:cs typeface="Calibri" panose="020F0502020204030204" pitchFamily="34" charset="0"/>
                        </a:rPr>
                        <a:t>-Number of supporting personnel providing services;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000" b="1" baseline="0" dirty="0">
                          <a:solidFill>
                            <a:schemeClr val="bg2">
                              <a:lumMod val="25000"/>
                            </a:schemeClr>
                          </a:solidFill>
                          <a:latin typeface="Calibri" panose="020F0502020204030204" pitchFamily="34" charset="0"/>
                          <a:cs typeface="Calibri" panose="020F0502020204030204" pitchFamily="34" charset="0"/>
                        </a:rPr>
                        <a:t>-Team resumes; and</a:t>
                      </a:r>
                      <a:br>
                        <a:rPr lang="en-US" sz="3000" b="1" baseline="0" dirty="0">
                          <a:solidFill>
                            <a:schemeClr val="bg2">
                              <a:lumMod val="25000"/>
                            </a:schemeClr>
                          </a:solidFill>
                          <a:latin typeface="Calibri" panose="020F0502020204030204" pitchFamily="34" charset="0"/>
                          <a:cs typeface="Calibri" panose="020F0502020204030204" pitchFamily="34" charset="0"/>
                        </a:rPr>
                      </a:br>
                      <a:r>
                        <a:rPr lang="en-US" sz="3000" b="1" baseline="0" dirty="0">
                          <a:solidFill>
                            <a:schemeClr val="bg2">
                              <a:lumMod val="25000"/>
                            </a:schemeClr>
                          </a:solidFill>
                          <a:latin typeface="Calibri" panose="020F0502020204030204" pitchFamily="34" charset="0"/>
                          <a:cs typeface="Calibri" panose="020F0502020204030204" pitchFamily="34" charset="0"/>
                        </a:rPr>
                        <a:t>-Brief biography of assigned person to handle account</a:t>
                      </a:r>
                    </a:p>
                  </a:txBody>
                  <a:tcPr anchor="ctr">
                    <a:lnL w="12700" cmpd="sng">
                      <a:solidFill>
                        <a:srgbClr val="5E5E5E"/>
                      </a:solidFill>
                    </a:lnL>
                    <a:lnR w="12700" cmpd="sng">
                      <a:solidFill>
                        <a:srgbClr val="5E5E5E"/>
                      </a:solidFill>
                    </a:lnR>
                    <a:lnT w="12700" cmpd="sng">
                      <a:solidFill>
                        <a:srgbClr val="5E5E5E"/>
                      </a:solidFill>
                    </a:lnT>
                    <a:lnB w="12700" cmpd="sng">
                      <a:solidFill>
                        <a:srgbClr val="5E5E5E"/>
                      </a:solidFill>
                    </a:lnB>
                    <a:lnTlToBr w="12700" cmpd="sng">
                      <a:noFill/>
                      <a:prstDash val="solid"/>
                    </a:lnTlToBr>
                    <a:lnBlToTr w="12700" cmpd="sng">
                      <a:noFill/>
                      <a:prstDash val="solid"/>
                    </a:lnBlToTr>
                    <a:solidFill>
                      <a:srgbClr val="85DFC3"/>
                    </a:solidFill>
                  </a:tcPr>
                </a:tc>
                <a:extLst>
                  <a:ext uri="{0D108BD9-81ED-4DB2-BD59-A6C34878D82A}">
                    <a16:rowId xmlns:a16="http://schemas.microsoft.com/office/drawing/2014/main" val="4266375039"/>
                  </a:ext>
                </a:extLst>
              </a:tr>
              <a:tr h="2307120">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r>
                        <a:rPr lang="en-US" sz="3000" dirty="0">
                          <a:solidFill>
                            <a:schemeClr val="bg2">
                              <a:lumMod val="25000"/>
                            </a:schemeClr>
                          </a:solidFill>
                          <a:latin typeface="Calibri" panose="020F0502020204030204" pitchFamily="34" charset="0"/>
                          <a:cs typeface="Calibri" panose="020F0502020204030204" pitchFamily="34" charset="0"/>
                        </a:rPr>
                        <a:t>3</a:t>
                      </a:r>
                    </a:p>
                  </a:txBody>
                  <a:tcPr anchor="ctr">
                    <a:lnL w="12700" cmpd="sng">
                      <a:solidFill>
                        <a:srgbClr val="5E5E5E"/>
                      </a:solidFill>
                    </a:lnL>
                    <a:lnR w="12700" cmpd="sng">
                      <a:solidFill>
                        <a:srgbClr val="5E5E5E"/>
                      </a:solidFill>
                    </a:lnR>
                    <a:lnT w="12700" cmpd="sng">
                      <a:solidFill>
                        <a:srgbClr val="5E5E5E"/>
                      </a:solidFill>
                    </a:lnT>
                    <a:lnB w="12700" cmpd="sng">
                      <a:solidFill>
                        <a:srgbClr val="5E5E5E"/>
                      </a:solidFill>
                    </a:lnB>
                    <a:lnTlToBr w="12700" cmpd="sng">
                      <a:noFill/>
                      <a:prstDash val="solid"/>
                    </a:lnTlToBr>
                    <a:lnBlToTr w="12700" cmpd="sng">
                      <a:noFill/>
                      <a:prstDash val="solid"/>
                    </a:lnBlToTr>
                    <a:solidFill>
                      <a:srgbClr val="85DFC3"/>
                    </a:solid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pPr algn="just"/>
                      <a:r>
                        <a:rPr lang="en-US" sz="3000" dirty="0">
                          <a:solidFill>
                            <a:schemeClr val="bg2">
                              <a:lumMod val="25000"/>
                            </a:schemeClr>
                          </a:solidFill>
                          <a:latin typeface="Calibri" panose="020F0502020204030204" pitchFamily="34" charset="0"/>
                          <a:cs typeface="Calibri" panose="020F0502020204030204" pitchFamily="34" charset="0"/>
                        </a:rPr>
                        <a:t>The respondent’s ability to provide goods and services.</a:t>
                      </a:r>
                    </a:p>
                  </a:txBody>
                  <a:tcPr anchor="ctr">
                    <a:lnL w="12700" cmpd="sng">
                      <a:solidFill>
                        <a:srgbClr val="5E5E5E"/>
                      </a:solidFill>
                    </a:lnL>
                    <a:lnR w="12700" cmpd="sng">
                      <a:solidFill>
                        <a:srgbClr val="5E5E5E"/>
                      </a:solidFill>
                    </a:lnR>
                    <a:lnT w="12700" cmpd="sng">
                      <a:solidFill>
                        <a:srgbClr val="5E5E5E"/>
                      </a:solidFill>
                    </a:lnT>
                    <a:lnB w="12700" cmpd="sng">
                      <a:solidFill>
                        <a:srgbClr val="5E5E5E"/>
                      </a:solidFill>
                    </a:lnB>
                    <a:lnTlToBr w="12700" cmpd="sng">
                      <a:noFill/>
                      <a:prstDash val="solid"/>
                    </a:lnTlToBr>
                    <a:lnBlToTr w="12700" cmpd="sng">
                      <a:noFill/>
                      <a:prstDash val="solid"/>
                    </a:lnBlToTr>
                    <a:solidFill>
                      <a:srgbClr val="85DFC3"/>
                    </a:solid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pPr algn="just"/>
                      <a:r>
                        <a:rPr lang="en-US" sz="3000" b="1" baseline="0" dirty="0">
                          <a:solidFill>
                            <a:schemeClr val="bg2">
                              <a:lumMod val="25000"/>
                            </a:schemeClr>
                          </a:solidFill>
                          <a:latin typeface="Calibri" panose="020F0502020204030204" pitchFamily="34" charset="0"/>
                          <a:cs typeface="Calibri" panose="020F0502020204030204" pitchFamily="34" charset="0"/>
                        </a:rPr>
                        <a:t>-Requirements submitted in Section 7 (Scope of Work);</a:t>
                      </a:r>
                    </a:p>
                    <a:p>
                      <a:pPr algn="just"/>
                      <a:r>
                        <a:rPr lang="en-US" sz="3000" b="1" baseline="0" dirty="0">
                          <a:solidFill>
                            <a:schemeClr val="bg2">
                              <a:lumMod val="25000"/>
                            </a:schemeClr>
                          </a:solidFill>
                          <a:latin typeface="Calibri" panose="020F0502020204030204" pitchFamily="34" charset="0"/>
                          <a:cs typeface="Calibri" panose="020F0502020204030204" pitchFamily="34" charset="0"/>
                        </a:rPr>
                        <a:t>-Demonstrate company’s understanding, knowledge and exp</a:t>
                      </a:r>
                      <a:r>
                        <a:rPr lang="en-US" sz="3000" b="1" dirty="0">
                          <a:solidFill>
                            <a:schemeClr val="bg2">
                              <a:lumMod val="25000"/>
                            </a:schemeClr>
                          </a:solidFill>
                          <a:latin typeface="Calibri" panose="020F0502020204030204" pitchFamily="34" charset="0"/>
                          <a:cs typeface="Calibri" panose="020F0502020204030204" pitchFamily="34" charset="0"/>
                        </a:rPr>
                        <a:t>erience on</a:t>
                      </a:r>
                      <a:r>
                        <a:rPr lang="en-US" sz="3000" b="1" baseline="0" dirty="0">
                          <a:solidFill>
                            <a:schemeClr val="bg2">
                              <a:lumMod val="25000"/>
                            </a:schemeClr>
                          </a:solidFill>
                          <a:latin typeface="Calibri" panose="020F0502020204030204" pitchFamily="34" charset="0"/>
                          <a:cs typeface="Calibri" panose="020F0502020204030204" pitchFamily="34" charset="0"/>
                        </a:rPr>
                        <a:t> providing the service of the type and kind required;</a:t>
                      </a:r>
                      <a:endParaRPr lang="en-US" sz="3000" b="1" dirty="0">
                        <a:solidFill>
                          <a:schemeClr val="bg2">
                            <a:lumMod val="25000"/>
                          </a:schemeClr>
                        </a:solidFill>
                        <a:latin typeface="Calibri" panose="020F0502020204030204" pitchFamily="34" charset="0"/>
                        <a:cs typeface="Calibri" panose="020F0502020204030204" pitchFamily="34" charset="0"/>
                      </a:endParaRPr>
                    </a:p>
                    <a:p>
                      <a:pPr algn="just"/>
                      <a:r>
                        <a:rPr lang="en-US" sz="3000" b="1" baseline="0" dirty="0">
                          <a:solidFill>
                            <a:schemeClr val="bg2">
                              <a:lumMod val="25000"/>
                            </a:schemeClr>
                          </a:solidFill>
                          <a:latin typeface="Calibri" panose="020F0502020204030204" pitchFamily="34" charset="0"/>
                          <a:cs typeface="Calibri" panose="020F0502020204030204" pitchFamily="34" charset="0"/>
                        </a:rPr>
                        <a:t>-Lawsuit record; and                                                                       </a:t>
                      </a:r>
                    </a:p>
                    <a:p>
                      <a:pPr algn="just"/>
                      <a:r>
                        <a:rPr lang="en-US" sz="3000" b="1" baseline="0" dirty="0">
                          <a:solidFill>
                            <a:schemeClr val="bg2">
                              <a:lumMod val="25000"/>
                            </a:schemeClr>
                          </a:solidFill>
                          <a:latin typeface="Calibri" panose="020F0502020204030204" pitchFamily="34" charset="0"/>
                          <a:cs typeface="Calibri" panose="020F0502020204030204" pitchFamily="34" charset="0"/>
                        </a:rPr>
                        <a:t>-Bankruptcy record</a:t>
                      </a:r>
                    </a:p>
                  </a:txBody>
                  <a:tcPr anchor="ctr">
                    <a:lnL w="12700" cmpd="sng">
                      <a:solidFill>
                        <a:srgbClr val="5E5E5E"/>
                      </a:solidFill>
                    </a:lnL>
                    <a:lnR w="12700" cmpd="sng">
                      <a:solidFill>
                        <a:srgbClr val="5E5E5E"/>
                      </a:solidFill>
                    </a:lnR>
                    <a:lnT w="12700" cmpd="sng">
                      <a:solidFill>
                        <a:srgbClr val="5E5E5E"/>
                      </a:solidFill>
                    </a:lnT>
                    <a:lnB w="12700" cmpd="sng">
                      <a:solidFill>
                        <a:srgbClr val="5E5E5E"/>
                      </a:solidFill>
                    </a:lnB>
                    <a:lnTlToBr w="12700" cmpd="sng">
                      <a:noFill/>
                      <a:prstDash val="solid"/>
                    </a:lnTlToBr>
                    <a:lnBlToTr w="12700" cmpd="sng">
                      <a:noFill/>
                      <a:prstDash val="solid"/>
                    </a:lnBlToTr>
                    <a:solidFill>
                      <a:srgbClr val="85DFC3"/>
                    </a:solidFill>
                  </a:tcPr>
                </a:tc>
                <a:extLst>
                  <a:ext uri="{0D108BD9-81ED-4DB2-BD59-A6C34878D82A}">
                    <a16:rowId xmlns:a16="http://schemas.microsoft.com/office/drawing/2014/main" val="2994158749"/>
                  </a:ext>
                </a:extLst>
              </a:tr>
              <a:tr h="988072">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r>
                        <a:rPr lang="en-US" sz="3000" dirty="0">
                          <a:solidFill>
                            <a:schemeClr val="bg2">
                              <a:lumMod val="25000"/>
                            </a:schemeClr>
                          </a:solidFill>
                          <a:latin typeface="Calibri" panose="020F0502020204030204" pitchFamily="34" charset="0"/>
                          <a:cs typeface="Calibri" panose="020F0502020204030204" pitchFamily="34" charset="0"/>
                        </a:rPr>
                        <a:t>4</a:t>
                      </a:r>
                    </a:p>
                  </a:txBody>
                  <a:tcPr anchor="ctr">
                    <a:lnL w="12700" cmpd="sng">
                      <a:solidFill>
                        <a:srgbClr val="5E5E5E"/>
                      </a:solidFill>
                    </a:lnL>
                    <a:lnR w="12700" cmpd="sng">
                      <a:solidFill>
                        <a:srgbClr val="5E5E5E"/>
                      </a:solidFill>
                    </a:lnR>
                    <a:lnT w="12700" cmpd="sng">
                      <a:solidFill>
                        <a:srgbClr val="5E5E5E"/>
                      </a:solidFill>
                    </a:lnT>
                    <a:lnB w="12700" cap="flat" cmpd="sng" algn="ctr">
                      <a:solidFill>
                        <a:srgbClr val="5E5E5E"/>
                      </a:solidFill>
                      <a:prstDash val="solid"/>
                      <a:round/>
                      <a:headEnd type="none" w="med" len="med"/>
                      <a:tailEnd type="none" w="med" len="med"/>
                    </a:lnB>
                    <a:lnTlToBr w="12700" cmpd="sng">
                      <a:noFill/>
                      <a:prstDash val="solid"/>
                    </a:lnTlToBr>
                    <a:lnBlToTr w="12700" cmpd="sng">
                      <a:noFill/>
                      <a:prstDash val="solid"/>
                    </a:lnBlToTr>
                    <a:solidFill>
                      <a:srgbClr val="85DFC3"/>
                    </a:solid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pPr marL="0" marR="0" lvl="0" indent="0" algn="just" defTabSz="410751" rtl="0" eaLnBrk="1" fontAlgn="auto" latinLnBrk="0" hangingPunct="1">
                        <a:lnSpc>
                          <a:spcPct val="100000"/>
                        </a:lnSpc>
                        <a:spcBef>
                          <a:spcPts val="0"/>
                        </a:spcBef>
                        <a:spcAft>
                          <a:spcPts val="0"/>
                        </a:spcAft>
                        <a:buClrTx/>
                        <a:buSzTx/>
                        <a:buFontTx/>
                        <a:buNone/>
                        <a:tabLst/>
                        <a:defRPr/>
                      </a:pPr>
                      <a:r>
                        <a:rPr lang="en-US" sz="3000" dirty="0">
                          <a:solidFill>
                            <a:schemeClr val="bg2">
                              <a:lumMod val="25000"/>
                            </a:schemeClr>
                          </a:solidFill>
                          <a:latin typeface="Calibri" panose="020F0502020204030204" pitchFamily="34" charset="0"/>
                          <a:cs typeface="Calibri" panose="020F0502020204030204" pitchFamily="34" charset="0"/>
                        </a:rPr>
                        <a:t>The respondent’s past performance</a:t>
                      </a:r>
                      <a:r>
                        <a:rPr lang="en-US" sz="3000" baseline="0" dirty="0">
                          <a:solidFill>
                            <a:schemeClr val="bg2">
                              <a:lumMod val="25000"/>
                            </a:schemeClr>
                          </a:solidFill>
                          <a:latin typeface="Calibri" panose="020F0502020204030204" pitchFamily="34" charset="0"/>
                          <a:cs typeface="Calibri" panose="020F0502020204030204" pitchFamily="34" charset="0"/>
                        </a:rPr>
                        <a:t> on comparable projects</a:t>
                      </a:r>
                      <a:r>
                        <a:rPr lang="en-US" sz="3000" dirty="0">
                          <a:solidFill>
                            <a:schemeClr val="bg2">
                              <a:lumMod val="25000"/>
                            </a:schemeClr>
                          </a:solidFill>
                          <a:latin typeface="Calibri" panose="020F0502020204030204" pitchFamily="34" charset="0"/>
                          <a:cs typeface="Calibri" panose="020F0502020204030204" pitchFamily="34" charset="0"/>
                        </a:rPr>
                        <a:t>.</a:t>
                      </a:r>
                    </a:p>
                  </a:txBody>
                  <a:tcPr anchor="ctr">
                    <a:lnL w="12700" cmpd="sng">
                      <a:solidFill>
                        <a:srgbClr val="5E5E5E"/>
                      </a:solidFill>
                    </a:lnL>
                    <a:lnR w="12700" cmpd="sng">
                      <a:solidFill>
                        <a:srgbClr val="5E5E5E"/>
                      </a:solidFill>
                    </a:lnR>
                    <a:lnT w="12700" cmpd="sng">
                      <a:solidFill>
                        <a:srgbClr val="5E5E5E"/>
                      </a:solidFill>
                    </a:lnT>
                    <a:lnB w="12700" cap="flat" cmpd="sng" algn="ctr">
                      <a:solidFill>
                        <a:srgbClr val="5E5E5E"/>
                      </a:solidFill>
                      <a:prstDash val="solid"/>
                      <a:round/>
                      <a:headEnd type="none" w="med" len="med"/>
                      <a:tailEnd type="none" w="med" len="med"/>
                    </a:lnB>
                    <a:lnTlToBr w="12700" cmpd="sng">
                      <a:noFill/>
                      <a:prstDash val="solid"/>
                    </a:lnTlToBr>
                    <a:lnBlToTr w="12700" cmpd="sng">
                      <a:noFill/>
                      <a:prstDash val="solid"/>
                    </a:lnBlToTr>
                    <a:solidFill>
                      <a:srgbClr val="85DFC3"/>
                    </a:solid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pPr marL="0" marR="0" lvl="0" indent="0" algn="just" defTabSz="410751" rtl="0" eaLnBrk="1" fontAlgn="auto" latinLnBrk="0" hangingPunct="1">
                        <a:lnSpc>
                          <a:spcPct val="100000"/>
                        </a:lnSpc>
                        <a:spcBef>
                          <a:spcPts val="0"/>
                        </a:spcBef>
                        <a:spcAft>
                          <a:spcPts val="0"/>
                        </a:spcAft>
                        <a:buClrTx/>
                        <a:buSzTx/>
                        <a:buFontTx/>
                        <a:buNone/>
                        <a:tabLst/>
                        <a:defRPr/>
                      </a:pPr>
                      <a:r>
                        <a:rPr lang="en-US" sz="3000" b="1" dirty="0">
                          <a:solidFill>
                            <a:schemeClr val="bg2">
                              <a:lumMod val="25000"/>
                            </a:schemeClr>
                          </a:solidFill>
                          <a:latin typeface="Calibri" panose="020F0502020204030204" pitchFamily="34" charset="0"/>
                          <a:cs typeface="Calibri" panose="020F0502020204030204" pitchFamily="34" charset="0"/>
                        </a:rPr>
                        <a:t>-Past experience with </a:t>
                      </a:r>
                      <a:r>
                        <a:rPr lang="en-US" sz="3000" b="1" u="sng" dirty="0">
                          <a:solidFill>
                            <a:schemeClr val="bg2">
                              <a:lumMod val="25000"/>
                            </a:schemeClr>
                          </a:solidFill>
                          <a:latin typeface="Calibri" panose="020F0502020204030204" pitchFamily="34" charset="0"/>
                          <a:cs typeface="Calibri" panose="020F0502020204030204" pitchFamily="34" charset="0"/>
                        </a:rPr>
                        <a:t>comparable projects</a:t>
                      </a:r>
                      <a:r>
                        <a:rPr lang="en-US" sz="3000" b="1" dirty="0">
                          <a:solidFill>
                            <a:schemeClr val="bg2">
                              <a:lumMod val="25000"/>
                            </a:schemeClr>
                          </a:solidFill>
                          <a:latin typeface="Calibri" panose="020F0502020204030204" pitchFamily="34" charset="0"/>
                          <a:cs typeface="Calibri" panose="020F0502020204030204" pitchFamily="34" charset="0"/>
                        </a:rPr>
                        <a:t> within the last ten (10) years</a:t>
                      </a:r>
                    </a:p>
                  </a:txBody>
                  <a:tcPr anchor="ctr">
                    <a:lnL w="12700" cmpd="sng">
                      <a:solidFill>
                        <a:srgbClr val="5E5E5E"/>
                      </a:solidFill>
                    </a:lnL>
                    <a:lnR w="12700" cmpd="sng">
                      <a:solidFill>
                        <a:srgbClr val="5E5E5E"/>
                      </a:solidFill>
                    </a:lnR>
                    <a:lnT w="12700" cmpd="sng">
                      <a:solidFill>
                        <a:srgbClr val="5E5E5E"/>
                      </a:solidFill>
                    </a:lnT>
                    <a:lnB w="12700" cap="flat" cmpd="sng" algn="ctr">
                      <a:solidFill>
                        <a:srgbClr val="5E5E5E"/>
                      </a:solidFill>
                      <a:prstDash val="solid"/>
                      <a:round/>
                      <a:headEnd type="none" w="med" len="med"/>
                      <a:tailEnd type="none" w="med" len="med"/>
                    </a:lnB>
                    <a:lnTlToBr w="12700" cmpd="sng">
                      <a:noFill/>
                      <a:prstDash val="solid"/>
                    </a:lnTlToBr>
                    <a:lnBlToTr w="12700" cmpd="sng">
                      <a:noFill/>
                      <a:prstDash val="solid"/>
                    </a:lnBlToTr>
                    <a:solidFill>
                      <a:srgbClr val="85DFC3"/>
                    </a:solidFill>
                  </a:tcPr>
                </a:tc>
                <a:extLst>
                  <a:ext uri="{0D108BD9-81ED-4DB2-BD59-A6C34878D82A}">
                    <a16:rowId xmlns:a16="http://schemas.microsoft.com/office/drawing/2014/main" val="1594303887"/>
                  </a:ext>
                </a:extLst>
              </a:tr>
              <a:tr h="988072">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r>
                        <a:rPr lang="en-US" sz="3000" dirty="0">
                          <a:solidFill>
                            <a:schemeClr val="bg2">
                              <a:lumMod val="25000"/>
                            </a:schemeClr>
                          </a:solidFill>
                          <a:latin typeface="Calibri" panose="020F0502020204030204" pitchFamily="34" charset="0"/>
                          <a:cs typeface="Calibri" panose="020F0502020204030204" pitchFamily="34" charset="0"/>
                        </a:rPr>
                        <a:t>5</a:t>
                      </a:r>
                    </a:p>
                  </a:txBody>
                  <a:tcPr anchor="ctr">
                    <a:lnL w="12700" cmpd="sng">
                      <a:solidFill>
                        <a:srgbClr val="5E5E5E"/>
                      </a:solidFill>
                    </a:lnL>
                    <a:lnR w="12700" cap="flat" cmpd="sng" algn="ctr">
                      <a:solidFill>
                        <a:srgbClr val="5E5E5E"/>
                      </a:solidFill>
                      <a:prstDash val="solid"/>
                      <a:round/>
                      <a:headEnd type="none" w="med" len="med"/>
                      <a:tailEnd type="none" w="med" len="med"/>
                    </a:lnR>
                    <a:lnT w="12700" cmpd="sng">
                      <a:solidFill>
                        <a:srgbClr val="5E5E5E"/>
                      </a:solidFill>
                    </a:lnT>
                    <a:lnB w="12700" cmpd="sng">
                      <a:solidFill>
                        <a:srgbClr val="5E5E5E"/>
                      </a:solidFill>
                    </a:lnB>
                    <a:lnTlToBr w="12700" cmpd="sng">
                      <a:noFill/>
                      <a:prstDash val="solid"/>
                    </a:lnTlToBr>
                    <a:lnBlToTr w="12700" cmpd="sng">
                      <a:noFill/>
                      <a:prstDash val="solid"/>
                    </a:lnBlToTr>
                    <a:solidFill>
                      <a:srgbClr val="85DFC3"/>
                    </a:solid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pPr algn="just"/>
                      <a:r>
                        <a:rPr lang="en-US" sz="3000" dirty="0">
                          <a:solidFill>
                            <a:schemeClr val="bg2">
                              <a:lumMod val="25000"/>
                            </a:schemeClr>
                          </a:solidFill>
                          <a:latin typeface="Calibri" panose="020F0502020204030204" pitchFamily="34" charset="0"/>
                          <a:cs typeface="Calibri" panose="020F0502020204030204" pitchFamily="34" charset="0"/>
                        </a:rPr>
                        <a:t>The respondent's ability to comply with delivery schedules.</a:t>
                      </a:r>
                    </a:p>
                  </a:txBody>
                  <a:tcPr anchor="ctr">
                    <a:lnL w="12700" cap="flat" cmpd="sng" algn="ctr">
                      <a:solidFill>
                        <a:srgbClr val="5E5E5E"/>
                      </a:solidFill>
                      <a:prstDash val="solid"/>
                      <a:round/>
                      <a:headEnd type="none" w="med" len="med"/>
                      <a:tailEnd type="none" w="med" len="med"/>
                    </a:lnL>
                    <a:lnR w="12700" cap="flat" cmpd="sng" algn="ctr">
                      <a:solidFill>
                        <a:srgbClr val="5E5E5E"/>
                      </a:solidFill>
                      <a:prstDash val="solid"/>
                      <a:round/>
                      <a:headEnd type="none" w="med" len="med"/>
                      <a:tailEnd type="none" w="med" len="med"/>
                    </a:lnR>
                    <a:lnT w="12700" cmpd="sng">
                      <a:solidFill>
                        <a:srgbClr val="5E5E5E"/>
                      </a:solidFill>
                    </a:lnT>
                    <a:lnB w="12700" cmpd="sng">
                      <a:solidFill>
                        <a:srgbClr val="5E5E5E"/>
                      </a:solidFill>
                    </a:lnB>
                    <a:lnTlToBr w="12700" cmpd="sng">
                      <a:noFill/>
                      <a:prstDash val="solid"/>
                    </a:lnTlToBr>
                    <a:lnBlToTr w="12700" cmpd="sng">
                      <a:noFill/>
                      <a:prstDash val="solid"/>
                    </a:lnBlToTr>
                    <a:solidFill>
                      <a:srgbClr val="85DFC3"/>
                    </a:solid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pPr algn="just"/>
                      <a:r>
                        <a:rPr lang="en-US" sz="3000" b="1" dirty="0">
                          <a:solidFill>
                            <a:schemeClr val="bg2">
                              <a:lumMod val="25000"/>
                            </a:schemeClr>
                          </a:solidFill>
                          <a:latin typeface="Calibri" panose="020F0502020204030204" pitchFamily="34" charset="0"/>
                          <a:cs typeface="Calibri" panose="020F0502020204030204" pitchFamily="34" charset="0"/>
                        </a:rPr>
                        <a:t>-Approach and methodology</a:t>
                      </a:r>
                      <a:r>
                        <a:rPr lang="en-US" sz="3000" b="1" baseline="0" dirty="0">
                          <a:solidFill>
                            <a:schemeClr val="bg2">
                              <a:lumMod val="25000"/>
                            </a:schemeClr>
                          </a:solidFill>
                          <a:latin typeface="Calibri" panose="020F0502020204030204" pitchFamily="34" charset="0"/>
                          <a:cs typeface="Calibri" panose="020F0502020204030204" pitchFamily="34" charset="0"/>
                        </a:rPr>
                        <a:t> in providing the services of the type and kind required; and</a:t>
                      </a:r>
                    </a:p>
                    <a:p>
                      <a:pPr algn="just"/>
                      <a:r>
                        <a:rPr lang="en-US" sz="3000" b="1" baseline="0" dirty="0">
                          <a:solidFill>
                            <a:schemeClr val="bg2">
                              <a:lumMod val="25000"/>
                            </a:schemeClr>
                          </a:solidFill>
                          <a:latin typeface="Calibri" panose="020F0502020204030204" pitchFamily="34" charset="0"/>
                          <a:cs typeface="Calibri" panose="020F0502020204030204" pitchFamily="34" charset="0"/>
                        </a:rPr>
                        <a:t>-Detailed implementation plan with projected start and end dates of completion for each task</a:t>
                      </a:r>
                      <a:endParaRPr lang="en-US" sz="3000" b="1" dirty="0">
                        <a:solidFill>
                          <a:schemeClr val="bg2">
                            <a:lumMod val="25000"/>
                          </a:schemeClr>
                        </a:solidFill>
                        <a:latin typeface="Calibri" panose="020F0502020204030204" pitchFamily="34" charset="0"/>
                        <a:cs typeface="Calibri" panose="020F0502020204030204" pitchFamily="34" charset="0"/>
                      </a:endParaRPr>
                    </a:p>
                  </a:txBody>
                  <a:tcPr anchor="ctr">
                    <a:lnL w="12700" cap="flat" cmpd="sng" algn="ctr">
                      <a:solidFill>
                        <a:srgbClr val="5E5E5E"/>
                      </a:solidFill>
                      <a:prstDash val="solid"/>
                      <a:round/>
                      <a:headEnd type="none" w="med" len="med"/>
                      <a:tailEnd type="none" w="med" len="med"/>
                    </a:lnL>
                    <a:lnR w="12700" cmpd="sng">
                      <a:solidFill>
                        <a:srgbClr val="5E5E5E"/>
                      </a:solidFill>
                    </a:lnR>
                    <a:lnT w="12700" cmpd="sng">
                      <a:solidFill>
                        <a:srgbClr val="5E5E5E"/>
                      </a:solidFill>
                    </a:lnT>
                    <a:lnB w="12700" cmpd="sng">
                      <a:solidFill>
                        <a:srgbClr val="5E5E5E"/>
                      </a:solidFill>
                    </a:lnB>
                    <a:lnTlToBr w="12700" cmpd="sng">
                      <a:noFill/>
                      <a:prstDash val="solid"/>
                    </a:lnTlToBr>
                    <a:lnBlToTr w="12700" cmpd="sng">
                      <a:noFill/>
                      <a:prstDash val="solid"/>
                    </a:lnBlToTr>
                    <a:solidFill>
                      <a:srgbClr val="85DFC3"/>
                    </a:solidFill>
                  </a:tcPr>
                </a:tc>
                <a:extLst>
                  <a:ext uri="{0D108BD9-81ED-4DB2-BD59-A6C34878D82A}">
                    <a16:rowId xmlns:a16="http://schemas.microsoft.com/office/drawing/2014/main" val="3992434268"/>
                  </a:ext>
                </a:extLst>
              </a:tr>
            </a:tbl>
          </a:graphicData>
        </a:graphic>
      </p:graphicFrame>
    </p:spTree>
    <p:extLst>
      <p:ext uri="{BB962C8B-B14F-4D97-AF65-F5344CB8AC3E}">
        <p14:creationId xmlns:p14="http://schemas.microsoft.com/office/powerpoint/2010/main" val="415946632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5" name="Image" descr="Image"/>
          <p:cNvPicPr>
            <a:picLocks noChangeAspect="1"/>
          </p:cNvPicPr>
          <p:nvPr/>
        </p:nvPicPr>
        <p:blipFill>
          <a:blip r:embed="rId2">
            <a:extLst/>
          </a:blip>
          <a:stretch>
            <a:fillRect/>
          </a:stretch>
        </p:blipFill>
        <p:spPr>
          <a:xfrm>
            <a:off x="0" y="9553287"/>
            <a:ext cx="24384000" cy="4193693"/>
          </a:xfrm>
          <a:prstGeom prst="rect">
            <a:avLst/>
          </a:prstGeom>
          <a:ln w="12700">
            <a:miter lim="400000"/>
          </a:ln>
        </p:spPr>
      </p:pic>
      <p:sp>
        <p:nvSpPr>
          <p:cNvPr id="3" name="TextBox 2">
            <a:extLst>
              <a:ext uri="{FF2B5EF4-FFF2-40B4-BE49-F238E27FC236}">
                <a16:creationId xmlns:a16="http://schemas.microsoft.com/office/drawing/2014/main" id="{CA45970F-86B3-4A67-A797-A8F2ED7A6B76}"/>
              </a:ext>
            </a:extLst>
          </p:cNvPr>
          <p:cNvSpPr txBox="1"/>
          <p:nvPr/>
        </p:nvSpPr>
        <p:spPr>
          <a:xfrm>
            <a:off x="1230244" y="372601"/>
            <a:ext cx="10589145" cy="1179810"/>
          </a:xfrm>
          <a:prstGeom prst="rect">
            <a:avLst/>
          </a:prstGeom>
          <a:noFill/>
          <a:ln w="12700" cap="flat">
            <a:noFill/>
            <a:miter lim="400000"/>
          </a:ln>
          <a:effectLst/>
          <a:sp3d/>
        </p:spPr>
        <p:txBody>
          <a:bodyPr rot="0" spcFirstLastPara="1" vertOverflow="overflow" horzOverflow="overflow" vert="horz" wrap="square" lIns="50800" tIns="50800" rIns="50800" bIns="50800" numCol="1" spcCol="38100" rtlCol="0"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7000" i="0" u="none" strike="noStrike" kern="0" cap="none" spc="0" normalizeH="0" baseline="0" noProof="0" dirty="0">
                <a:ln>
                  <a:noFill/>
                </a:ln>
                <a:solidFill>
                  <a:srgbClr val="19426D"/>
                </a:solidFill>
                <a:effectLst/>
                <a:uLnTx/>
                <a:uFillTx/>
                <a:latin typeface="Arial" panose="020B0604020202020204" pitchFamily="34" charset="0"/>
                <a:cs typeface="Arial" panose="020B0604020202020204" pitchFamily="34" charset="0"/>
              </a:rPr>
              <a:t>RFP Evaluation Criteria </a:t>
            </a:r>
          </a:p>
        </p:txBody>
      </p:sp>
      <p:graphicFrame>
        <p:nvGraphicFramePr>
          <p:cNvPr id="4" name="Table 3">
            <a:extLst>
              <a:ext uri="{FF2B5EF4-FFF2-40B4-BE49-F238E27FC236}">
                <a16:creationId xmlns:a16="http://schemas.microsoft.com/office/drawing/2014/main" id="{0E7D10F9-DD2A-450F-A9B0-D7346F0B50A0}"/>
              </a:ext>
            </a:extLst>
          </p:cNvPr>
          <p:cNvGraphicFramePr>
            <a:graphicFrameLocks noGrp="1"/>
          </p:cNvGraphicFramePr>
          <p:nvPr>
            <p:extLst>
              <p:ext uri="{D42A27DB-BD31-4B8C-83A1-F6EECF244321}">
                <p14:modId xmlns:p14="http://schemas.microsoft.com/office/powerpoint/2010/main" val="3220155403"/>
              </p:ext>
            </p:extLst>
          </p:nvPr>
        </p:nvGraphicFramePr>
        <p:xfrm>
          <a:off x="1484734" y="1583150"/>
          <a:ext cx="21638008" cy="7285834"/>
        </p:xfrm>
        <a:graphic>
          <a:graphicData uri="http://schemas.openxmlformats.org/drawingml/2006/table">
            <a:tbl>
              <a:tblPr firstRow="1" bandRow="1"/>
              <a:tblGrid>
                <a:gridCol w="679407">
                  <a:extLst>
                    <a:ext uri="{9D8B030D-6E8A-4147-A177-3AD203B41FA5}">
                      <a16:colId xmlns:a16="http://schemas.microsoft.com/office/drawing/2014/main" val="3571785340"/>
                    </a:ext>
                  </a:extLst>
                </a:gridCol>
                <a:gridCol w="6957582">
                  <a:extLst>
                    <a:ext uri="{9D8B030D-6E8A-4147-A177-3AD203B41FA5}">
                      <a16:colId xmlns:a16="http://schemas.microsoft.com/office/drawing/2014/main" val="1423238328"/>
                    </a:ext>
                  </a:extLst>
                </a:gridCol>
                <a:gridCol w="14001019">
                  <a:extLst>
                    <a:ext uri="{9D8B030D-6E8A-4147-A177-3AD203B41FA5}">
                      <a16:colId xmlns:a16="http://schemas.microsoft.com/office/drawing/2014/main" val="1738144113"/>
                    </a:ext>
                  </a:extLst>
                </a:gridCol>
              </a:tblGrid>
              <a:tr h="641609">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endParaRPr lang="en-US" sz="3000" dirty="0">
                        <a:latin typeface="Calibri" panose="020F0502020204030204" pitchFamily="34" charset="0"/>
                        <a:cs typeface="Calibri" panose="020F0502020204030204" pitchFamily="34" charset="0"/>
                      </a:endParaRPr>
                    </a:p>
                  </a:txBody>
                  <a:tcPr>
                    <a:lnL w="12700" cmpd="sng">
                      <a:solidFill>
                        <a:srgbClr val="5E5E5E"/>
                      </a:solidFill>
                    </a:lnL>
                    <a:lnR w="12700" cmpd="sng">
                      <a:solidFill>
                        <a:srgbClr val="5E5E5E"/>
                      </a:solidFill>
                    </a:lnR>
                    <a:lnT w="12700" cmpd="sng">
                      <a:solidFill>
                        <a:srgbClr val="5E5E5E"/>
                      </a:solidFill>
                    </a:lnT>
                    <a:lnB w="12700" cap="flat" cmpd="sng" algn="ctr">
                      <a:solidFill>
                        <a:srgbClr val="5E5E5E"/>
                      </a:solidFill>
                      <a:prstDash val="solid"/>
                      <a:round/>
                      <a:headEnd type="none" w="med" len="med"/>
                      <a:tailEnd type="none" w="med" len="med"/>
                    </a:lnB>
                    <a:lnTlToBr w="12700" cmpd="sng">
                      <a:noFill/>
                      <a:prstDash val="solid"/>
                    </a:lnTlToBr>
                    <a:lnBlToTr w="12700" cmpd="sng">
                      <a:noFill/>
                      <a:prstDash val="solid"/>
                    </a:lnBlToTr>
                    <a:solidFill>
                      <a:srgbClr val="DF7A39"/>
                    </a:solid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r>
                        <a:rPr lang="en-US" sz="3000" dirty="0">
                          <a:solidFill>
                            <a:schemeClr val="bg1"/>
                          </a:solidFill>
                          <a:latin typeface="Calibri" panose="020F0502020204030204" pitchFamily="34" charset="0"/>
                          <a:cs typeface="Calibri" panose="020F0502020204030204" pitchFamily="34" charset="0"/>
                        </a:rPr>
                        <a:t>Selection Criteria</a:t>
                      </a:r>
                    </a:p>
                  </a:txBody>
                  <a:tcPr anchor="ctr">
                    <a:lnL w="12700" cmpd="sng">
                      <a:solidFill>
                        <a:srgbClr val="5E5E5E"/>
                      </a:solidFill>
                    </a:lnL>
                    <a:lnR w="12700" cmpd="sng">
                      <a:solidFill>
                        <a:srgbClr val="5E5E5E"/>
                      </a:solidFill>
                    </a:lnR>
                    <a:lnT w="12700" cmpd="sng">
                      <a:solidFill>
                        <a:srgbClr val="5E5E5E"/>
                      </a:solidFill>
                    </a:lnT>
                    <a:lnB w="12700" cap="flat" cmpd="sng" algn="ctr">
                      <a:solidFill>
                        <a:srgbClr val="5E5E5E"/>
                      </a:solidFill>
                      <a:prstDash val="solid"/>
                      <a:round/>
                      <a:headEnd type="none" w="med" len="med"/>
                      <a:tailEnd type="none" w="med" len="med"/>
                    </a:lnB>
                    <a:lnTlToBr w="12700" cmpd="sng">
                      <a:noFill/>
                      <a:prstDash val="solid"/>
                    </a:lnTlToBr>
                    <a:lnBlToTr w="12700" cmpd="sng">
                      <a:noFill/>
                      <a:prstDash val="solid"/>
                    </a:lnBlToTr>
                    <a:solidFill>
                      <a:srgbClr val="DF7A39"/>
                    </a:solid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r>
                        <a:rPr lang="en-US" sz="3000" dirty="0">
                          <a:solidFill>
                            <a:schemeClr val="bg1"/>
                          </a:solidFill>
                          <a:latin typeface="Calibri" panose="020F0502020204030204" pitchFamily="34" charset="0"/>
                          <a:cs typeface="Calibri" panose="020F0502020204030204" pitchFamily="34" charset="0"/>
                        </a:rPr>
                        <a:t>Consideration Factors</a:t>
                      </a:r>
                    </a:p>
                  </a:txBody>
                  <a:tcPr anchor="ctr">
                    <a:lnL w="12700" cmpd="sng">
                      <a:solidFill>
                        <a:srgbClr val="5E5E5E"/>
                      </a:solidFill>
                    </a:lnL>
                    <a:lnR w="12700" cmpd="sng">
                      <a:solidFill>
                        <a:srgbClr val="5E5E5E"/>
                      </a:solidFill>
                    </a:lnR>
                    <a:lnT w="12700" cmpd="sng">
                      <a:solidFill>
                        <a:srgbClr val="5E5E5E"/>
                      </a:solidFill>
                    </a:lnT>
                    <a:lnB w="12700" cap="flat" cmpd="sng" algn="ctr">
                      <a:solidFill>
                        <a:srgbClr val="5E5E5E"/>
                      </a:solidFill>
                      <a:prstDash val="solid"/>
                      <a:round/>
                      <a:headEnd type="none" w="med" len="med"/>
                      <a:tailEnd type="none" w="med" len="med"/>
                    </a:lnB>
                    <a:lnTlToBr w="12700" cmpd="sng">
                      <a:noFill/>
                      <a:prstDash val="solid"/>
                    </a:lnTlToBr>
                    <a:lnBlToTr w="12700" cmpd="sng">
                      <a:noFill/>
                      <a:prstDash val="solid"/>
                    </a:lnBlToTr>
                    <a:solidFill>
                      <a:srgbClr val="DF7A39"/>
                    </a:solidFill>
                  </a:tcPr>
                </a:tc>
                <a:extLst>
                  <a:ext uri="{0D108BD9-81ED-4DB2-BD59-A6C34878D82A}">
                    <a16:rowId xmlns:a16="http://schemas.microsoft.com/office/drawing/2014/main" val="3931065335"/>
                  </a:ext>
                </a:extLst>
              </a:tr>
              <a:tr h="1516531">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r>
                        <a:rPr lang="en-US" sz="3000" dirty="0">
                          <a:solidFill>
                            <a:schemeClr val="bg2">
                              <a:lumMod val="25000"/>
                            </a:schemeClr>
                          </a:solidFill>
                          <a:latin typeface="Calibri" panose="020F0502020204030204" pitchFamily="34" charset="0"/>
                          <a:cs typeface="Calibri" panose="020F0502020204030204" pitchFamily="34" charset="0"/>
                        </a:rPr>
                        <a:t>6</a:t>
                      </a:r>
                    </a:p>
                  </a:txBody>
                  <a:tcPr anchor="ctr">
                    <a:lnL w="12700" cmpd="sng">
                      <a:solidFill>
                        <a:srgbClr val="5E5E5E"/>
                      </a:solidFill>
                    </a:lnL>
                    <a:lnR w="12700" cap="flat" cmpd="sng" algn="ctr">
                      <a:solidFill>
                        <a:srgbClr val="5E5E5E"/>
                      </a:solidFill>
                      <a:prstDash val="solid"/>
                      <a:round/>
                      <a:headEnd type="none" w="med" len="med"/>
                      <a:tailEnd type="none" w="med" len="med"/>
                    </a:lnR>
                    <a:lnT w="12700" cap="flat" cmpd="sng" algn="ctr">
                      <a:solidFill>
                        <a:srgbClr val="5E5E5E"/>
                      </a:solidFill>
                      <a:prstDash val="solid"/>
                      <a:round/>
                      <a:headEnd type="none" w="med" len="med"/>
                      <a:tailEnd type="none" w="med" len="med"/>
                    </a:lnT>
                    <a:lnB w="12700" cap="flat" cmpd="sng" algn="ctr">
                      <a:solidFill>
                        <a:srgbClr val="5E5E5E"/>
                      </a:solidFill>
                      <a:prstDash val="solid"/>
                      <a:round/>
                      <a:headEnd type="none" w="med" len="med"/>
                      <a:tailEnd type="none" w="med" len="med"/>
                    </a:lnB>
                    <a:lnTlToBr w="12700" cmpd="sng">
                      <a:noFill/>
                      <a:prstDash val="solid"/>
                    </a:lnTlToBr>
                    <a:lnBlToTr w="12700" cmpd="sng">
                      <a:noFill/>
                      <a:prstDash val="solid"/>
                    </a:lnBlToTr>
                    <a:solidFill>
                      <a:srgbClr val="85DFC3"/>
                    </a:solid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pPr algn="just"/>
                      <a:r>
                        <a:rPr lang="en-US" sz="3000" dirty="0">
                          <a:solidFill>
                            <a:schemeClr val="bg2">
                              <a:lumMod val="25000"/>
                            </a:schemeClr>
                          </a:solidFill>
                          <a:latin typeface="Calibri" panose="020F0502020204030204" pitchFamily="34" charset="0"/>
                          <a:cs typeface="Calibri" panose="020F0502020204030204" pitchFamily="34" charset="0"/>
                        </a:rPr>
                        <a:t>The respondent’s service support policy</a:t>
                      </a:r>
                      <a:r>
                        <a:rPr lang="en-US" sz="3000" baseline="0" dirty="0">
                          <a:solidFill>
                            <a:schemeClr val="bg2">
                              <a:lumMod val="25000"/>
                            </a:schemeClr>
                          </a:solidFill>
                          <a:latin typeface="Calibri" panose="020F0502020204030204" pitchFamily="34" charset="0"/>
                          <a:cs typeface="Calibri" panose="020F0502020204030204" pitchFamily="34" charset="0"/>
                        </a:rPr>
                        <a:t> and customer satisfaction.</a:t>
                      </a:r>
                      <a:endParaRPr lang="en-US" sz="3000" dirty="0">
                        <a:solidFill>
                          <a:schemeClr val="bg2">
                            <a:lumMod val="25000"/>
                          </a:schemeClr>
                        </a:solidFill>
                        <a:latin typeface="Calibri" panose="020F0502020204030204" pitchFamily="34" charset="0"/>
                        <a:cs typeface="Calibri" panose="020F0502020204030204" pitchFamily="34" charset="0"/>
                      </a:endParaRPr>
                    </a:p>
                  </a:txBody>
                  <a:tcPr anchor="ctr">
                    <a:lnL w="12700" cap="flat" cmpd="sng" algn="ctr">
                      <a:solidFill>
                        <a:srgbClr val="5E5E5E"/>
                      </a:solidFill>
                      <a:prstDash val="solid"/>
                      <a:round/>
                      <a:headEnd type="none" w="med" len="med"/>
                      <a:tailEnd type="none" w="med" len="med"/>
                    </a:lnL>
                    <a:lnR w="12700" cap="flat" cmpd="sng" algn="ctr">
                      <a:solidFill>
                        <a:srgbClr val="5E5E5E"/>
                      </a:solidFill>
                      <a:prstDash val="solid"/>
                      <a:round/>
                      <a:headEnd type="none" w="med" len="med"/>
                      <a:tailEnd type="none" w="med" len="med"/>
                    </a:lnR>
                    <a:lnT w="12700" cap="flat" cmpd="sng" algn="ctr">
                      <a:solidFill>
                        <a:srgbClr val="5E5E5E"/>
                      </a:solidFill>
                      <a:prstDash val="solid"/>
                      <a:round/>
                      <a:headEnd type="none" w="med" len="med"/>
                      <a:tailEnd type="none" w="med" len="med"/>
                    </a:lnT>
                    <a:lnB w="12700" cap="flat" cmpd="sng" algn="ctr">
                      <a:solidFill>
                        <a:srgbClr val="5E5E5E"/>
                      </a:solidFill>
                      <a:prstDash val="solid"/>
                      <a:round/>
                      <a:headEnd type="none" w="med" len="med"/>
                      <a:tailEnd type="none" w="med" len="med"/>
                    </a:lnB>
                    <a:lnTlToBr w="12700" cmpd="sng">
                      <a:noFill/>
                      <a:prstDash val="solid"/>
                    </a:lnTlToBr>
                    <a:lnBlToTr w="12700" cmpd="sng">
                      <a:noFill/>
                      <a:prstDash val="solid"/>
                    </a:lnBlToTr>
                    <a:solidFill>
                      <a:srgbClr val="85DFC3"/>
                    </a:solid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pPr algn="just"/>
                      <a:r>
                        <a:rPr lang="en-US" sz="3000" b="1" dirty="0">
                          <a:solidFill>
                            <a:schemeClr val="bg2">
                              <a:lumMod val="25000"/>
                            </a:schemeClr>
                          </a:solidFill>
                          <a:latin typeface="Calibri" panose="020F0502020204030204" pitchFamily="34" charset="0"/>
                          <a:cs typeface="Calibri" panose="020F0502020204030204" pitchFamily="34" charset="0"/>
                        </a:rPr>
                        <a:t>-Description of warranty and maintenance s</a:t>
                      </a:r>
                      <a:r>
                        <a:rPr lang="en-US" sz="3000" b="1" baseline="0" dirty="0">
                          <a:solidFill>
                            <a:schemeClr val="bg2">
                              <a:lumMod val="25000"/>
                            </a:schemeClr>
                          </a:solidFill>
                          <a:latin typeface="Calibri" panose="020F0502020204030204" pitchFamily="34" charset="0"/>
                          <a:cs typeface="Calibri" panose="020F0502020204030204" pitchFamily="34" charset="0"/>
                        </a:rPr>
                        <a:t>ervice support policy</a:t>
                      </a:r>
                    </a:p>
                  </a:txBody>
                  <a:tcPr anchor="ctr">
                    <a:lnL w="12700" cap="flat" cmpd="sng" algn="ctr">
                      <a:solidFill>
                        <a:srgbClr val="5E5E5E"/>
                      </a:solidFill>
                      <a:prstDash val="solid"/>
                      <a:round/>
                      <a:headEnd type="none" w="med" len="med"/>
                      <a:tailEnd type="none" w="med" len="med"/>
                    </a:lnL>
                    <a:lnR w="12700" cmpd="sng">
                      <a:solidFill>
                        <a:srgbClr val="5E5E5E"/>
                      </a:solidFill>
                    </a:lnR>
                    <a:lnT w="12700" cap="flat" cmpd="sng" algn="ctr">
                      <a:solidFill>
                        <a:srgbClr val="5E5E5E"/>
                      </a:solidFill>
                      <a:prstDash val="solid"/>
                      <a:round/>
                      <a:headEnd type="none" w="med" len="med"/>
                      <a:tailEnd type="none" w="med" len="med"/>
                    </a:lnT>
                    <a:lnB w="12700" cap="flat" cmpd="sng" algn="ctr">
                      <a:solidFill>
                        <a:srgbClr val="5E5E5E"/>
                      </a:solidFill>
                      <a:prstDash val="solid"/>
                      <a:round/>
                      <a:headEnd type="none" w="med" len="med"/>
                      <a:tailEnd type="none" w="med" len="med"/>
                    </a:lnB>
                    <a:lnTlToBr w="12700" cmpd="sng">
                      <a:noFill/>
                      <a:prstDash val="solid"/>
                    </a:lnTlToBr>
                    <a:lnBlToTr w="12700" cmpd="sng">
                      <a:noFill/>
                      <a:prstDash val="solid"/>
                    </a:lnBlToTr>
                    <a:solidFill>
                      <a:srgbClr val="85DFC3"/>
                    </a:solidFill>
                  </a:tcPr>
                </a:tc>
                <a:extLst>
                  <a:ext uri="{0D108BD9-81ED-4DB2-BD59-A6C34878D82A}">
                    <a16:rowId xmlns:a16="http://schemas.microsoft.com/office/drawing/2014/main" val="221619414"/>
                  </a:ext>
                </a:extLst>
              </a:tr>
              <a:tr h="1516531">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r>
                        <a:rPr lang="en-US" sz="3000" dirty="0">
                          <a:solidFill>
                            <a:schemeClr val="bg2">
                              <a:lumMod val="25000"/>
                            </a:schemeClr>
                          </a:solidFill>
                          <a:latin typeface="Calibri" panose="020F0502020204030204" pitchFamily="34" charset="0"/>
                          <a:cs typeface="Calibri" panose="020F0502020204030204" pitchFamily="34" charset="0"/>
                        </a:rPr>
                        <a:t>7</a:t>
                      </a:r>
                    </a:p>
                  </a:txBody>
                  <a:tcPr anchor="ctr">
                    <a:lnL w="12700" cmpd="sng">
                      <a:solidFill>
                        <a:srgbClr val="5E5E5E"/>
                      </a:solidFill>
                    </a:lnL>
                    <a:lnR w="12700" cap="flat" cmpd="sng" algn="ctr">
                      <a:solidFill>
                        <a:srgbClr val="5E5E5E"/>
                      </a:solidFill>
                      <a:prstDash val="solid"/>
                      <a:round/>
                      <a:headEnd type="none" w="med" len="med"/>
                      <a:tailEnd type="none" w="med" len="med"/>
                    </a:lnR>
                    <a:lnT w="12700" cmpd="sng">
                      <a:solidFill>
                        <a:srgbClr val="5E5E5E"/>
                      </a:solidFill>
                    </a:lnT>
                    <a:lnB w="12700" cap="flat" cmpd="sng" algn="ctr">
                      <a:solidFill>
                        <a:srgbClr val="5E5E5E"/>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pPr algn="just"/>
                      <a:r>
                        <a:rPr lang="en-US" sz="3000" dirty="0">
                          <a:solidFill>
                            <a:schemeClr val="bg2">
                              <a:lumMod val="25000"/>
                            </a:schemeClr>
                          </a:solidFill>
                          <a:latin typeface="Calibri" panose="020F0502020204030204" pitchFamily="34" charset="0"/>
                          <a:cs typeface="Calibri" panose="020F0502020204030204" pitchFamily="34" charset="0"/>
                        </a:rPr>
                        <a:t>The impact of the ability of the College to comply with laws and rules relating to Historically Underutilized Businesses HUB).</a:t>
                      </a:r>
                    </a:p>
                  </a:txBody>
                  <a:tcPr anchor="ctr">
                    <a:lnL w="12700" cap="flat" cmpd="sng" algn="ctr">
                      <a:solidFill>
                        <a:srgbClr val="5E5E5E"/>
                      </a:solidFill>
                      <a:prstDash val="solid"/>
                      <a:round/>
                      <a:headEnd type="none" w="med" len="med"/>
                      <a:tailEnd type="none" w="med" len="med"/>
                    </a:lnL>
                    <a:lnR w="12700" cap="flat" cmpd="sng" algn="ctr">
                      <a:solidFill>
                        <a:srgbClr val="5E5E5E"/>
                      </a:solidFill>
                      <a:prstDash val="solid"/>
                      <a:round/>
                      <a:headEnd type="none" w="med" len="med"/>
                      <a:tailEnd type="none" w="med" len="med"/>
                    </a:lnR>
                    <a:lnT w="12700" cmpd="sng">
                      <a:solidFill>
                        <a:srgbClr val="5E5E5E"/>
                      </a:solidFill>
                    </a:lnT>
                    <a:lnB w="12700" cap="flat" cmpd="sng" algn="ctr">
                      <a:solidFill>
                        <a:srgbClr val="5E5E5E"/>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pPr algn="just"/>
                      <a:r>
                        <a:rPr lang="en-US" sz="3000" b="1" dirty="0">
                          <a:solidFill>
                            <a:schemeClr val="bg2">
                              <a:lumMod val="25000"/>
                            </a:schemeClr>
                          </a:solidFill>
                          <a:latin typeface="Calibri" panose="020F0502020204030204" pitchFamily="34" charset="0"/>
                          <a:cs typeface="Calibri" panose="020F0502020204030204" pitchFamily="34" charset="0"/>
                        </a:rPr>
                        <a:t>-Must</a:t>
                      </a:r>
                      <a:r>
                        <a:rPr lang="en-US" sz="3000" b="1" baseline="0" dirty="0">
                          <a:solidFill>
                            <a:schemeClr val="bg2">
                              <a:lumMod val="25000"/>
                            </a:schemeClr>
                          </a:solidFill>
                          <a:latin typeface="Calibri" panose="020F0502020204030204" pitchFamily="34" charset="0"/>
                          <a:cs typeface="Calibri" panose="020F0502020204030204" pitchFamily="34" charset="0"/>
                        </a:rPr>
                        <a:t> be certified by the State of Texas (only small and 51% minority owned businesses qualify)</a:t>
                      </a:r>
                      <a:endParaRPr lang="en-US" sz="3000" b="1" dirty="0">
                        <a:solidFill>
                          <a:schemeClr val="bg2">
                            <a:lumMod val="25000"/>
                          </a:schemeClr>
                        </a:solidFill>
                        <a:latin typeface="Calibri" panose="020F0502020204030204" pitchFamily="34" charset="0"/>
                        <a:cs typeface="Calibri" panose="020F0502020204030204" pitchFamily="34" charset="0"/>
                      </a:endParaRPr>
                    </a:p>
                  </a:txBody>
                  <a:tcPr anchor="ctr">
                    <a:lnL w="12700" cap="flat" cmpd="sng" algn="ctr">
                      <a:solidFill>
                        <a:srgbClr val="5E5E5E"/>
                      </a:solidFill>
                      <a:prstDash val="solid"/>
                      <a:round/>
                      <a:headEnd type="none" w="med" len="med"/>
                      <a:tailEnd type="none" w="med" len="med"/>
                    </a:lnL>
                    <a:lnR w="12700" cmpd="sng">
                      <a:solidFill>
                        <a:srgbClr val="5E5E5E"/>
                      </a:solidFill>
                    </a:lnR>
                    <a:lnT w="12700" cmpd="sng">
                      <a:solidFill>
                        <a:srgbClr val="5E5E5E"/>
                      </a:solidFill>
                    </a:lnT>
                    <a:lnB w="12700" cap="flat" cmpd="sng" algn="ctr">
                      <a:solidFill>
                        <a:srgbClr val="5E5E5E"/>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909503476"/>
                  </a:ext>
                </a:extLst>
              </a:tr>
              <a:tr h="1516531">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r>
                        <a:rPr lang="en-US" sz="3000" dirty="0">
                          <a:solidFill>
                            <a:schemeClr val="bg2">
                              <a:lumMod val="25000"/>
                            </a:schemeClr>
                          </a:solidFill>
                          <a:latin typeface="Calibri" panose="020F0502020204030204" pitchFamily="34" charset="0"/>
                          <a:cs typeface="Calibri" panose="020F0502020204030204" pitchFamily="34" charset="0"/>
                        </a:rPr>
                        <a:t>8</a:t>
                      </a:r>
                    </a:p>
                  </a:txBody>
                  <a:tcPr anchor="ctr">
                    <a:lnL w="12700" cmpd="sng">
                      <a:solidFill>
                        <a:srgbClr val="5E5E5E"/>
                      </a:solidFill>
                    </a:lnL>
                    <a:lnR w="12700" cmpd="sng">
                      <a:solidFill>
                        <a:srgbClr val="5E5E5E"/>
                      </a:solidFill>
                    </a:lnR>
                    <a:lnT w="12700" cap="flat" cmpd="sng" algn="ctr">
                      <a:solidFill>
                        <a:srgbClr val="5E5E5E"/>
                      </a:solidFill>
                      <a:prstDash val="solid"/>
                      <a:round/>
                      <a:headEnd type="none" w="med" len="med"/>
                      <a:tailEnd type="none" w="med" len="med"/>
                    </a:lnT>
                    <a:lnB w="12700" cmpd="sng">
                      <a:solidFill>
                        <a:srgbClr val="5E5E5E"/>
                      </a:solidFill>
                    </a:lnB>
                    <a:lnTlToBr w="12700" cmpd="sng">
                      <a:noFill/>
                      <a:prstDash val="solid"/>
                    </a:lnTlToBr>
                    <a:lnBlToTr w="12700" cmpd="sng">
                      <a:noFill/>
                      <a:prstDash val="solid"/>
                    </a:lnBlToTr>
                    <a:solidFill>
                      <a:schemeClr val="accent1">
                        <a:lumMod val="20000"/>
                        <a:lumOff val="80000"/>
                      </a:schemeClr>
                    </a:solid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pPr algn="just"/>
                      <a:r>
                        <a:rPr lang="en-US" sz="3000" dirty="0">
                          <a:solidFill>
                            <a:schemeClr val="bg2">
                              <a:lumMod val="25000"/>
                            </a:schemeClr>
                          </a:solidFill>
                          <a:latin typeface="Calibri" panose="020F0502020204030204" pitchFamily="34" charset="0"/>
                          <a:cs typeface="Calibri" panose="020F0502020204030204" pitchFamily="34" charset="0"/>
                        </a:rPr>
                        <a:t>Principal place of business (Corporate</a:t>
                      </a:r>
                      <a:r>
                        <a:rPr lang="en-US" sz="3000" baseline="0" dirty="0">
                          <a:solidFill>
                            <a:schemeClr val="bg2">
                              <a:lumMod val="25000"/>
                            </a:schemeClr>
                          </a:solidFill>
                          <a:latin typeface="Calibri" panose="020F0502020204030204" pitchFamily="34" charset="0"/>
                          <a:cs typeface="Calibri" panose="020F0502020204030204" pitchFamily="34" charset="0"/>
                        </a:rPr>
                        <a:t> Office) </a:t>
                      </a:r>
                      <a:r>
                        <a:rPr lang="en-US" sz="3000" dirty="0">
                          <a:solidFill>
                            <a:schemeClr val="bg2">
                              <a:lumMod val="25000"/>
                            </a:schemeClr>
                          </a:solidFill>
                          <a:latin typeface="Calibri" panose="020F0502020204030204" pitchFamily="34" charset="0"/>
                          <a:cs typeface="Calibri" panose="020F0502020204030204" pitchFamily="34" charset="0"/>
                        </a:rPr>
                        <a:t>in the State of Texas and/or number of employees in this state.</a:t>
                      </a:r>
                    </a:p>
                  </a:txBody>
                  <a:tcPr anchor="ctr">
                    <a:lnL w="12700" cmpd="sng">
                      <a:solidFill>
                        <a:srgbClr val="5E5E5E"/>
                      </a:solidFill>
                    </a:lnL>
                    <a:lnR w="12700" cmpd="sng">
                      <a:solidFill>
                        <a:srgbClr val="5E5E5E"/>
                      </a:solidFill>
                    </a:lnR>
                    <a:lnT w="12700" cap="flat" cmpd="sng" algn="ctr">
                      <a:solidFill>
                        <a:srgbClr val="5E5E5E"/>
                      </a:solidFill>
                      <a:prstDash val="solid"/>
                      <a:round/>
                      <a:headEnd type="none" w="med" len="med"/>
                      <a:tailEnd type="none" w="med" len="med"/>
                    </a:lnT>
                    <a:lnB w="12700" cmpd="sng">
                      <a:solidFill>
                        <a:srgbClr val="5E5E5E"/>
                      </a:solidFill>
                    </a:lnB>
                    <a:lnTlToBr w="12700" cmpd="sng">
                      <a:noFill/>
                      <a:prstDash val="solid"/>
                    </a:lnTlToBr>
                    <a:lnBlToTr w="12700" cmpd="sng">
                      <a:noFill/>
                      <a:prstDash val="solid"/>
                    </a:lnBlToTr>
                    <a:solidFill>
                      <a:schemeClr val="accent1">
                        <a:lumMod val="20000"/>
                        <a:lumOff val="80000"/>
                      </a:schemeClr>
                    </a:solid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pPr algn="just"/>
                      <a:r>
                        <a:rPr lang="en-US" sz="3000" b="1" baseline="0" dirty="0">
                          <a:solidFill>
                            <a:schemeClr val="bg2">
                              <a:lumMod val="25000"/>
                            </a:schemeClr>
                          </a:solidFill>
                          <a:latin typeface="Calibri" panose="020F0502020204030204" pitchFamily="34" charset="0"/>
                          <a:cs typeface="Calibri" panose="020F0502020204030204" pitchFamily="34" charset="0"/>
                        </a:rPr>
                        <a:t>-Number of employees in the State of Texas</a:t>
                      </a:r>
                      <a:endParaRPr lang="en-US" sz="3000" b="1" dirty="0">
                        <a:solidFill>
                          <a:schemeClr val="bg2">
                            <a:lumMod val="25000"/>
                          </a:schemeClr>
                        </a:solidFill>
                        <a:latin typeface="Calibri" panose="020F0502020204030204" pitchFamily="34" charset="0"/>
                        <a:cs typeface="Calibri" panose="020F0502020204030204" pitchFamily="34" charset="0"/>
                      </a:endParaRPr>
                    </a:p>
                  </a:txBody>
                  <a:tcPr anchor="ctr">
                    <a:lnL w="12700" cmpd="sng">
                      <a:solidFill>
                        <a:srgbClr val="5E5E5E"/>
                      </a:solidFill>
                    </a:lnL>
                    <a:lnR w="12700" cmpd="sng">
                      <a:solidFill>
                        <a:srgbClr val="5E5E5E"/>
                      </a:solidFill>
                    </a:lnR>
                    <a:lnT w="12700" cap="flat" cmpd="sng" algn="ctr">
                      <a:solidFill>
                        <a:srgbClr val="5E5E5E"/>
                      </a:solidFill>
                      <a:prstDash val="solid"/>
                      <a:round/>
                      <a:headEnd type="none" w="med" len="med"/>
                      <a:tailEnd type="none" w="med" len="med"/>
                    </a:lnT>
                    <a:lnB w="12700" cmpd="sng">
                      <a:solidFill>
                        <a:srgbClr val="5E5E5E"/>
                      </a:solid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042687847"/>
                  </a:ext>
                </a:extLst>
              </a:tr>
              <a:tr h="1088792">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r>
                        <a:rPr lang="en-US" sz="3000" dirty="0">
                          <a:solidFill>
                            <a:schemeClr val="bg2">
                              <a:lumMod val="25000"/>
                            </a:schemeClr>
                          </a:solidFill>
                          <a:latin typeface="Calibri" panose="020F0502020204030204" pitchFamily="34" charset="0"/>
                          <a:cs typeface="Calibri" panose="020F0502020204030204" pitchFamily="34" charset="0"/>
                        </a:rPr>
                        <a:t>9</a:t>
                      </a:r>
                    </a:p>
                  </a:txBody>
                  <a:tcPr anchor="ctr">
                    <a:lnL w="12700" cmpd="sng">
                      <a:solidFill>
                        <a:srgbClr val="5E5E5E"/>
                      </a:solidFill>
                    </a:lnL>
                    <a:lnR w="12700" cmpd="sng">
                      <a:solidFill>
                        <a:srgbClr val="5E5E5E"/>
                      </a:solidFill>
                    </a:lnR>
                    <a:lnT w="12700" cmpd="sng">
                      <a:solidFill>
                        <a:srgbClr val="5E5E5E"/>
                      </a:solidFill>
                    </a:lnT>
                    <a:lnB w="12700" cmpd="sng">
                      <a:solidFill>
                        <a:srgbClr val="5E5E5E"/>
                      </a:solidFill>
                    </a:lnB>
                    <a:lnTlToBr w="12700" cmpd="sng">
                      <a:noFill/>
                      <a:prstDash val="solid"/>
                    </a:lnTlToBr>
                    <a:lnBlToTr w="12700" cmpd="sng">
                      <a:noFill/>
                      <a:prstDash val="solid"/>
                    </a:lnBlToTr>
                    <a:solidFill>
                      <a:srgbClr val="85DFC3"/>
                    </a:solid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pPr algn="just"/>
                      <a:r>
                        <a:rPr lang="en-US" sz="3000" dirty="0">
                          <a:solidFill>
                            <a:schemeClr val="bg2">
                              <a:lumMod val="25000"/>
                            </a:schemeClr>
                          </a:solidFill>
                          <a:latin typeface="Calibri" panose="020F0502020204030204" pitchFamily="34" charset="0"/>
                          <a:cs typeface="Calibri" panose="020F0502020204030204" pitchFamily="34" charset="0"/>
                        </a:rPr>
                        <a:t>Any other relevant factor provided in response to the request contained herein.</a:t>
                      </a:r>
                    </a:p>
                  </a:txBody>
                  <a:tcPr anchor="ctr">
                    <a:lnL w="12700" cmpd="sng">
                      <a:solidFill>
                        <a:srgbClr val="5E5E5E"/>
                      </a:solidFill>
                    </a:lnL>
                    <a:lnR w="12700" cmpd="sng">
                      <a:solidFill>
                        <a:srgbClr val="5E5E5E"/>
                      </a:solidFill>
                    </a:lnR>
                    <a:lnT w="12700" cmpd="sng">
                      <a:solidFill>
                        <a:srgbClr val="5E5E5E"/>
                      </a:solidFill>
                    </a:lnT>
                    <a:lnB w="12700" cmpd="sng">
                      <a:solidFill>
                        <a:srgbClr val="5E5E5E"/>
                      </a:solidFill>
                    </a:lnB>
                    <a:lnTlToBr w="12700" cmpd="sng">
                      <a:noFill/>
                      <a:prstDash val="solid"/>
                    </a:lnTlToBr>
                    <a:lnBlToTr w="12700" cmpd="sng">
                      <a:noFill/>
                      <a:prstDash val="solid"/>
                    </a:lnBlToTr>
                    <a:solidFill>
                      <a:srgbClr val="85DFC3"/>
                    </a:solid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pPr algn="just"/>
                      <a:r>
                        <a:rPr lang="en-US" sz="3000" b="1" dirty="0">
                          <a:solidFill>
                            <a:schemeClr val="bg2">
                              <a:lumMod val="25000"/>
                            </a:schemeClr>
                          </a:solidFill>
                          <a:latin typeface="Calibri" panose="020F0502020204030204" pitchFamily="34" charset="0"/>
                          <a:cs typeface="Calibri" panose="020F0502020204030204" pitchFamily="34" charset="0"/>
                        </a:rPr>
                        <a:t>-Able</a:t>
                      </a:r>
                      <a:r>
                        <a:rPr lang="en-US" sz="3000" b="1" baseline="0" dirty="0">
                          <a:solidFill>
                            <a:schemeClr val="bg2">
                              <a:lumMod val="25000"/>
                            </a:schemeClr>
                          </a:solidFill>
                          <a:latin typeface="Calibri" panose="020F0502020204030204" pitchFamily="34" charset="0"/>
                          <a:cs typeface="Calibri" panose="020F0502020204030204" pitchFamily="34" charset="0"/>
                        </a:rPr>
                        <a:t> to recruit small businesses within the service area and seek state grant funding to pay for small business development training</a:t>
                      </a:r>
                      <a:endParaRPr lang="en-US" sz="3000" b="1" dirty="0">
                        <a:solidFill>
                          <a:schemeClr val="bg2">
                            <a:lumMod val="25000"/>
                          </a:schemeClr>
                        </a:solidFill>
                        <a:latin typeface="Calibri" panose="020F0502020204030204" pitchFamily="34" charset="0"/>
                        <a:cs typeface="Calibri" panose="020F0502020204030204" pitchFamily="34" charset="0"/>
                      </a:endParaRPr>
                    </a:p>
                  </a:txBody>
                  <a:tcPr anchor="ctr">
                    <a:lnL w="12700" cmpd="sng">
                      <a:solidFill>
                        <a:srgbClr val="5E5E5E"/>
                      </a:solidFill>
                    </a:lnL>
                    <a:lnR w="12700" cmpd="sng">
                      <a:solidFill>
                        <a:srgbClr val="5E5E5E"/>
                      </a:solidFill>
                    </a:lnR>
                    <a:lnT w="12700" cmpd="sng">
                      <a:solidFill>
                        <a:srgbClr val="5E5E5E"/>
                      </a:solidFill>
                    </a:lnT>
                    <a:lnB w="12700" cmpd="sng">
                      <a:solidFill>
                        <a:srgbClr val="5E5E5E"/>
                      </a:solidFill>
                    </a:lnB>
                    <a:lnTlToBr w="12700" cmpd="sng">
                      <a:noFill/>
                      <a:prstDash val="solid"/>
                    </a:lnTlToBr>
                    <a:lnBlToTr w="12700" cmpd="sng">
                      <a:noFill/>
                      <a:prstDash val="solid"/>
                    </a:lnBlToTr>
                    <a:solidFill>
                      <a:srgbClr val="85DFC3"/>
                    </a:solidFill>
                  </a:tcPr>
                </a:tc>
                <a:extLst>
                  <a:ext uri="{0D108BD9-81ED-4DB2-BD59-A6C34878D82A}">
                    <a16:rowId xmlns:a16="http://schemas.microsoft.com/office/drawing/2014/main" val="3449698292"/>
                  </a:ext>
                </a:extLst>
              </a:tr>
              <a:tr h="744776">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r>
                        <a:rPr lang="en-US" sz="3000" dirty="0">
                          <a:solidFill>
                            <a:schemeClr val="bg2">
                              <a:lumMod val="25000"/>
                            </a:schemeClr>
                          </a:solidFill>
                          <a:latin typeface="Calibri" panose="020F0502020204030204" pitchFamily="34" charset="0"/>
                          <a:cs typeface="Calibri" panose="020F0502020204030204" pitchFamily="34" charset="0"/>
                        </a:rPr>
                        <a:t>10</a:t>
                      </a:r>
                    </a:p>
                  </a:txBody>
                  <a:tcPr anchor="ctr">
                    <a:lnL w="12700" cmpd="sng">
                      <a:solidFill>
                        <a:srgbClr val="5E5E5E"/>
                      </a:solidFill>
                    </a:lnL>
                    <a:lnR w="12700" cmpd="sng">
                      <a:solidFill>
                        <a:srgbClr val="5E5E5E"/>
                      </a:solidFill>
                    </a:lnR>
                    <a:lnT w="12700" cmpd="sng">
                      <a:solidFill>
                        <a:srgbClr val="5E5E5E"/>
                      </a:solidFill>
                    </a:lnT>
                    <a:lnB w="12700" cmpd="sng">
                      <a:solidFill>
                        <a:srgbClr val="5E5E5E"/>
                      </a:solidFill>
                    </a:lnB>
                    <a:lnTlToBr w="12700" cmpd="sng">
                      <a:noFill/>
                      <a:prstDash val="solid"/>
                    </a:lnTlToBr>
                    <a:lnBlToTr w="12700" cmpd="sng">
                      <a:noFill/>
                      <a:prstDash val="solid"/>
                    </a:lnBlToTr>
                    <a:solidFill>
                      <a:schemeClr val="accent1">
                        <a:lumMod val="20000"/>
                        <a:lumOff val="80000"/>
                      </a:schemeClr>
                    </a:solidFill>
                  </a:tcPr>
                </a:tc>
                <a:tc gridSpan="2">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Helvetica Neue"/>
                          <a:ea typeface="Helvetica Neue"/>
                          <a:cs typeface="Helvetica Neue"/>
                          <a:sym typeface="Helvetica Neue Light"/>
                        </a:defRPr>
                      </a:lvl9pPr>
                    </a:lstStyle>
                    <a:p>
                      <a:pPr algn="just"/>
                      <a:r>
                        <a:rPr lang="en-US" sz="3000" dirty="0">
                          <a:solidFill>
                            <a:schemeClr val="bg2">
                              <a:lumMod val="25000"/>
                            </a:schemeClr>
                          </a:solidFill>
                          <a:latin typeface="Calibri" panose="020F0502020204030204" pitchFamily="34" charset="0"/>
                          <a:cs typeface="Calibri" panose="020F0502020204030204" pitchFamily="34" charset="0"/>
                        </a:rPr>
                        <a:t>Ability to provide timely professional service by having corporate or branch offices within the Texas Southmost College District or surrounding vicinities</a:t>
                      </a:r>
                    </a:p>
                  </a:txBody>
                  <a:tcPr anchor="ctr">
                    <a:lnL w="12700" cmpd="sng">
                      <a:solidFill>
                        <a:srgbClr val="5E5E5E"/>
                      </a:solidFill>
                    </a:lnL>
                    <a:lnR w="12700" cmpd="sng">
                      <a:solidFill>
                        <a:srgbClr val="5E5E5E"/>
                      </a:solidFill>
                    </a:lnR>
                    <a:lnT w="12700" cmpd="sng">
                      <a:solidFill>
                        <a:srgbClr val="5E5E5E"/>
                      </a:solidFill>
                    </a:lnT>
                    <a:lnB w="12700" cmpd="sng">
                      <a:solidFill>
                        <a:srgbClr val="5E5E5E"/>
                      </a:solidFill>
                    </a:lnB>
                    <a:lnTlToBr w="12700" cmpd="sng">
                      <a:noFill/>
                      <a:prstDash val="solid"/>
                    </a:lnTlToBr>
                    <a:lnBlToTr w="12700" cmpd="sng">
                      <a:noFill/>
                      <a:prstDash val="solid"/>
                    </a:lnBlToTr>
                    <a:solidFill>
                      <a:schemeClr val="accent1">
                        <a:lumMod val="20000"/>
                        <a:lumOff val="80000"/>
                      </a:schemeClr>
                    </a:solidFill>
                  </a:tcPr>
                </a:tc>
                <a:tc hMerge="1">
                  <a:txBody>
                    <a:bodyPr/>
                    <a:lstStyle/>
                    <a:p>
                      <a:pPr algn="just"/>
                      <a:endParaRPr lang="en-US" sz="1500" b="1" dirty="0">
                        <a:solidFill>
                          <a:schemeClr val="tx1">
                            <a:lumMod val="65000"/>
                            <a:lumOff val="35000"/>
                          </a:schemeClr>
                        </a:solidFill>
                        <a:latin typeface="Calibri" panose="020F0502020204030204" pitchFamily="34" charset="0"/>
                        <a:cs typeface="Calibri" panose="020F0502020204030204" pitchFamily="34" charset="0"/>
                      </a:endParaRPr>
                    </a:p>
                  </a:txBody>
                  <a:tcPr anchor="ctr">
                    <a:solidFill>
                      <a:srgbClr val="CFD5EA"/>
                    </a:solidFill>
                  </a:tcPr>
                </a:tc>
                <a:extLst>
                  <a:ext uri="{0D108BD9-81ED-4DB2-BD59-A6C34878D82A}">
                    <a16:rowId xmlns:a16="http://schemas.microsoft.com/office/drawing/2014/main" val="344890928"/>
                  </a:ext>
                </a:extLst>
              </a:tr>
            </a:tbl>
          </a:graphicData>
        </a:graphic>
      </p:graphicFrame>
    </p:spTree>
    <p:extLst>
      <p:ext uri="{BB962C8B-B14F-4D97-AF65-F5344CB8AC3E}">
        <p14:creationId xmlns:p14="http://schemas.microsoft.com/office/powerpoint/2010/main" val="351921804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5" name="Image" descr="Image"/>
          <p:cNvPicPr>
            <a:picLocks noChangeAspect="1"/>
          </p:cNvPicPr>
          <p:nvPr/>
        </p:nvPicPr>
        <p:blipFill>
          <a:blip r:embed="rId2">
            <a:extLst/>
          </a:blip>
          <a:stretch>
            <a:fillRect/>
          </a:stretch>
        </p:blipFill>
        <p:spPr>
          <a:xfrm>
            <a:off x="0" y="9553287"/>
            <a:ext cx="24384000" cy="4193693"/>
          </a:xfrm>
          <a:prstGeom prst="rect">
            <a:avLst/>
          </a:prstGeom>
          <a:ln w="12700">
            <a:miter lim="400000"/>
          </a:ln>
        </p:spPr>
      </p:pic>
      <p:sp>
        <p:nvSpPr>
          <p:cNvPr id="3" name="TextBox 2">
            <a:extLst>
              <a:ext uri="{FF2B5EF4-FFF2-40B4-BE49-F238E27FC236}">
                <a16:creationId xmlns:a16="http://schemas.microsoft.com/office/drawing/2014/main" id="{CA45970F-86B3-4A67-A797-A8F2ED7A6B76}"/>
              </a:ext>
            </a:extLst>
          </p:cNvPr>
          <p:cNvSpPr txBox="1"/>
          <p:nvPr/>
        </p:nvSpPr>
        <p:spPr>
          <a:xfrm>
            <a:off x="1230244" y="372601"/>
            <a:ext cx="17023889" cy="1179810"/>
          </a:xfrm>
          <a:prstGeom prst="rect">
            <a:avLst/>
          </a:prstGeom>
          <a:noFill/>
          <a:ln w="12700" cap="flat">
            <a:noFill/>
            <a:miter lim="400000"/>
          </a:ln>
          <a:effectLst/>
          <a:sp3d/>
        </p:spPr>
        <p:txBody>
          <a:bodyPr rot="0" spcFirstLastPara="1" vertOverflow="overflow" horzOverflow="overflow" vert="horz" wrap="square" lIns="50800" tIns="50800" rIns="50800" bIns="50800" numCol="1" spcCol="38100" rtlCol="0" anchor="ctr">
            <a:spAutoFit/>
          </a:bodyPr>
          <a:lstStyle/>
          <a:p>
            <a:pPr lvl="0" algn="l" defTabSz="914400" hangingPunct="1">
              <a:defRPr/>
            </a:pPr>
            <a:r>
              <a:rPr lang="en-US" sz="7000" dirty="0">
                <a:solidFill>
                  <a:srgbClr val="19426D"/>
                </a:solidFill>
                <a:latin typeface="Arial" panose="020B0604020202020204" pitchFamily="34" charset="0"/>
                <a:cs typeface="Arial" panose="020B0604020202020204" pitchFamily="34" charset="0"/>
              </a:rPr>
              <a:t>Budget and Financial Impact</a:t>
            </a:r>
          </a:p>
        </p:txBody>
      </p:sp>
      <p:sp>
        <p:nvSpPr>
          <p:cNvPr id="4" name="TextBox 3">
            <a:extLst>
              <a:ext uri="{FF2B5EF4-FFF2-40B4-BE49-F238E27FC236}">
                <a16:creationId xmlns:a16="http://schemas.microsoft.com/office/drawing/2014/main" id="{B643606E-0C1B-497F-94B4-9DE28F4F1CAA}"/>
              </a:ext>
            </a:extLst>
          </p:cNvPr>
          <p:cNvSpPr txBox="1"/>
          <p:nvPr/>
        </p:nvSpPr>
        <p:spPr>
          <a:xfrm>
            <a:off x="1230244" y="1974519"/>
            <a:ext cx="21429313" cy="1703030"/>
          </a:xfrm>
          <a:prstGeom prst="rect">
            <a:avLst/>
          </a:prstGeom>
          <a:solidFill>
            <a:srgbClr val="FFFFFF"/>
          </a:solidFill>
          <a:ln w="12700" cap="flat">
            <a:noFill/>
            <a:miter lim="400000"/>
          </a:ln>
          <a:effectLst/>
          <a:sp3d/>
        </p:spPr>
        <p:txBody>
          <a:bodyPr rot="0" spcFirstLastPara="1" vertOverflow="overflow" horzOverflow="overflow" vert="horz" wrap="square" lIns="50800" tIns="50800" rIns="50800" bIns="50800" numCol="1" spcCol="38100" rtlCol="0" anchor="ctr">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5200" b="0" i="0" u="none" strike="noStrike" kern="1200" cap="none" spc="0" normalizeH="0" baseline="0" noProof="0" dirty="0">
                <a:ln>
                  <a:noFill/>
                </a:ln>
                <a:solidFill>
                  <a:srgbClr val="D5D5D5">
                    <a:lumMod val="25000"/>
                  </a:srgbClr>
                </a:solidFill>
                <a:effectLst/>
                <a:uLnTx/>
                <a:uFillTx/>
                <a:latin typeface="Calibri" panose="020F0502020204030204" pitchFamily="34" charset="0"/>
                <a:cs typeface="Calibri" panose="020F0502020204030204" pitchFamily="34" charset="0"/>
              </a:rPr>
              <a:t>This expense will be coming from the approved budget for fiscal year 2022-2023.</a:t>
            </a:r>
          </a:p>
        </p:txBody>
      </p:sp>
    </p:spTree>
    <p:extLst>
      <p:ext uri="{BB962C8B-B14F-4D97-AF65-F5344CB8AC3E}">
        <p14:creationId xmlns:p14="http://schemas.microsoft.com/office/powerpoint/2010/main" val="398878455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5" name="Image" descr="Image"/>
          <p:cNvPicPr>
            <a:picLocks noChangeAspect="1"/>
          </p:cNvPicPr>
          <p:nvPr/>
        </p:nvPicPr>
        <p:blipFill>
          <a:blip r:embed="rId2">
            <a:extLst/>
          </a:blip>
          <a:stretch>
            <a:fillRect/>
          </a:stretch>
        </p:blipFill>
        <p:spPr>
          <a:xfrm>
            <a:off x="0" y="9553287"/>
            <a:ext cx="24384000" cy="4193693"/>
          </a:xfrm>
          <a:prstGeom prst="rect">
            <a:avLst/>
          </a:prstGeom>
          <a:ln w="12700">
            <a:miter lim="400000"/>
          </a:ln>
        </p:spPr>
      </p:pic>
      <p:sp>
        <p:nvSpPr>
          <p:cNvPr id="3" name="TextBox 2">
            <a:extLst>
              <a:ext uri="{FF2B5EF4-FFF2-40B4-BE49-F238E27FC236}">
                <a16:creationId xmlns:a16="http://schemas.microsoft.com/office/drawing/2014/main" id="{CA45970F-86B3-4A67-A797-A8F2ED7A6B76}"/>
              </a:ext>
            </a:extLst>
          </p:cNvPr>
          <p:cNvSpPr txBox="1"/>
          <p:nvPr/>
        </p:nvSpPr>
        <p:spPr>
          <a:xfrm>
            <a:off x="1230244" y="372601"/>
            <a:ext cx="10589145" cy="1179810"/>
          </a:xfrm>
          <a:prstGeom prst="rect">
            <a:avLst/>
          </a:prstGeom>
          <a:noFill/>
          <a:ln w="12700" cap="flat">
            <a:noFill/>
            <a:miter lim="400000"/>
          </a:ln>
          <a:effectLst/>
          <a:sp3d/>
        </p:spPr>
        <p:txBody>
          <a:bodyPr rot="0" spcFirstLastPara="1" vertOverflow="overflow" horzOverflow="overflow" vert="horz" wrap="square" lIns="50800" tIns="50800" rIns="50800" bIns="50800" numCol="1" spcCol="38100" rtlCol="0" anchor="ctr">
            <a:spAutoFit/>
          </a:bodyPr>
          <a:lstStyle/>
          <a:p>
            <a:pPr lvl="0" algn="l" defTabSz="914400" hangingPunct="1">
              <a:defRPr/>
            </a:pPr>
            <a:r>
              <a:rPr lang="en-US" sz="7000" dirty="0">
                <a:solidFill>
                  <a:srgbClr val="19426D"/>
                </a:solidFill>
                <a:latin typeface="Arial" panose="020B0604020202020204" pitchFamily="34" charset="0"/>
                <a:cs typeface="Arial" panose="020B0604020202020204" pitchFamily="34" charset="0"/>
              </a:rPr>
              <a:t>Proposal</a:t>
            </a:r>
          </a:p>
        </p:txBody>
      </p:sp>
      <p:sp>
        <p:nvSpPr>
          <p:cNvPr id="4" name="Rectangle 3"/>
          <p:cNvSpPr/>
          <p:nvPr/>
        </p:nvSpPr>
        <p:spPr>
          <a:xfrm>
            <a:off x="1230244" y="1828800"/>
            <a:ext cx="22473818" cy="2492990"/>
          </a:xfrm>
          <a:prstGeom prst="rect">
            <a:avLst/>
          </a:prstGeom>
        </p:spPr>
        <p:txBody>
          <a:bodyPr wrap="square">
            <a:spAutoFit/>
          </a:bodyPr>
          <a:lstStyle/>
          <a:p>
            <a:pPr lvl="0" algn="just" defTabSz="914400" hangingPunct="1">
              <a:defRPr/>
            </a:pPr>
            <a:r>
              <a:rPr lang="en-US" sz="5200" b="0" kern="1200" dirty="0">
                <a:solidFill>
                  <a:srgbClr val="D5D5D5">
                    <a:lumMod val="25000"/>
                  </a:srgbClr>
                </a:solidFill>
                <a:latin typeface="Calibri" panose="020F0502020204030204" pitchFamily="34" charset="0"/>
                <a:cs typeface="Calibri" panose="020F0502020204030204" pitchFamily="34" charset="0"/>
              </a:rPr>
              <a:t>To award RFP 22-24 for “Small Business Skills Training” to Leadership Empowerment Group and authorize President Rodriguez to execute the contract, as presented. </a:t>
            </a:r>
          </a:p>
        </p:txBody>
      </p:sp>
    </p:spTree>
    <p:extLst>
      <p:ext uri="{BB962C8B-B14F-4D97-AF65-F5344CB8AC3E}">
        <p14:creationId xmlns:p14="http://schemas.microsoft.com/office/powerpoint/2010/main" val="1305172400"/>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80</TotalTime>
  <Words>702</Words>
  <Application>Microsoft Office PowerPoint</Application>
  <PresentationFormat>Custom</PresentationFormat>
  <Paragraphs>130</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Avenir Next</vt:lpstr>
      <vt:lpstr>Avenir Next Medium</vt:lpstr>
      <vt:lpstr>Calibri</vt:lpstr>
      <vt:lpstr>Helvetica Neue</vt:lpstr>
      <vt:lpstr>Helvetica Neue Light</vt:lpstr>
      <vt:lpstr>Helvetica Neue Medium</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Lynda Y. Lopez</dc:creator>
  <cp:lastModifiedBy>Ricardo Lopez</cp:lastModifiedBy>
  <cp:revision>12</cp:revision>
  <dcterms:modified xsi:type="dcterms:W3CDTF">2022-10-06T16:09:12Z</dcterms:modified>
</cp:coreProperties>
</file>