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61" r:id="rId4"/>
    <p:sldId id="258" r:id="rId5"/>
    <p:sldId id="260" r:id="rId6"/>
    <p:sldId id="259" r:id="rId7"/>
    <p:sldId id="264" r:id="rId8"/>
    <p:sldId id="263" r:id="rId9"/>
    <p:sldId id="262" r:id="rId1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4320" userDrawn="1">
          <p15:clr>
            <a:srgbClr val="A4A3A4"/>
          </p15:clr>
        </p15:guide>
        <p15:guide id="2" pos="76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36" d="100"/>
          <a:sy n="36" d="100"/>
        </p:scale>
        <p:origin x="852" y="96"/>
      </p:cViewPr>
      <p:guideLst>
        <p:guide orient="horz" pos="4320"/>
        <p:guide pos="76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778000" y="2298700"/>
            <a:ext cx="20828000" cy="4648200"/>
          </a:xfrm>
          <a:prstGeom prst="rect">
            <a:avLst/>
          </a:prstGeom>
        </p:spPr>
        <p:txBody>
          <a:bodyPr anchor="b"/>
          <a:lstStyle/>
          <a:p>
            <a:r>
              <a:t>Title Text</a:t>
            </a:r>
          </a:p>
        </p:txBody>
      </p:sp>
      <p:sp>
        <p:nvSpPr>
          <p:cNvPr id="12" name="Body Level One…"/>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2387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4" name="“Type a quote here.”"/>
          <p:cNvSpPr txBox="1">
            <a:spLocks noGrp="1"/>
          </p:cNvSpPr>
          <p:nvPr>
            <p:ph type="body" sz="quarter" idx="14"/>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24384000" cy="16264467"/>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3124200" y="-38100"/>
            <a:ext cx="18135600" cy="12096698"/>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nchor="b"/>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13"/>
          </p:nvPr>
        </p:nvSpPr>
        <p:spPr>
          <a:xfrm>
            <a:off x="7950200" y="1104900"/>
            <a:ext cx="17259302" cy="115062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10960100" y="3149600"/>
            <a:ext cx="13944600" cy="92964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15681340" y="7035800"/>
            <a:ext cx="8396678" cy="56007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15290800" y="1130300"/>
            <a:ext cx="8331200" cy="5554134"/>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304800" y="1130300"/>
            <a:ext cx="17202150"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Image" descr="Image"/>
          <p:cNvPicPr>
            <a:picLocks noChangeAspect="1"/>
          </p:cNvPicPr>
          <p:nvPr/>
        </p:nvPicPr>
        <p:blipFill>
          <a:blip r:embed="rId2">
            <a:extLst/>
          </a:blip>
          <a:stretch>
            <a:fillRect/>
          </a:stretch>
        </p:blipFill>
        <p:spPr>
          <a:xfrm>
            <a:off x="0" y="0"/>
            <a:ext cx="24384000" cy="13716000"/>
          </a:xfrm>
          <a:prstGeom prst="rect">
            <a:avLst/>
          </a:prstGeom>
          <a:ln w="12700">
            <a:miter lim="400000"/>
          </a:ln>
        </p:spPr>
      </p:pic>
      <p:sp>
        <p:nvSpPr>
          <p:cNvPr id="120" name="Presented By:…"/>
          <p:cNvSpPr txBox="1"/>
          <p:nvPr/>
        </p:nvSpPr>
        <p:spPr>
          <a:xfrm>
            <a:off x="1296097" y="7972152"/>
            <a:ext cx="10764097" cy="50885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l">
              <a:defRPr sz="3600" b="0">
                <a:solidFill>
                  <a:srgbClr val="E48B48"/>
                </a:solidFill>
                <a:latin typeface="Avenir Next Medium"/>
                <a:ea typeface="Avenir Next Medium"/>
                <a:cs typeface="Avenir Next Medium"/>
                <a:sym typeface="Avenir Next Medium"/>
              </a:defRPr>
            </a:pPr>
            <a:r>
              <a:rPr lang="en-US" dirty="0"/>
              <a:t>Presented By: </a:t>
            </a:r>
          </a:p>
          <a:p>
            <a:pPr algn="l">
              <a:defRPr sz="3600" b="0">
                <a:solidFill>
                  <a:srgbClr val="E48B48"/>
                </a:solidFill>
                <a:latin typeface="Avenir Next Medium"/>
                <a:ea typeface="Avenir Next Medium"/>
                <a:cs typeface="Avenir Next Medium"/>
                <a:sym typeface="Avenir Next Medium"/>
              </a:defRPr>
            </a:pPr>
            <a:r>
              <a:rPr lang="en-US" dirty="0"/>
              <a:t>Dr. Joanna Kile</a:t>
            </a:r>
          </a:p>
          <a:p>
            <a:pPr algn="l">
              <a:defRPr sz="3600" b="0">
                <a:solidFill>
                  <a:srgbClr val="E48B48"/>
                </a:solidFill>
                <a:latin typeface="Avenir Next Medium"/>
                <a:ea typeface="Avenir Next Medium"/>
                <a:cs typeface="Avenir Next Medium"/>
                <a:sym typeface="Avenir Next Medium"/>
              </a:defRPr>
            </a:pPr>
            <a:r>
              <a:rPr lang="en-US" dirty="0"/>
              <a:t>Vice President of Instruction</a:t>
            </a:r>
          </a:p>
          <a:p>
            <a:pPr algn="l">
              <a:defRPr sz="3600" b="0">
                <a:solidFill>
                  <a:srgbClr val="E48B48"/>
                </a:solidFill>
                <a:latin typeface="Avenir Next Medium"/>
                <a:ea typeface="Avenir Next Medium"/>
                <a:cs typeface="Avenir Next Medium"/>
                <a:sym typeface="Avenir Next Medium"/>
              </a:defRPr>
            </a:pPr>
            <a:endParaRPr lang="en-US" dirty="0"/>
          </a:p>
          <a:p>
            <a:pPr algn="l">
              <a:defRPr sz="3600" b="0">
                <a:solidFill>
                  <a:srgbClr val="E48B48"/>
                </a:solidFill>
                <a:latin typeface="Avenir Next Medium"/>
                <a:ea typeface="Avenir Next Medium"/>
                <a:cs typeface="Avenir Next Medium"/>
                <a:sym typeface="Avenir Next Medium"/>
              </a:defRPr>
            </a:pPr>
            <a:r>
              <a:rPr lang="en-US" dirty="0"/>
              <a:t>Dr. Joseph Fleishman</a:t>
            </a:r>
          </a:p>
          <a:p>
            <a:pPr algn="l">
              <a:defRPr sz="3600" b="0">
                <a:solidFill>
                  <a:srgbClr val="E48B48"/>
                </a:solidFill>
                <a:latin typeface="Avenir Next Medium"/>
                <a:ea typeface="Avenir Next Medium"/>
                <a:cs typeface="Avenir Next Medium"/>
                <a:sym typeface="Avenir Next Medium"/>
              </a:defRPr>
            </a:pPr>
            <a:r>
              <a:rPr lang="en-US" dirty="0"/>
              <a:t>Associate Vice President of Instruction- Workforce Development</a:t>
            </a:r>
          </a:p>
          <a:p>
            <a:pPr algn="l">
              <a:defRPr sz="3600" b="0">
                <a:solidFill>
                  <a:srgbClr val="E48B48"/>
                </a:solidFill>
                <a:latin typeface="Avenir Next Medium"/>
                <a:ea typeface="Avenir Next Medium"/>
                <a:cs typeface="Avenir Next Medium"/>
                <a:sym typeface="Avenir Next Medium"/>
              </a:defRPr>
            </a:pPr>
            <a:endParaRPr lang="en-US" dirty="0"/>
          </a:p>
          <a:p>
            <a:pPr algn="l">
              <a:defRPr sz="3600" b="0">
                <a:solidFill>
                  <a:srgbClr val="E48B48"/>
                </a:solidFill>
                <a:latin typeface="Avenir Next Medium"/>
                <a:ea typeface="Avenir Next Medium"/>
                <a:cs typeface="Avenir Next Medium"/>
                <a:sym typeface="Avenir Next Medium"/>
              </a:defRPr>
            </a:pPr>
            <a:r>
              <a:rPr lang="en-US" dirty="0"/>
              <a:t>May 19, 2022</a:t>
            </a:r>
          </a:p>
        </p:txBody>
      </p:sp>
      <p:pic>
        <p:nvPicPr>
          <p:cNvPr id="121" name="Image" descr="Image"/>
          <p:cNvPicPr>
            <a:picLocks noChangeAspect="1"/>
          </p:cNvPicPr>
          <p:nvPr/>
        </p:nvPicPr>
        <p:blipFill>
          <a:blip r:embed="rId3">
            <a:extLst/>
          </a:blip>
          <a:stretch>
            <a:fillRect/>
          </a:stretch>
        </p:blipFill>
        <p:spPr>
          <a:xfrm>
            <a:off x="18638131" y="8205454"/>
            <a:ext cx="3550005" cy="3384159"/>
          </a:xfrm>
          <a:prstGeom prst="rect">
            <a:avLst/>
          </a:prstGeom>
          <a:ln w="12700">
            <a:miter lim="400000"/>
          </a:ln>
        </p:spPr>
      </p:pic>
      <p:sp>
        <p:nvSpPr>
          <p:cNvPr id="122" name="PRESENTATION…"/>
          <p:cNvSpPr txBox="1"/>
          <p:nvPr/>
        </p:nvSpPr>
        <p:spPr>
          <a:xfrm>
            <a:off x="1296098" y="3033174"/>
            <a:ext cx="9973264" cy="18753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l">
              <a:lnSpc>
                <a:spcPct val="80000"/>
              </a:lnSpc>
              <a:defRPr sz="7200">
                <a:solidFill>
                  <a:srgbClr val="FFFFFF"/>
                </a:solidFill>
                <a:latin typeface="Avenir Next"/>
                <a:ea typeface="Avenir Next"/>
                <a:cs typeface="Avenir Next"/>
                <a:sym typeface="Avenir Next"/>
              </a:defRPr>
            </a:pPr>
            <a:r>
              <a:rPr lang="en-US" dirty="0"/>
              <a:t>Small Business Skills Training</a:t>
            </a:r>
            <a:endParaRPr dirty="0"/>
          </a:p>
        </p:txBody>
      </p:sp>
      <p:sp>
        <p:nvSpPr>
          <p:cNvPr id="123" name="Subtitle Here"/>
          <p:cNvSpPr txBox="1"/>
          <p:nvPr/>
        </p:nvSpPr>
        <p:spPr>
          <a:xfrm>
            <a:off x="1270698" y="5221682"/>
            <a:ext cx="8724794" cy="7326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60000"/>
              </a:lnSpc>
              <a:defRPr sz="6400" b="0" spc="-256">
                <a:solidFill>
                  <a:srgbClr val="E48B48"/>
                </a:solidFill>
                <a:latin typeface="Avenir Next Medium"/>
                <a:ea typeface="Avenir Next Medium"/>
                <a:cs typeface="Avenir Next Medium"/>
                <a:sym typeface="Avenir Next Medium"/>
              </a:defRPr>
            </a:lvl1pPr>
          </a:lstStyle>
          <a:p>
            <a:r>
              <a:rPr lang="en-US" dirty="0"/>
              <a:t>TSC RFP 22-24</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Image" descr="Image"/>
          <p:cNvPicPr>
            <a:picLocks noChangeAspect="1"/>
          </p:cNvPicPr>
          <p:nvPr/>
        </p:nvPicPr>
        <p:blipFill>
          <a:blip r:embed="rId2">
            <a:extLst/>
          </a:blip>
          <a:stretch>
            <a:fillRect/>
          </a:stretch>
        </p:blipFill>
        <p:spPr>
          <a:xfrm>
            <a:off x="0" y="9553287"/>
            <a:ext cx="24384000" cy="4193693"/>
          </a:xfrm>
          <a:prstGeom prst="rect">
            <a:avLst/>
          </a:prstGeom>
          <a:ln w="12700">
            <a:miter lim="400000"/>
          </a:ln>
        </p:spPr>
      </p:pic>
      <p:sp>
        <p:nvSpPr>
          <p:cNvPr id="3" name="TextBox 2">
            <a:extLst>
              <a:ext uri="{FF2B5EF4-FFF2-40B4-BE49-F238E27FC236}">
                <a16:creationId xmlns:a16="http://schemas.microsoft.com/office/drawing/2014/main" id="{CA45970F-86B3-4A67-A797-A8F2ED7A6B76}"/>
              </a:ext>
            </a:extLst>
          </p:cNvPr>
          <p:cNvSpPr txBox="1"/>
          <p:nvPr/>
        </p:nvSpPr>
        <p:spPr>
          <a:xfrm>
            <a:off x="1230244" y="372601"/>
            <a:ext cx="10589145" cy="1179810"/>
          </a:xfrm>
          <a:prstGeom prst="rect">
            <a:avLst/>
          </a:prstGeom>
          <a:no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7000" i="0" u="none" strike="noStrike" kern="0" cap="none" spc="0" normalizeH="0" baseline="0" noProof="0" dirty="0">
                <a:ln>
                  <a:noFill/>
                </a:ln>
                <a:solidFill>
                  <a:srgbClr val="19426D"/>
                </a:solidFill>
                <a:effectLst/>
                <a:uLnTx/>
                <a:uFillTx/>
                <a:latin typeface="Arial" panose="020B0604020202020204" pitchFamily="34" charset="0"/>
                <a:cs typeface="Arial" panose="020B0604020202020204" pitchFamily="34" charset="0"/>
              </a:rPr>
              <a:t>RFP Timeline </a:t>
            </a:r>
          </a:p>
        </p:txBody>
      </p:sp>
      <p:graphicFrame>
        <p:nvGraphicFramePr>
          <p:cNvPr id="4" name="Table 3">
            <a:extLst>
              <a:ext uri="{FF2B5EF4-FFF2-40B4-BE49-F238E27FC236}">
                <a16:creationId xmlns:a16="http://schemas.microsoft.com/office/drawing/2014/main" id="{3BCDED79-C786-4DF5-B03E-3BBB4EF731B7}"/>
              </a:ext>
            </a:extLst>
          </p:cNvPr>
          <p:cNvGraphicFramePr>
            <a:graphicFrameLocks noGrp="1"/>
          </p:cNvGraphicFramePr>
          <p:nvPr>
            <p:extLst>
              <p:ext uri="{D42A27DB-BD31-4B8C-83A1-F6EECF244321}">
                <p14:modId xmlns:p14="http://schemas.microsoft.com/office/powerpoint/2010/main" val="23434709"/>
              </p:ext>
            </p:extLst>
          </p:nvPr>
        </p:nvGraphicFramePr>
        <p:xfrm>
          <a:off x="1041430" y="1674607"/>
          <a:ext cx="22301140" cy="9115653"/>
        </p:xfrm>
        <a:graphic>
          <a:graphicData uri="http://schemas.openxmlformats.org/drawingml/2006/table">
            <a:tbl>
              <a:tblPr firstRow="1" bandRow="1"/>
              <a:tblGrid>
                <a:gridCol w="7805082">
                  <a:extLst>
                    <a:ext uri="{9D8B030D-6E8A-4147-A177-3AD203B41FA5}">
                      <a16:colId xmlns:a16="http://schemas.microsoft.com/office/drawing/2014/main" val="2237859213"/>
                    </a:ext>
                  </a:extLst>
                </a:gridCol>
                <a:gridCol w="14496058">
                  <a:extLst>
                    <a:ext uri="{9D8B030D-6E8A-4147-A177-3AD203B41FA5}">
                      <a16:colId xmlns:a16="http://schemas.microsoft.com/office/drawing/2014/main" val="2728317263"/>
                    </a:ext>
                  </a:extLst>
                </a:gridCol>
              </a:tblGrid>
              <a:tr h="943487">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5000" b="1" i="0" u="none" strike="noStrike" cap="none" spc="0" baseline="0" dirty="0">
                          <a:solidFill>
                            <a:schemeClr val="bg1"/>
                          </a:solidFill>
                          <a:uFillTx/>
                          <a:latin typeface="Calibri" panose="020F0502020204030204" pitchFamily="34" charset="0"/>
                          <a:ea typeface="+mn-ea"/>
                          <a:cs typeface="Calibri" panose="020F0502020204030204" pitchFamily="34" charset="0"/>
                          <a:sym typeface="Helvetica Neue"/>
                        </a:rPr>
                        <a:t>Date</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004270"/>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5000" b="1" dirty="0">
                          <a:solidFill>
                            <a:schemeClr val="bg1"/>
                          </a:solidFill>
                          <a:latin typeface="Calibri" panose="020F0502020204030204" pitchFamily="34" charset="0"/>
                          <a:cs typeface="Calibri" panose="020F0502020204030204" pitchFamily="34" charset="0"/>
                        </a:rPr>
                        <a:t>Schedule of Events</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004270"/>
                    </a:solidFill>
                  </a:tcPr>
                </a:tc>
                <a:extLst>
                  <a:ext uri="{0D108BD9-81ED-4DB2-BD59-A6C34878D82A}">
                    <a16:rowId xmlns:a16="http://schemas.microsoft.com/office/drawing/2014/main" val="1219452970"/>
                  </a:ext>
                </a:extLst>
              </a:tr>
              <a:tr h="1392588">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l"/>
                      <a:r>
                        <a:rPr lang="en-US" sz="4000" dirty="0">
                          <a:solidFill>
                            <a:schemeClr val="bg2">
                              <a:lumMod val="25000"/>
                            </a:schemeClr>
                          </a:solidFill>
                          <a:latin typeface="Calibri" panose="020F0502020204030204" pitchFamily="34" charset="0"/>
                          <a:cs typeface="Calibri" panose="020F0502020204030204" pitchFamily="34" charset="0"/>
                        </a:rPr>
                        <a:t>February 23, 2022 – March</a:t>
                      </a:r>
                      <a:r>
                        <a:rPr lang="en-US" sz="4000" baseline="0" dirty="0">
                          <a:solidFill>
                            <a:schemeClr val="bg2">
                              <a:lumMod val="25000"/>
                            </a:schemeClr>
                          </a:solidFill>
                          <a:latin typeface="Calibri" panose="020F0502020204030204" pitchFamily="34" charset="0"/>
                          <a:cs typeface="Calibri" panose="020F0502020204030204" pitchFamily="34" charset="0"/>
                        </a:rPr>
                        <a:t> 23,</a:t>
                      </a:r>
                      <a:r>
                        <a:rPr lang="en-US" sz="4000" dirty="0">
                          <a:solidFill>
                            <a:schemeClr val="bg2">
                              <a:lumMod val="25000"/>
                            </a:schemeClr>
                          </a:solidFill>
                          <a:latin typeface="Calibri" panose="020F0502020204030204" pitchFamily="34" charset="0"/>
                          <a:cs typeface="Calibri" panose="020F0502020204030204" pitchFamily="34" charset="0"/>
                        </a:rPr>
                        <a:t> 2022</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no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4000" dirty="0">
                          <a:solidFill>
                            <a:schemeClr val="bg2">
                              <a:lumMod val="25000"/>
                            </a:schemeClr>
                          </a:solidFill>
                          <a:latin typeface="Calibri" panose="020F0502020204030204" pitchFamily="34" charset="0"/>
                          <a:cs typeface="Calibri" panose="020F0502020204030204" pitchFamily="34" charset="0"/>
                        </a:rPr>
                        <a:t>RFP published on TSC website, TSC Facebook page, TSC and State of Texas vendor database emails, and local newspapers. </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noFill/>
                  </a:tcPr>
                </a:tc>
                <a:extLst>
                  <a:ext uri="{0D108BD9-81ED-4DB2-BD59-A6C34878D82A}">
                    <a16:rowId xmlns:a16="http://schemas.microsoft.com/office/drawing/2014/main" val="4277793456"/>
                  </a:ext>
                </a:extLst>
              </a:tr>
              <a:tr h="1343087">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l"/>
                      <a:r>
                        <a:rPr lang="en-US" sz="4000" dirty="0">
                          <a:solidFill>
                            <a:schemeClr val="bg2">
                              <a:lumMod val="25000"/>
                            </a:schemeClr>
                          </a:solidFill>
                          <a:latin typeface="Calibri" panose="020F0502020204030204" pitchFamily="34" charset="0"/>
                          <a:cs typeface="Calibri" panose="020F0502020204030204" pitchFamily="34" charset="0"/>
                        </a:rPr>
                        <a:t>March 7, 2022</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no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4000" dirty="0">
                          <a:solidFill>
                            <a:schemeClr val="bg2">
                              <a:lumMod val="25000"/>
                            </a:schemeClr>
                          </a:solidFill>
                          <a:latin typeface="Calibri" panose="020F0502020204030204" pitchFamily="34" charset="0"/>
                          <a:cs typeface="Calibri" panose="020F0502020204030204" pitchFamily="34" charset="0"/>
                        </a:rPr>
                        <a:t>Pre-proposal conference</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noFill/>
                  </a:tcPr>
                </a:tc>
                <a:extLst>
                  <a:ext uri="{0D108BD9-81ED-4DB2-BD59-A6C34878D82A}">
                    <a16:rowId xmlns:a16="http://schemas.microsoft.com/office/drawing/2014/main" val="1615688062"/>
                  </a:ext>
                </a:extLst>
              </a:tr>
              <a:tr h="1320702">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l"/>
                      <a:r>
                        <a:rPr lang="en-US" sz="4000" baseline="0" dirty="0">
                          <a:solidFill>
                            <a:schemeClr val="bg2">
                              <a:lumMod val="25000"/>
                            </a:schemeClr>
                          </a:solidFill>
                          <a:latin typeface="Calibri" panose="020F0502020204030204" pitchFamily="34" charset="0"/>
                          <a:cs typeface="Calibri" panose="020F0502020204030204" pitchFamily="34" charset="0"/>
                        </a:rPr>
                        <a:t>March 23, 2022</a:t>
                      </a:r>
                      <a:endParaRPr lang="en-US" sz="4000" dirty="0">
                        <a:solidFill>
                          <a:schemeClr val="bg2">
                            <a:lumMod val="25000"/>
                          </a:schemeClr>
                        </a:solidFill>
                        <a:latin typeface="Calibri" panose="020F0502020204030204" pitchFamily="34" charset="0"/>
                        <a:cs typeface="Calibri" panose="020F0502020204030204" pitchFamily="34" charset="0"/>
                      </a:endParaRPr>
                    </a:p>
                  </a:txBody>
                  <a:tcPr anchor="ctr">
                    <a:lnL w="12700" cmpd="sng">
                      <a:solidFill>
                        <a:srgbClr val="5E5E5E"/>
                      </a:solidFill>
                    </a:lnL>
                    <a:lnR w="12700" cap="flat" cmpd="sng" algn="ctr">
                      <a:solidFill>
                        <a:srgbClr val="5E5E5E"/>
                      </a:solidFill>
                      <a:prstDash val="solid"/>
                      <a:round/>
                      <a:headEnd type="none" w="med" len="med"/>
                      <a:tailEnd type="none" w="med" len="med"/>
                    </a:lnR>
                    <a:lnT w="12700" cap="flat" cmpd="sng" algn="ctr">
                      <a:solidFill>
                        <a:srgbClr val="5E5E5E"/>
                      </a:solidFill>
                      <a:prstDash val="solid"/>
                      <a:round/>
                      <a:headEnd type="none" w="med" len="med"/>
                      <a:tailEnd type="none" w="med" len="med"/>
                    </a:lnT>
                    <a:lnB w="12700" cmpd="sng">
                      <a:solidFill>
                        <a:srgbClr val="5E5E5E"/>
                      </a:solidFill>
                    </a:lnB>
                    <a:lnTlToBr w="12700" cmpd="sng">
                      <a:noFill/>
                      <a:prstDash val="solid"/>
                    </a:lnTlToBr>
                    <a:lnBlToTr w="12700" cmpd="sng">
                      <a:noFill/>
                      <a:prstDash val="solid"/>
                    </a:lnBlToTr>
                    <a:no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4000" dirty="0">
                          <a:solidFill>
                            <a:schemeClr val="bg2">
                              <a:lumMod val="25000"/>
                            </a:schemeClr>
                          </a:solidFill>
                          <a:latin typeface="Calibri" panose="020F0502020204030204" pitchFamily="34" charset="0"/>
                          <a:cs typeface="Calibri" panose="020F0502020204030204" pitchFamily="34" charset="0"/>
                        </a:rPr>
                        <a:t>RFP submission deadline</a:t>
                      </a:r>
                    </a:p>
                  </a:txBody>
                  <a:tcPr anchor="ctr">
                    <a:lnL w="12700" cap="flat" cmpd="sng" algn="ctr">
                      <a:solidFill>
                        <a:srgbClr val="5E5E5E"/>
                      </a:solidFill>
                      <a:prstDash val="solid"/>
                      <a:round/>
                      <a:headEnd type="none" w="med" len="med"/>
                      <a:tailEnd type="none" w="med" len="med"/>
                    </a:lnL>
                    <a:lnR w="12700" cmpd="sng">
                      <a:solidFill>
                        <a:srgbClr val="5E5E5E"/>
                      </a:solidFill>
                    </a:lnR>
                    <a:lnT w="12700" cap="flat" cmpd="sng" algn="ctr">
                      <a:solidFill>
                        <a:srgbClr val="5E5E5E"/>
                      </a:solidFill>
                      <a:prstDash val="solid"/>
                      <a:round/>
                      <a:headEnd type="none" w="med" len="med"/>
                      <a:tailEnd type="none" w="med" len="med"/>
                    </a:lnT>
                    <a:lnB w="12700" cmpd="sng">
                      <a:solidFill>
                        <a:srgbClr val="5E5E5E"/>
                      </a:solidFill>
                    </a:lnB>
                    <a:lnTlToBr w="12700" cmpd="sng">
                      <a:noFill/>
                      <a:prstDash val="solid"/>
                    </a:lnTlToBr>
                    <a:lnBlToTr w="12700" cmpd="sng">
                      <a:noFill/>
                      <a:prstDash val="solid"/>
                    </a:lnBlToTr>
                    <a:noFill/>
                  </a:tcPr>
                </a:tc>
                <a:extLst>
                  <a:ext uri="{0D108BD9-81ED-4DB2-BD59-A6C34878D82A}">
                    <a16:rowId xmlns:a16="http://schemas.microsoft.com/office/drawing/2014/main" val="2636516532"/>
                  </a:ext>
                </a:extLst>
              </a:tr>
              <a:tr h="1343087">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l"/>
                      <a:r>
                        <a:rPr lang="en-US" sz="4000" baseline="0" dirty="0">
                          <a:solidFill>
                            <a:schemeClr val="bg2">
                              <a:lumMod val="25000"/>
                            </a:schemeClr>
                          </a:solidFill>
                          <a:latin typeface="Calibri" panose="020F0502020204030204" pitchFamily="34" charset="0"/>
                          <a:cs typeface="Calibri" panose="020F0502020204030204" pitchFamily="34" charset="0"/>
                        </a:rPr>
                        <a:t>April 6</a:t>
                      </a:r>
                      <a:r>
                        <a:rPr lang="en-US" sz="4000" dirty="0">
                          <a:solidFill>
                            <a:schemeClr val="bg2">
                              <a:lumMod val="25000"/>
                            </a:schemeClr>
                          </a:solidFill>
                          <a:latin typeface="Calibri" panose="020F0502020204030204" pitchFamily="34" charset="0"/>
                          <a:cs typeface="Calibri" panose="020F0502020204030204" pitchFamily="34" charset="0"/>
                        </a:rPr>
                        <a:t>, 2022</a:t>
                      </a:r>
                    </a:p>
                  </a:txBody>
                  <a:tcPr anchor="ctr">
                    <a:lnL w="12700" cmpd="sng">
                      <a:solidFill>
                        <a:srgbClr val="5E5E5E"/>
                      </a:solidFill>
                    </a:lnL>
                    <a:lnR w="12700" cap="flat" cmpd="sng" algn="ctr">
                      <a:solidFill>
                        <a:srgbClr val="5E5E5E"/>
                      </a:solidFill>
                      <a:prstDash val="solid"/>
                      <a:round/>
                      <a:headEnd type="none" w="med" len="med"/>
                      <a:tailEnd type="none" w="med" len="med"/>
                    </a:lnR>
                    <a:lnT w="12700" cap="flat" cmpd="sng" algn="ctr">
                      <a:solidFill>
                        <a:srgbClr val="5E5E5E"/>
                      </a:solidFill>
                      <a:prstDash val="solid"/>
                      <a:round/>
                      <a:headEnd type="none" w="med" len="med"/>
                      <a:tailEnd type="none" w="med" len="med"/>
                    </a:lnT>
                    <a:lnB w="12700" cmpd="sng">
                      <a:solidFill>
                        <a:srgbClr val="5E5E5E"/>
                      </a:solidFill>
                    </a:lnB>
                    <a:lnTlToBr w="12700" cmpd="sng">
                      <a:noFill/>
                      <a:prstDash val="solid"/>
                    </a:lnTlToBr>
                    <a:lnBlToTr w="12700" cmpd="sng">
                      <a:noFill/>
                      <a:prstDash val="solid"/>
                    </a:lnBlToTr>
                    <a:no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4000" dirty="0">
                          <a:solidFill>
                            <a:schemeClr val="bg2">
                              <a:lumMod val="25000"/>
                            </a:schemeClr>
                          </a:solidFill>
                          <a:latin typeface="Calibri" panose="020F0502020204030204" pitchFamily="34" charset="0"/>
                          <a:cs typeface="Calibri" panose="020F0502020204030204" pitchFamily="34" charset="0"/>
                        </a:rPr>
                        <a:t>Evaluation of proposals</a:t>
                      </a:r>
                    </a:p>
                  </a:txBody>
                  <a:tcPr anchor="ctr">
                    <a:lnL w="12700" cap="flat" cmpd="sng" algn="ctr">
                      <a:solidFill>
                        <a:srgbClr val="5E5E5E"/>
                      </a:solidFill>
                      <a:prstDash val="solid"/>
                      <a:round/>
                      <a:headEnd type="none" w="med" len="med"/>
                      <a:tailEnd type="none" w="med" len="med"/>
                    </a:lnL>
                    <a:lnR w="12700" cmpd="sng">
                      <a:solidFill>
                        <a:srgbClr val="5E5E5E"/>
                      </a:solidFill>
                    </a:lnR>
                    <a:lnT w="12700" cap="flat" cmpd="sng" algn="ctr">
                      <a:solidFill>
                        <a:srgbClr val="5E5E5E"/>
                      </a:solidFill>
                      <a:prstDash val="solid"/>
                      <a:round/>
                      <a:headEnd type="none" w="med" len="med"/>
                      <a:tailEnd type="none" w="med" len="med"/>
                    </a:lnT>
                    <a:lnB w="12700" cmpd="sng">
                      <a:solidFill>
                        <a:srgbClr val="5E5E5E"/>
                      </a:solidFill>
                    </a:lnB>
                    <a:lnTlToBr w="12700" cmpd="sng">
                      <a:noFill/>
                      <a:prstDash val="solid"/>
                    </a:lnTlToBr>
                    <a:lnBlToTr w="12700" cmpd="sng">
                      <a:noFill/>
                      <a:prstDash val="solid"/>
                    </a:lnBlToTr>
                    <a:noFill/>
                  </a:tcPr>
                </a:tc>
                <a:extLst>
                  <a:ext uri="{0D108BD9-81ED-4DB2-BD59-A6C34878D82A}">
                    <a16:rowId xmlns:a16="http://schemas.microsoft.com/office/drawing/2014/main" val="4074302255"/>
                  </a:ext>
                </a:extLst>
              </a:tr>
              <a:tr h="1432627">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l"/>
                      <a:r>
                        <a:rPr lang="en-US" sz="4000" dirty="0">
                          <a:solidFill>
                            <a:schemeClr val="bg2">
                              <a:lumMod val="25000"/>
                            </a:schemeClr>
                          </a:solidFill>
                          <a:latin typeface="Calibri" panose="020F0502020204030204" pitchFamily="34" charset="0"/>
                          <a:cs typeface="Calibri" panose="020F0502020204030204" pitchFamily="34" charset="0"/>
                        </a:rPr>
                        <a:t>May 9-13, 2022</a:t>
                      </a:r>
                    </a:p>
                  </a:txBody>
                  <a:tcPr anchor="ctr">
                    <a:lnL w="12700" cmpd="sng">
                      <a:solidFill>
                        <a:srgbClr val="5E5E5E"/>
                      </a:solidFill>
                    </a:lnL>
                    <a:lnR w="12700" cmpd="sng">
                      <a:solidFill>
                        <a:srgbClr val="5E5E5E"/>
                      </a:solidFill>
                    </a:lnR>
                    <a:lnT w="12700" cap="flat" cmpd="sng" algn="ctr">
                      <a:solidFill>
                        <a:srgbClr val="5E5E5E"/>
                      </a:solidFill>
                      <a:prstDash val="solid"/>
                      <a:round/>
                      <a:headEnd type="none" w="med" len="med"/>
                      <a:tailEnd type="none" w="med" len="med"/>
                    </a:lnT>
                    <a:lnB w="12700" cmpd="sng">
                      <a:solidFill>
                        <a:srgbClr val="5E5E5E"/>
                      </a:solidFill>
                    </a:lnB>
                    <a:lnTlToBr w="12700" cmpd="sng">
                      <a:noFill/>
                      <a:prstDash val="solid"/>
                    </a:lnTlToBr>
                    <a:lnBlToTr w="12700" cmpd="sng">
                      <a:noFill/>
                      <a:prstDash val="solid"/>
                    </a:lnBlToTr>
                    <a:no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4000" dirty="0">
                          <a:solidFill>
                            <a:schemeClr val="bg2">
                              <a:lumMod val="25000"/>
                            </a:schemeClr>
                          </a:solidFill>
                          <a:latin typeface="Calibri" panose="020F0502020204030204" pitchFamily="34" charset="0"/>
                          <a:cs typeface="Calibri" panose="020F0502020204030204" pitchFamily="34" charset="0"/>
                        </a:rPr>
                        <a:t>Propose to TSC Board Committee</a:t>
                      </a:r>
                    </a:p>
                  </a:txBody>
                  <a:tcPr anchor="ctr">
                    <a:lnL w="12700" cmpd="sng">
                      <a:solidFill>
                        <a:srgbClr val="5E5E5E"/>
                      </a:solidFill>
                    </a:lnL>
                    <a:lnR w="12700" cmpd="sng">
                      <a:solidFill>
                        <a:srgbClr val="5E5E5E"/>
                      </a:solidFill>
                    </a:lnR>
                    <a:lnT w="12700" cap="flat" cmpd="sng" algn="ctr">
                      <a:solidFill>
                        <a:srgbClr val="5E5E5E"/>
                      </a:solidFill>
                      <a:prstDash val="solid"/>
                      <a:round/>
                      <a:headEnd type="none" w="med" len="med"/>
                      <a:tailEnd type="none" w="med" len="med"/>
                    </a:lnT>
                    <a:lnB w="12700" cmpd="sng">
                      <a:solidFill>
                        <a:srgbClr val="5E5E5E"/>
                      </a:solidFill>
                    </a:lnB>
                    <a:lnTlToBr w="12700" cmpd="sng">
                      <a:noFill/>
                      <a:prstDash val="solid"/>
                    </a:lnTlToBr>
                    <a:lnBlToTr w="12700" cmpd="sng">
                      <a:noFill/>
                      <a:prstDash val="solid"/>
                    </a:lnBlToTr>
                    <a:noFill/>
                  </a:tcPr>
                </a:tc>
                <a:extLst>
                  <a:ext uri="{0D108BD9-81ED-4DB2-BD59-A6C34878D82A}">
                    <a16:rowId xmlns:a16="http://schemas.microsoft.com/office/drawing/2014/main" val="2785219848"/>
                  </a:ext>
                </a:extLst>
              </a:tr>
              <a:tr h="1340075">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l"/>
                      <a:r>
                        <a:rPr lang="en-US" sz="4000" dirty="0">
                          <a:solidFill>
                            <a:schemeClr val="bg2">
                              <a:lumMod val="25000"/>
                            </a:schemeClr>
                          </a:solidFill>
                          <a:latin typeface="Calibri" panose="020F0502020204030204" pitchFamily="34" charset="0"/>
                          <a:cs typeface="Calibri" panose="020F0502020204030204" pitchFamily="34" charset="0"/>
                        </a:rPr>
                        <a:t>May 19, 2022</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no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4000" dirty="0">
                          <a:solidFill>
                            <a:schemeClr val="bg2">
                              <a:lumMod val="25000"/>
                            </a:schemeClr>
                          </a:solidFill>
                          <a:latin typeface="Calibri" panose="020F0502020204030204" pitchFamily="34" charset="0"/>
                          <a:cs typeface="Calibri" panose="020F0502020204030204" pitchFamily="34" charset="0"/>
                        </a:rPr>
                        <a:t>Propose to TSC Board</a:t>
                      </a:r>
                      <a:r>
                        <a:rPr lang="en-US" sz="4000" baseline="0" dirty="0">
                          <a:solidFill>
                            <a:schemeClr val="bg2">
                              <a:lumMod val="25000"/>
                            </a:schemeClr>
                          </a:solidFill>
                          <a:latin typeface="Calibri" panose="020F0502020204030204" pitchFamily="34" charset="0"/>
                          <a:cs typeface="Calibri" panose="020F0502020204030204" pitchFamily="34" charset="0"/>
                        </a:rPr>
                        <a:t> of Trustees</a:t>
                      </a:r>
                      <a:endParaRPr lang="en-US" sz="4000" dirty="0">
                        <a:solidFill>
                          <a:schemeClr val="bg2">
                            <a:lumMod val="25000"/>
                          </a:schemeClr>
                        </a:solidFill>
                        <a:latin typeface="Calibri" panose="020F0502020204030204" pitchFamily="34" charset="0"/>
                        <a:cs typeface="Calibri" panose="020F0502020204030204" pitchFamily="34" charset="0"/>
                      </a:endParaRP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noFill/>
                  </a:tcPr>
                </a:tc>
                <a:extLst>
                  <a:ext uri="{0D108BD9-81ED-4DB2-BD59-A6C34878D82A}">
                    <a16:rowId xmlns:a16="http://schemas.microsoft.com/office/drawing/2014/main" val="916984415"/>
                  </a:ext>
                </a:extLst>
              </a:tr>
            </a:tbl>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5ECB9E5-7CF8-421F-9489-1B12F2A8A95A}"/>
              </a:ext>
            </a:extLst>
          </p:cNvPr>
          <p:cNvPicPr>
            <a:picLocks noChangeAspect="1"/>
          </p:cNvPicPr>
          <p:nvPr/>
        </p:nvPicPr>
        <p:blipFill>
          <a:blip r:embed="rId2"/>
          <a:stretch>
            <a:fillRect/>
          </a:stretch>
        </p:blipFill>
        <p:spPr>
          <a:xfrm>
            <a:off x="9841183" y="6857999"/>
            <a:ext cx="9857590" cy="3756473"/>
          </a:xfrm>
          <a:prstGeom prst="rect">
            <a:avLst/>
          </a:prstGeom>
          <a:ln>
            <a:noFill/>
          </a:ln>
          <a:effectLst>
            <a:outerShdw blurRad="190500" algn="tl" rotWithShape="0">
              <a:srgbClr val="000000">
                <a:alpha val="70000"/>
              </a:srgbClr>
            </a:outerShdw>
          </a:effectLst>
        </p:spPr>
      </p:pic>
      <p:pic>
        <p:nvPicPr>
          <p:cNvPr id="125" name="Image" descr="Image"/>
          <p:cNvPicPr>
            <a:picLocks noChangeAspect="1"/>
          </p:cNvPicPr>
          <p:nvPr/>
        </p:nvPicPr>
        <p:blipFill>
          <a:blip r:embed="rId3">
            <a:extLst/>
          </a:blip>
          <a:stretch>
            <a:fillRect/>
          </a:stretch>
        </p:blipFill>
        <p:spPr>
          <a:xfrm>
            <a:off x="0" y="9553287"/>
            <a:ext cx="24384000" cy="4193693"/>
          </a:xfrm>
          <a:prstGeom prst="rect">
            <a:avLst/>
          </a:prstGeom>
          <a:ln w="12700">
            <a:miter lim="400000"/>
          </a:ln>
        </p:spPr>
      </p:pic>
      <p:sp>
        <p:nvSpPr>
          <p:cNvPr id="3" name="TextBox 2">
            <a:extLst>
              <a:ext uri="{FF2B5EF4-FFF2-40B4-BE49-F238E27FC236}">
                <a16:creationId xmlns:a16="http://schemas.microsoft.com/office/drawing/2014/main" id="{CA45970F-86B3-4A67-A797-A8F2ED7A6B76}"/>
              </a:ext>
            </a:extLst>
          </p:cNvPr>
          <p:cNvSpPr txBox="1"/>
          <p:nvPr/>
        </p:nvSpPr>
        <p:spPr>
          <a:xfrm>
            <a:off x="1230244" y="372601"/>
            <a:ext cx="10589145" cy="1179810"/>
          </a:xfrm>
          <a:prstGeom prst="rect">
            <a:avLst/>
          </a:prstGeom>
          <a:no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7000" i="0" u="none" strike="noStrike" kern="0" cap="none" spc="0" normalizeH="0" baseline="0" noProof="0" dirty="0">
                <a:ln>
                  <a:noFill/>
                </a:ln>
                <a:solidFill>
                  <a:srgbClr val="19426D"/>
                </a:solidFill>
                <a:effectLst/>
                <a:uLnTx/>
                <a:uFillTx/>
                <a:latin typeface="Arial" panose="020B0604020202020204" pitchFamily="34" charset="0"/>
                <a:cs typeface="Arial" panose="020B0604020202020204" pitchFamily="34" charset="0"/>
              </a:rPr>
              <a:t>Scope</a:t>
            </a:r>
            <a:r>
              <a:rPr kumimoji="0" lang="en-US" sz="7000" i="0" u="none" strike="noStrike" kern="0" cap="none" spc="0" normalizeH="0" noProof="0" dirty="0">
                <a:ln>
                  <a:noFill/>
                </a:ln>
                <a:solidFill>
                  <a:srgbClr val="19426D"/>
                </a:solidFill>
                <a:effectLst/>
                <a:uLnTx/>
                <a:uFillTx/>
                <a:latin typeface="Arial" panose="020B0604020202020204" pitchFamily="34" charset="0"/>
                <a:cs typeface="Arial" panose="020B0604020202020204" pitchFamily="34" charset="0"/>
              </a:rPr>
              <a:t> of Work</a:t>
            </a:r>
            <a:endParaRPr kumimoji="0" lang="en-US" sz="7000" i="0" u="none" strike="noStrike" kern="0" cap="none" spc="0" normalizeH="0" baseline="0" noProof="0" dirty="0">
              <a:ln>
                <a:noFill/>
              </a:ln>
              <a:solidFill>
                <a:srgbClr val="19426D"/>
              </a:solidFill>
              <a:effectLst/>
              <a:uLnTx/>
              <a:uFillTx/>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643606E-0C1B-497F-94B4-9DE28F4F1CAA}"/>
              </a:ext>
            </a:extLst>
          </p:cNvPr>
          <p:cNvSpPr txBox="1"/>
          <p:nvPr/>
        </p:nvSpPr>
        <p:spPr>
          <a:xfrm>
            <a:off x="1230244" y="1787445"/>
            <a:ext cx="22145571" cy="4103688"/>
          </a:xfrm>
          <a:prstGeom prst="rect">
            <a:avLst/>
          </a:prstGeom>
          <a:solidFill>
            <a:srgbClr val="FFFFFF"/>
          </a:solid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5200" b="0" i="0" u="none" strike="noStrike" kern="1200" cap="none" spc="0" normalizeH="0" baseline="0" noProof="0" dirty="0">
                <a:ln>
                  <a:noFill/>
                </a:ln>
                <a:solidFill>
                  <a:srgbClr val="D5D5D5">
                    <a:lumMod val="25000"/>
                  </a:srgbClr>
                </a:solidFill>
                <a:effectLst/>
                <a:uLnTx/>
                <a:uFillTx/>
                <a:latin typeface="Calibri" panose="020F0502020204030204" pitchFamily="34" charset="0"/>
                <a:cs typeface="Calibri" panose="020F0502020204030204" pitchFamily="34" charset="0"/>
              </a:rPr>
              <a:t>TSC </a:t>
            </a:r>
            <a:r>
              <a:rPr lang="en-US" sz="5200" b="0" kern="1200" dirty="0">
                <a:solidFill>
                  <a:srgbClr val="D5D5D5">
                    <a:lumMod val="25000"/>
                  </a:srgbClr>
                </a:solidFill>
                <a:latin typeface="Calibri" panose="020F0502020204030204" pitchFamily="34" charset="0"/>
                <a:cs typeface="Calibri" panose="020F0502020204030204" pitchFamily="34" charset="0"/>
              </a:rPr>
              <a:t>solicited proposals from</a:t>
            </a:r>
            <a:r>
              <a:rPr kumimoji="0" lang="en-US" sz="5200" b="0" i="0" u="none" strike="noStrike" kern="1200" cap="none" spc="0" normalizeH="0" noProof="0" dirty="0">
                <a:ln>
                  <a:noFill/>
                </a:ln>
                <a:solidFill>
                  <a:srgbClr val="D5D5D5">
                    <a:lumMod val="25000"/>
                  </a:srgbClr>
                </a:solidFill>
                <a:effectLst/>
                <a:uLnTx/>
                <a:uFillTx/>
                <a:latin typeface="Calibri" panose="020F0502020204030204" pitchFamily="34" charset="0"/>
                <a:cs typeface="Calibri" panose="020F0502020204030204" pitchFamily="34" charset="0"/>
              </a:rPr>
              <a:t> qualified firms and individuals to provide training services for small businesses located throughout Cameron County.  In addition to provide training, training provider will need to actively recruit small businesses within the service area and seek state grant funding to pay for small business development training.</a:t>
            </a:r>
            <a:endParaRPr kumimoji="0" lang="en-US" sz="5200" b="0" i="0" u="none" strike="noStrike" kern="1200" cap="none" spc="0" normalizeH="0" baseline="0" noProof="0" dirty="0">
              <a:ln>
                <a:noFill/>
              </a:ln>
              <a:solidFill>
                <a:srgbClr val="D5D5D5">
                  <a:lumMod val="25000"/>
                </a:srgbClr>
              </a:solidFill>
              <a:effectLst/>
              <a:uLnTx/>
              <a:uFillTx/>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C1BE3013-1199-4721-9A7E-E1B84F8D317E}"/>
              </a:ext>
            </a:extLst>
          </p:cNvPr>
          <p:cNvPicPr>
            <a:picLocks noChangeAspect="1"/>
          </p:cNvPicPr>
          <p:nvPr/>
        </p:nvPicPr>
        <p:blipFill>
          <a:blip r:embed="rId4"/>
          <a:stretch>
            <a:fillRect/>
          </a:stretch>
        </p:blipFill>
        <p:spPr>
          <a:xfrm>
            <a:off x="1417308" y="6857999"/>
            <a:ext cx="7890815" cy="375647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145488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Image" descr="Image"/>
          <p:cNvPicPr>
            <a:picLocks noChangeAspect="1"/>
          </p:cNvPicPr>
          <p:nvPr/>
        </p:nvPicPr>
        <p:blipFill>
          <a:blip r:embed="rId2">
            <a:extLst/>
          </a:blip>
          <a:stretch>
            <a:fillRect/>
          </a:stretch>
        </p:blipFill>
        <p:spPr>
          <a:xfrm>
            <a:off x="0" y="9553287"/>
            <a:ext cx="24384000" cy="4193693"/>
          </a:xfrm>
          <a:prstGeom prst="rect">
            <a:avLst/>
          </a:prstGeom>
          <a:ln w="12700">
            <a:miter lim="400000"/>
          </a:ln>
        </p:spPr>
      </p:pic>
      <p:sp>
        <p:nvSpPr>
          <p:cNvPr id="3" name="TextBox 2">
            <a:extLst>
              <a:ext uri="{FF2B5EF4-FFF2-40B4-BE49-F238E27FC236}">
                <a16:creationId xmlns:a16="http://schemas.microsoft.com/office/drawing/2014/main" id="{CA45970F-86B3-4A67-A797-A8F2ED7A6B76}"/>
              </a:ext>
            </a:extLst>
          </p:cNvPr>
          <p:cNvSpPr txBox="1"/>
          <p:nvPr/>
        </p:nvSpPr>
        <p:spPr>
          <a:xfrm>
            <a:off x="1230244" y="372601"/>
            <a:ext cx="12560401" cy="1179810"/>
          </a:xfrm>
          <a:prstGeom prst="rect">
            <a:avLst/>
          </a:prstGeom>
          <a:no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lvl="0" algn="l" defTabSz="914400" hangingPunct="1">
              <a:defRPr/>
            </a:pPr>
            <a:r>
              <a:rPr lang="en-US" sz="7000" dirty="0">
                <a:solidFill>
                  <a:srgbClr val="19426D"/>
                </a:solidFill>
                <a:latin typeface="Arial" panose="020B0604020202020204" pitchFamily="34" charset="0"/>
                <a:cs typeface="Arial" panose="020B0604020202020204" pitchFamily="34" charset="0"/>
              </a:rPr>
              <a:t>RFP Evaluation Committee </a:t>
            </a:r>
          </a:p>
        </p:txBody>
      </p:sp>
      <p:sp>
        <p:nvSpPr>
          <p:cNvPr id="4" name="TextBox 3"/>
          <p:cNvSpPr txBox="1"/>
          <p:nvPr/>
        </p:nvSpPr>
        <p:spPr>
          <a:xfrm>
            <a:off x="1204127" y="2039066"/>
            <a:ext cx="21975745" cy="70275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1143000" marR="0" indent="-1143000" algn="l" defTabSz="825500" rtl="0" fontAlgn="auto" latinLnBrk="0" hangingPunct="0">
              <a:lnSpc>
                <a:spcPct val="100000"/>
              </a:lnSpc>
              <a:spcBef>
                <a:spcPts val="0"/>
              </a:spcBef>
              <a:spcAft>
                <a:spcPts val="0"/>
              </a:spcAft>
              <a:buClrTx/>
              <a:buSzTx/>
              <a:buFont typeface="+mj-lt"/>
              <a:buAutoNum type="arabicPeriod"/>
              <a:tabLst/>
            </a:pPr>
            <a:r>
              <a:rPr kumimoji="0" lang="en-US" sz="6000" b="0" i="0" u="none" strike="noStrike" cap="none" spc="0" normalizeH="0" baseline="0" dirty="0">
                <a:ln>
                  <a:noFill/>
                </a:ln>
                <a:solidFill>
                  <a:schemeClr val="bg2">
                    <a:lumMod val="25000"/>
                  </a:schemeClr>
                </a:solidFill>
                <a:effectLst/>
                <a:uFillTx/>
                <a:latin typeface="Calibri" panose="020F0502020204030204" pitchFamily="34" charset="0"/>
                <a:cs typeface="Calibri" panose="020F0502020204030204" pitchFamily="34" charset="0"/>
                <a:sym typeface="Helvetica Neue"/>
              </a:rPr>
              <a:t>Mr. Bervick Simon, Workforce Training</a:t>
            </a:r>
            <a:r>
              <a:rPr kumimoji="0" lang="en-US" sz="6000" b="0" i="0" u="none" strike="noStrike" cap="none" spc="0" normalizeH="0" dirty="0">
                <a:ln>
                  <a:noFill/>
                </a:ln>
                <a:solidFill>
                  <a:schemeClr val="bg2">
                    <a:lumMod val="25000"/>
                  </a:schemeClr>
                </a:solidFill>
                <a:effectLst/>
                <a:uFillTx/>
                <a:latin typeface="Calibri" panose="020F0502020204030204" pitchFamily="34" charset="0"/>
                <a:cs typeface="Calibri" panose="020F0502020204030204" pitchFamily="34" charset="0"/>
                <a:sym typeface="Helvetica Neue"/>
              </a:rPr>
              <a:t> &amp; Continuing Education Executive Director</a:t>
            </a:r>
            <a:endParaRPr kumimoji="0" lang="en-US" sz="6000" b="0" i="0" u="none" strike="noStrike" cap="none" spc="0" normalizeH="0" baseline="0" dirty="0">
              <a:ln>
                <a:noFill/>
              </a:ln>
              <a:solidFill>
                <a:schemeClr val="bg2">
                  <a:lumMod val="25000"/>
                </a:schemeClr>
              </a:solidFill>
              <a:effectLst/>
              <a:uFillTx/>
              <a:latin typeface="Calibri" panose="020F0502020204030204" pitchFamily="34" charset="0"/>
              <a:cs typeface="Calibri" panose="020F0502020204030204" pitchFamily="34" charset="0"/>
              <a:sym typeface="Helvetica Neue"/>
            </a:endParaRPr>
          </a:p>
          <a:p>
            <a:pPr marL="1143000" marR="0" indent="-1143000" algn="l" defTabSz="825500" rtl="0" fontAlgn="auto" latinLnBrk="0" hangingPunct="0">
              <a:lnSpc>
                <a:spcPct val="100000"/>
              </a:lnSpc>
              <a:spcBef>
                <a:spcPts val="0"/>
              </a:spcBef>
              <a:spcAft>
                <a:spcPts val="0"/>
              </a:spcAft>
              <a:buClrTx/>
              <a:buSzTx/>
              <a:buFont typeface="+mj-lt"/>
              <a:buAutoNum type="arabicPeriod"/>
              <a:tabLst/>
            </a:pPr>
            <a:r>
              <a:rPr lang="en-US" sz="6000" b="0" dirty="0">
                <a:solidFill>
                  <a:schemeClr val="bg2">
                    <a:lumMod val="25000"/>
                  </a:schemeClr>
                </a:solidFill>
                <a:latin typeface="Calibri" panose="020F0502020204030204" pitchFamily="34" charset="0"/>
                <a:cs typeface="Calibri" panose="020F0502020204030204" pitchFamily="34" charset="0"/>
              </a:rPr>
              <a:t>Mr. </a:t>
            </a:r>
            <a:r>
              <a:rPr kumimoji="0" lang="en-US" sz="6000" b="0" i="0" u="none" strike="noStrike" cap="none" spc="0" normalizeH="0" baseline="0" dirty="0">
                <a:ln>
                  <a:noFill/>
                </a:ln>
                <a:solidFill>
                  <a:schemeClr val="bg2">
                    <a:lumMod val="25000"/>
                  </a:schemeClr>
                </a:solidFill>
                <a:effectLst/>
                <a:uFillTx/>
                <a:latin typeface="Calibri" panose="020F0502020204030204" pitchFamily="34" charset="0"/>
                <a:cs typeface="Calibri" panose="020F0502020204030204" pitchFamily="34" charset="0"/>
                <a:sym typeface="Helvetica Neue"/>
              </a:rPr>
              <a:t>Carlos Pecero, Controller</a:t>
            </a:r>
          </a:p>
          <a:p>
            <a:pPr marL="1143000" indent="-1143000" algn="l">
              <a:buFont typeface="+mj-lt"/>
              <a:buAutoNum type="arabicPeriod"/>
            </a:pPr>
            <a:r>
              <a:rPr kumimoji="0" lang="en-US" sz="6000" b="0" i="0" u="none" strike="noStrike" cap="none" spc="0" normalizeH="0" baseline="0" dirty="0">
                <a:ln>
                  <a:noFill/>
                </a:ln>
                <a:solidFill>
                  <a:schemeClr val="bg2">
                    <a:lumMod val="25000"/>
                  </a:schemeClr>
                </a:solidFill>
                <a:effectLst/>
                <a:uFillTx/>
                <a:latin typeface="Calibri" panose="020F0502020204030204" pitchFamily="34" charset="0"/>
                <a:cs typeface="Calibri" panose="020F0502020204030204" pitchFamily="34" charset="0"/>
                <a:sym typeface="Helvetica Neue"/>
              </a:rPr>
              <a:t>Ms.</a:t>
            </a:r>
            <a:r>
              <a:rPr kumimoji="0" lang="en-US" sz="6000" b="0" i="0" u="none" strike="noStrike" cap="none" spc="0" normalizeH="0" dirty="0">
                <a:ln>
                  <a:noFill/>
                </a:ln>
                <a:solidFill>
                  <a:schemeClr val="bg2">
                    <a:lumMod val="25000"/>
                  </a:schemeClr>
                </a:solidFill>
                <a:effectLst/>
                <a:uFillTx/>
                <a:latin typeface="Calibri" panose="020F0502020204030204" pitchFamily="34" charset="0"/>
                <a:cs typeface="Calibri" panose="020F0502020204030204" pitchFamily="34" charset="0"/>
                <a:sym typeface="Helvetica Neue"/>
              </a:rPr>
              <a:t> Claudia Cortina, Director of </a:t>
            </a:r>
            <a:r>
              <a:rPr lang="en-US" sz="6000" b="0" dirty="0">
                <a:solidFill>
                  <a:schemeClr val="bg2">
                    <a:lumMod val="25000"/>
                  </a:schemeClr>
                </a:solidFill>
                <a:latin typeface="Calibri" panose="020F0502020204030204" pitchFamily="34" charset="0"/>
                <a:cs typeface="Calibri" panose="020F0502020204030204" pitchFamily="34" charset="0"/>
              </a:rPr>
              <a:t>Workforce Training &amp; Continuing Education </a:t>
            </a:r>
            <a:endParaRPr kumimoji="0" lang="en-US" sz="6000" b="0" i="0" u="none" strike="noStrike" cap="none" spc="0" normalizeH="0" dirty="0">
              <a:ln>
                <a:noFill/>
              </a:ln>
              <a:solidFill>
                <a:schemeClr val="bg2">
                  <a:lumMod val="25000"/>
                </a:schemeClr>
              </a:solidFill>
              <a:effectLst/>
              <a:uFillTx/>
              <a:latin typeface="Calibri" panose="020F0502020204030204" pitchFamily="34" charset="0"/>
              <a:cs typeface="Calibri" panose="020F0502020204030204" pitchFamily="34" charset="0"/>
              <a:sym typeface="Helvetica Neue"/>
            </a:endParaRPr>
          </a:p>
          <a:p>
            <a:pPr marL="1143000" indent="-1143000" algn="l">
              <a:buFont typeface="+mj-lt"/>
              <a:buAutoNum type="arabicPeriod"/>
            </a:pPr>
            <a:r>
              <a:rPr lang="en-US" sz="6000" b="0" dirty="0">
                <a:solidFill>
                  <a:schemeClr val="bg2">
                    <a:lumMod val="25000"/>
                  </a:schemeClr>
                </a:solidFill>
                <a:latin typeface="Calibri" panose="020F0502020204030204" pitchFamily="34" charset="0"/>
                <a:cs typeface="Calibri" panose="020F0502020204030204" pitchFamily="34" charset="0"/>
              </a:rPr>
              <a:t>Dr. Joseph Fleishman, Associate Vice President of Instruction- Workforce Development</a:t>
            </a:r>
            <a:endParaRPr kumimoji="0" lang="en-US" sz="6000" b="0" i="0" u="none" strike="noStrike" cap="none" spc="0" normalizeH="0" dirty="0">
              <a:ln>
                <a:noFill/>
              </a:ln>
              <a:solidFill>
                <a:schemeClr val="bg2">
                  <a:lumMod val="25000"/>
                </a:schemeClr>
              </a:solidFill>
              <a:effectLst/>
              <a:uFillTx/>
              <a:latin typeface="Calibri" panose="020F0502020204030204" pitchFamily="34" charset="0"/>
              <a:cs typeface="Calibri" panose="020F0502020204030204" pitchFamily="34" charset="0"/>
              <a:sym typeface="Helvetica Neue"/>
            </a:endParaRPr>
          </a:p>
          <a:p>
            <a:pPr marL="457200" marR="0" indent="-457200" algn="l" defTabSz="825500" rtl="0" fontAlgn="auto" latinLnBrk="0" hangingPunct="0">
              <a:lnSpc>
                <a:spcPct val="100000"/>
              </a:lnSpc>
              <a:spcBef>
                <a:spcPts val="0"/>
              </a:spcBef>
              <a:spcAft>
                <a:spcPts val="0"/>
              </a:spcAft>
              <a:buClrTx/>
              <a:buSzTx/>
              <a:buFont typeface="Arial" panose="020B0604020202020204" pitchFamily="34" charset="0"/>
              <a:buChar char="•"/>
              <a:tabLst/>
            </a:pPr>
            <a:endPar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80285713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Image" descr="Image"/>
          <p:cNvPicPr>
            <a:picLocks noChangeAspect="1"/>
          </p:cNvPicPr>
          <p:nvPr/>
        </p:nvPicPr>
        <p:blipFill>
          <a:blip r:embed="rId2">
            <a:extLst/>
          </a:blip>
          <a:stretch>
            <a:fillRect/>
          </a:stretch>
        </p:blipFill>
        <p:spPr>
          <a:xfrm>
            <a:off x="0" y="9553287"/>
            <a:ext cx="24384000" cy="4193693"/>
          </a:xfrm>
          <a:prstGeom prst="rect">
            <a:avLst/>
          </a:prstGeom>
          <a:ln w="12700">
            <a:miter lim="400000"/>
          </a:ln>
        </p:spPr>
      </p:pic>
      <p:sp>
        <p:nvSpPr>
          <p:cNvPr id="3" name="TextBox 2">
            <a:extLst>
              <a:ext uri="{FF2B5EF4-FFF2-40B4-BE49-F238E27FC236}">
                <a16:creationId xmlns:a16="http://schemas.microsoft.com/office/drawing/2014/main" id="{CA45970F-86B3-4A67-A797-A8F2ED7A6B76}"/>
              </a:ext>
            </a:extLst>
          </p:cNvPr>
          <p:cNvSpPr txBox="1"/>
          <p:nvPr/>
        </p:nvSpPr>
        <p:spPr>
          <a:xfrm>
            <a:off x="620643" y="243537"/>
            <a:ext cx="16893633" cy="1179810"/>
          </a:xfrm>
          <a:prstGeom prst="rect">
            <a:avLst/>
          </a:prstGeom>
          <a:no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0" b="1" i="0" u="none" strike="noStrike" kern="0" cap="none" spc="0" normalizeH="0" baseline="0" noProof="0" dirty="0">
                <a:ln>
                  <a:noFill/>
                </a:ln>
                <a:solidFill>
                  <a:srgbClr val="19426D"/>
                </a:solidFill>
                <a:effectLst/>
                <a:uLnTx/>
                <a:uFillTx/>
                <a:latin typeface="Arial" panose="020B0604020202020204" pitchFamily="34" charset="0"/>
                <a:cs typeface="Arial" panose="020B0604020202020204" pitchFamily="34" charset="0"/>
                <a:sym typeface="Helvetica Neue"/>
              </a:rPr>
              <a:t>RFP Pricing and Scoring Tabulation </a:t>
            </a:r>
          </a:p>
        </p:txBody>
      </p:sp>
      <p:graphicFrame>
        <p:nvGraphicFramePr>
          <p:cNvPr id="5" name="Table 4">
            <a:extLst>
              <a:ext uri="{FF2B5EF4-FFF2-40B4-BE49-F238E27FC236}">
                <a16:creationId xmlns:a16="http://schemas.microsoft.com/office/drawing/2014/main" id="{403D3F90-EB16-486E-8BAC-E5E4D2B4EF1A}"/>
              </a:ext>
            </a:extLst>
          </p:cNvPr>
          <p:cNvGraphicFramePr>
            <a:graphicFrameLocks noGrp="1"/>
          </p:cNvGraphicFramePr>
          <p:nvPr>
            <p:extLst>
              <p:ext uri="{D42A27DB-BD31-4B8C-83A1-F6EECF244321}">
                <p14:modId xmlns:p14="http://schemas.microsoft.com/office/powerpoint/2010/main" val="1243657599"/>
              </p:ext>
            </p:extLst>
          </p:nvPr>
        </p:nvGraphicFramePr>
        <p:xfrm>
          <a:off x="620642" y="1835770"/>
          <a:ext cx="23153757" cy="7350202"/>
        </p:xfrm>
        <a:graphic>
          <a:graphicData uri="http://schemas.openxmlformats.org/drawingml/2006/table">
            <a:tbl>
              <a:tblPr firstRow="1" bandRow="1">
                <a:tableStyleId>{21E4AEA4-8DFA-4A89-87EB-49C32662AFE0}</a:tableStyleId>
              </a:tblPr>
              <a:tblGrid>
                <a:gridCol w="7749635">
                  <a:extLst>
                    <a:ext uri="{9D8B030D-6E8A-4147-A177-3AD203B41FA5}">
                      <a16:colId xmlns:a16="http://schemas.microsoft.com/office/drawing/2014/main" val="3553714253"/>
                    </a:ext>
                  </a:extLst>
                </a:gridCol>
                <a:gridCol w="4970585">
                  <a:extLst>
                    <a:ext uri="{9D8B030D-6E8A-4147-A177-3AD203B41FA5}">
                      <a16:colId xmlns:a16="http://schemas.microsoft.com/office/drawing/2014/main" val="3718102847"/>
                    </a:ext>
                  </a:extLst>
                </a:gridCol>
                <a:gridCol w="2063261">
                  <a:extLst>
                    <a:ext uri="{9D8B030D-6E8A-4147-A177-3AD203B41FA5}">
                      <a16:colId xmlns:a16="http://schemas.microsoft.com/office/drawing/2014/main" val="922760359"/>
                    </a:ext>
                  </a:extLst>
                </a:gridCol>
                <a:gridCol w="2063262">
                  <a:extLst>
                    <a:ext uri="{9D8B030D-6E8A-4147-A177-3AD203B41FA5}">
                      <a16:colId xmlns:a16="http://schemas.microsoft.com/office/drawing/2014/main" val="4088371795"/>
                    </a:ext>
                  </a:extLst>
                </a:gridCol>
                <a:gridCol w="1828800">
                  <a:extLst>
                    <a:ext uri="{9D8B030D-6E8A-4147-A177-3AD203B41FA5}">
                      <a16:colId xmlns:a16="http://schemas.microsoft.com/office/drawing/2014/main" val="1736019493"/>
                    </a:ext>
                  </a:extLst>
                </a:gridCol>
                <a:gridCol w="2063261">
                  <a:extLst>
                    <a:ext uri="{9D8B030D-6E8A-4147-A177-3AD203B41FA5}">
                      <a16:colId xmlns:a16="http://schemas.microsoft.com/office/drawing/2014/main" val="2171320935"/>
                    </a:ext>
                  </a:extLst>
                </a:gridCol>
                <a:gridCol w="2414953">
                  <a:extLst>
                    <a:ext uri="{9D8B030D-6E8A-4147-A177-3AD203B41FA5}">
                      <a16:colId xmlns:a16="http://schemas.microsoft.com/office/drawing/2014/main" val="1006445016"/>
                    </a:ext>
                  </a:extLst>
                </a:gridCol>
              </a:tblGrid>
              <a:tr h="1209394">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600" b="1" dirty="0">
                          <a:solidFill>
                            <a:schemeClr val="bg1"/>
                          </a:solidFill>
                          <a:latin typeface="Calibri" panose="020F0502020204030204" pitchFamily="34" charset="0"/>
                          <a:cs typeface="Calibri" panose="020F0502020204030204" pitchFamily="34" charset="0"/>
                        </a:rPr>
                        <a:t>Respondent </a:t>
                      </a:r>
                    </a:p>
                  </a:txBody>
                  <a:tcPr anchor="ctr">
                    <a:solidFill>
                      <a:srgbClr val="DF7A39"/>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600" b="1" dirty="0">
                          <a:solidFill>
                            <a:schemeClr val="bg1"/>
                          </a:solidFill>
                          <a:latin typeface="Calibri" panose="020F0502020204030204" pitchFamily="34" charset="0"/>
                          <a:cs typeface="Calibri" panose="020F0502020204030204" pitchFamily="34" charset="0"/>
                        </a:rPr>
                        <a:t>Location </a:t>
                      </a:r>
                    </a:p>
                  </a:txBody>
                  <a:tcPr anchor="ctr">
                    <a:solidFill>
                      <a:srgbClr val="DF7A3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b="1" dirty="0">
                          <a:solidFill>
                            <a:schemeClr val="bg1"/>
                          </a:solidFill>
                          <a:latin typeface="Calibri" panose="020F0502020204030204" pitchFamily="34" charset="0"/>
                          <a:cs typeface="Calibri" panose="020F0502020204030204" pitchFamily="34" charset="0"/>
                        </a:rPr>
                        <a:t>One-hour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b="1" dirty="0">
                          <a:solidFill>
                            <a:schemeClr val="bg1"/>
                          </a:solidFill>
                          <a:latin typeface="Calibri" panose="020F0502020204030204" pitchFamily="34" charset="0"/>
                          <a:cs typeface="Calibri" panose="020F0502020204030204" pitchFamily="34" charset="0"/>
                        </a:rPr>
                        <a:t> session </a:t>
                      </a:r>
                    </a:p>
                  </a:txBody>
                  <a:tcPr anchor="ctr">
                    <a:solidFill>
                      <a:srgbClr val="DF7A3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b="1" dirty="0">
                          <a:solidFill>
                            <a:schemeClr val="bg1"/>
                          </a:solidFill>
                          <a:latin typeface="Calibri" panose="020F0502020204030204" pitchFamily="34" charset="0"/>
                          <a:cs typeface="Calibri" panose="020F0502020204030204" pitchFamily="34" charset="0"/>
                        </a:rPr>
                        <a:t>Four-hour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b="1" dirty="0">
                          <a:solidFill>
                            <a:schemeClr val="bg1"/>
                          </a:solidFill>
                          <a:latin typeface="Calibri" panose="020F0502020204030204" pitchFamily="34" charset="0"/>
                          <a:cs typeface="Calibri" panose="020F0502020204030204" pitchFamily="34" charset="0"/>
                        </a:rPr>
                        <a:t>session </a:t>
                      </a:r>
                    </a:p>
                  </a:txBody>
                  <a:tcPr anchor="ctr">
                    <a:solidFill>
                      <a:srgbClr val="DF7A3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b="1" dirty="0">
                          <a:solidFill>
                            <a:schemeClr val="bg1"/>
                          </a:solidFill>
                          <a:latin typeface="Calibri" panose="020F0502020204030204" pitchFamily="34" charset="0"/>
                          <a:cs typeface="Calibri" panose="020F0502020204030204" pitchFamily="34" charset="0"/>
                        </a:rPr>
                        <a:t>Eight-hour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b="1" dirty="0">
                          <a:solidFill>
                            <a:schemeClr val="bg1"/>
                          </a:solidFill>
                          <a:latin typeface="Calibri" panose="020F0502020204030204" pitchFamily="34" charset="0"/>
                          <a:cs typeface="Calibri" panose="020F0502020204030204" pitchFamily="34" charset="0"/>
                        </a:rPr>
                        <a:t>session </a:t>
                      </a:r>
                    </a:p>
                  </a:txBody>
                  <a:tcPr anchor="ctr">
                    <a:solidFill>
                      <a:srgbClr val="DF7A39"/>
                    </a:solidFill>
                  </a:tcPr>
                </a:tc>
                <a:tc>
                  <a:txBody>
                    <a:bodyPr/>
                    <a:lstStyle/>
                    <a:p>
                      <a:pPr>
                        <a:lnSpc>
                          <a:spcPct val="100000"/>
                        </a:lnSpc>
                      </a:pPr>
                      <a:r>
                        <a:rPr lang="en-US" sz="2600" b="1" dirty="0">
                          <a:solidFill>
                            <a:schemeClr val="bg1"/>
                          </a:solidFill>
                          <a:latin typeface="Calibri" panose="020F0502020204030204" pitchFamily="34" charset="0"/>
                          <a:cs typeface="Calibri" panose="020F0502020204030204" pitchFamily="34" charset="0"/>
                        </a:rPr>
                        <a:t>Sixteen hour </a:t>
                      </a:r>
                    </a:p>
                    <a:p>
                      <a:pPr>
                        <a:lnSpc>
                          <a:spcPct val="100000"/>
                        </a:lnSpc>
                      </a:pPr>
                      <a:r>
                        <a:rPr lang="en-US" sz="2600" b="1" dirty="0">
                          <a:solidFill>
                            <a:schemeClr val="bg1"/>
                          </a:solidFill>
                          <a:latin typeface="Calibri" panose="020F0502020204030204" pitchFamily="34" charset="0"/>
                          <a:cs typeface="Calibri" panose="020F0502020204030204" pitchFamily="34" charset="0"/>
                        </a:rPr>
                        <a:t>session</a:t>
                      </a:r>
                    </a:p>
                  </a:txBody>
                  <a:tcPr anchor="ctr">
                    <a:solidFill>
                      <a:srgbClr val="DF7A39"/>
                    </a:solidFill>
                  </a:tcPr>
                </a:tc>
                <a:tc>
                  <a:txBody>
                    <a:bodyPr/>
                    <a:lstStyle/>
                    <a:p>
                      <a:pPr>
                        <a:lnSpc>
                          <a:spcPct val="100000"/>
                        </a:lnSpc>
                      </a:pPr>
                      <a:r>
                        <a:rPr lang="en-US" sz="2600" b="1" dirty="0">
                          <a:solidFill>
                            <a:schemeClr val="bg1"/>
                          </a:solidFill>
                          <a:latin typeface="Calibri" panose="020F0502020204030204" pitchFamily="34" charset="0"/>
                          <a:cs typeface="Calibri" panose="020F0502020204030204" pitchFamily="34" charset="0"/>
                        </a:rPr>
                        <a:t>Score </a:t>
                      </a:r>
                    </a:p>
                  </a:txBody>
                  <a:tcPr anchor="ctr">
                    <a:solidFill>
                      <a:srgbClr val="DF7A39"/>
                    </a:solidFill>
                  </a:tcPr>
                </a:tc>
                <a:extLst>
                  <a:ext uri="{0D108BD9-81ED-4DB2-BD59-A6C34878D82A}">
                    <a16:rowId xmlns:a16="http://schemas.microsoft.com/office/drawing/2014/main" val="1838271451"/>
                  </a:ext>
                </a:extLst>
              </a:tr>
              <a:tr h="971994">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1" dirty="0">
                          <a:solidFill>
                            <a:schemeClr val="bg2">
                              <a:lumMod val="25000"/>
                            </a:schemeClr>
                          </a:solidFill>
                          <a:latin typeface="Calibri" panose="020F0502020204030204" pitchFamily="34" charset="0"/>
                          <a:cs typeface="Calibri" panose="020F0502020204030204" pitchFamily="34" charset="0"/>
                        </a:rPr>
                        <a:t>Leadership Empowerment Group </a:t>
                      </a:r>
                    </a:p>
                  </a:txBody>
                  <a:tcPr anchor="ctr">
                    <a:solidFill>
                      <a:srgbClr val="85DFC3"/>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1" dirty="0">
                          <a:solidFill>
                            <a:schemeClr val="bg2">
                              <a:lumMod val="25000"/>
                            </a:schemeClr>
                          </a:solidFill>
                          <a:latin typeface="Calibri" panose="020F0502020204030204" pitchFamily="34" charset="0"/>
                          <a:cs typeface="Calibri" panose="020F0502020204030204" pitchFamily="34" charset="0"/>
                        </a:rPr>
                        <a:t>Mercedes, Texas </a:t>
                      </a:r>
                    </a:p>
                  </a:txBody>
                  <a:tcPr anchor="ctr">
                    <a:solidFill>
                      <a:srgbClr val="85DFC3"/>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1" dirty="0">
                          <a:solidFill>
                            <a:schemeClr val="bg2">
                              <a:lumMod val="25000"/>
                            </a:schemeClr>
                          </a:solidFill>
                          <a:latin typeface="Calibri" panose="020F0502020204030204" pitchFamily="34" charset="0"/>
                          <a:cs typeface="Calibri" panose="020F0502020204030204" pitchFamily="34" charset="0"/>
                        </a:rPr>
                        <a:t>$50</a:t>
                      </a:r>
                    </a:p>
                  </a:txBody>
                  <a:tcPr anchor="ctr">
                    <a:solidFill>
                      <a:srgbClr val="85DFC3"/>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1" dirty="0">
                          <a:solidFill>
                            <a:schemeClr val="bg2">
                              <a:lumMod val="25000"/>
                            </a:schemeClr>
                          </a:solidFill>
                          <a:latin typeface="Calibri" panose="020F0502020204030204" pitchFamily="34" charset="0"/>
                          <a:cs typeface="Calibri" panose="020F0502020204030204" pitchFamily="34" charset="0"/>
                        </a:rPr>
                        <a:t>$75</a:t>
                      </a:r>
                    </a:p>
                  </a:txBody>
                  <a:tcPr anchor="ctr">
                    <a:solidFill>
                      <a:srgbClr val="85DFC3"/>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1" dirty="0">
                          <a:solidFill>
                            <a:schemeClr val="bg2">
                              <a:lumMod val="25000"/>
                            </a:schemeClr>
                          </a:solidFill>
                          <a:latin typeface="Calibri" panose="020F0502020204030204" pitchFamily="34" charset="0"/>
                          <a:cs typeface="Calibri" panose="020F0502020204030204" pitchFamily="34" charset="0"/>
                        </a:rPr>
                        <a:t>$125</a:t>
                      </a:r>
                    </a:p>
                  </a:txBody>
                  <a:tcPr anchor="ctr">
                    <a:solidFill>
                      <a:srgbClr val="85DFC3"/>
                    </a:solidFill>
                  </a:tcPr>
                </a:tc>
                <a:tc>
                  <a:txBody>
                    <a:bodyPr/>
                    <a:lstStyle/>
                    <a:p>
                      <a:pPr algn="ctr"/>
                      <a:r>
                        <a:rPr lang="en-US" sz="4200" b="1" dirty="0">
                          <a:solidFill>
                            <a:schemeClr val="bg2">
                              <a:lumMod val="25000"/>
                            </a:schemeClr>
                          </a:solidFill>
                          <a:latin typeface="Calibri" panose="020F0502020204030204" pitchFamily="34" charset="0"/>
                          <a:cs typeface="Calibri" panose="020F0502020204030204" pitchFamily="34" charset="0"/>
                        </a:rPr>
                        <a:t>$250</a:t>
                      </a:r>
                    </a:p>
                  </a:txBody>
                  <a:tcPr anchor="b">
                    <a:solidFill>
                      <a:srgbClr val="85DFC3"/>
                    </a:solidFill>
                  </a:tcPr>
                </a:tc>
                <a:tc>
                  <a:txBody>
                    <a:bodyPr/>
                    <a:lstStyle/>
                    <a:p>
                      <a:pPr algn="ctr"/>
                      <a:r>
                        <a:rPr lang="en-US" sz="4200" b="1" dirty="0">
                          <a:solidFill>
                            <a:schemeClr val="bg2">
                              <a:lumMod val="25000"/>
                            </a:schemeClr>
                          </a:solidFill>
                          <a:latin typeface="Calibri" panose="020F0502020204030204" pitchFamily="34" charset="0"/>
                          <a:cs typeface="Calibri" panose="020F0502020204030204" pitchFamily="34" charset="0"/>
                        </a:rPr>
                        <a:t>93.10</a:t>
                      </a:r>
                    </a:p>
                  </a:txBody>
                  <a:tcPr anchor="b">
                    <a:solidFill>
                      <a:srgbClr val="85DFC3"/>
                    </a:solidFill>
                  </a:tcPr>
                </a:tc>
                <a:extLst>
                  <a:ext uri="{0D108BD9-81ED-4DB2-BD59-A6C34878D82A}">
                    <a16:rowId xmlns:a16="http://schemas.microsoft.com/office/drawing/2014/main" val="278561560"/>
                  </a:ext>
                </a:extLst>
              </a:tr>
              <a:tr h="105007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Athletes Global Corporation  </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West Palm Beach, Florida </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$30</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$120</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$240</a:t>
                      </a:r>
                    </a:p>
                  </a:txBody>
                  <a:tcPr anchor="ctr">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$480</a:t>
                      </a:r>
                    </a:p>
                  </a:txBody>
                  <a:tcPr anchor="b">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60.40</a:t>
                      </a:r>
                    </a:p>
                  </a:txBody>
                  <a:tcPr anchor="b">
                    <a:solidFill>
                      <a:schemeClr val="accent1">
                        <a:lumMod val="20000"/>
                        <a:lumOff val="80000"/>
                      </a:schemeClr>
                    </a:solidFill>
                  </a:tcPr>
                </a:tc>
                <a:extLst>
                  <a:ext uri="{0D108BD9-81ED-4DB2-BD59-A6C34878D82A}">
                    <a16:rowId xmlns:a16="http://schemas.microsoft.com/office/drawing/2014/main" val="690667435"/>
                  </a:ext>
                </a:extLst>
              </a:tr>
              <a:tr h="1029686">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BRT Professional Development Solutions </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Brownsville, Texas </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$95</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$215</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$320</a:t>
                      </a:r>
                    </a:p>
                  </a:txBody>
                  <a:tcPr anchor="ctr">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$490</a:t>
                      </a:r>
                    </a:p>
                  </a:txBody>
                  <a:tcPr anchor="b">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71.60</a:t>
                      </a:r>
                    </a:p>
                  </a:txBody>
                  <a:tcPr anchor="b">
                    <a:solidFill>
                      <a:schemeClr val="accent1">
                        <a:lumMod val="20000"/>
                        <a:lumOff val="80000"/>
                      </a:schemeClr>
                    </a:solidFill>
                  </a:tcPr>
                </a:tc>
                <a:extLst>
                  <a:ext uri="{0D108BD9-81ED-4DB2-BD59-A6C34878D82A}">
                    <a16:rowId xmlns:a16="http://schemas.microsoft.com/office/drawing/2014/main" val="2038166567"/>
                  </a:ext>
                </a:extLst>
              </a:tr>
              <a:tr h="1029686">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MDX Safety Training &amp; Consulting, LLC </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Bryan, Texas </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$155</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$350</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$650</a:t>
                      </a:r>
                    </a:p>
                  </a:txBody>
                  <a:tcPr anchor="ctr">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$850</a:t>
                      </a:r>
                    </a:p>
                  </a:txBody>
                  <a:tcPr anchor="b">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52.55</a:t>
                      </a:r>
                    </a:p>
                  </a:txBody>
                  <a:tcPr anchor="b">
                    <a:solidFill>
                      <a:schemeClr val="accent1">
                        <a:lumMod val="20000"/>
                        <a:lumOff val="80000"/>
                      </a:schemeClr>
                    </a:solidFill>
                  </a:tcPr>
                </a:tc>
                <a:extLst>
                  <a:ext uri="{0D108BD9-81ED-4DB2-BD59-A6C34878D82A}">
                    <a16:rowId xmlns:a16="http://schemas.microsoft.com/office/drawing/2014/main" val="1036632311"/>
                  </a:ext>
                </a:extLst>
              </a:tr>
              <a:tr h="1029686">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United Training Commercial, LLC </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Houston, Texas </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No Bid</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$200</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$285</a:t>
                      </a:r>
                    </a:p>
                  </a:txBody>
                  <a:tcPr anchor="ctr">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$800</a:t>
                      </a:r>
                    </a:p>
                  </a:txBody>
                  <a:tcPr anchor="b">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58.15</a:t>
                      </a:r>
                    </a:p>
                  </a:txBody>
                  <a:tcPr anchor="b">
                    <a:solidFill>
                      <a:schemeClr val="accent1">
                        <a:lumMod val="20000"/>
                        <a:lumOff val="80000"/>
                      </a:schemeClr>
                    </a:solidFill>
                  </a:tcPr>
                </a:tc>
                <a:extLst>
                  <a:ext uri="{0D108BD9-81ED-4DB2-BD59-A6C34878D82A}">
                    <a16:rowId xmlns:a16="http://schemas.microsoft.com/office/drawing/2014/main" val="2348052954"/>
                  </a:ext>
                </a:extLst>
              </a:tr>
              <a:tr h="1029686">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The Wright Resource Group, LLC </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3400" b="0" dirty="0">
                          <a:solidFill>
                            <a:schemeClr val="bg2">
                              <a:lumMod val="25000"/>
                            </a:schemeClr>
                          </a:solidFill>
                          <a:latin typeface="Calibri" panose="020F0502020204030204" pitchFamily="34" charset="0"/>
                          <a:cs typeface="Calibri" panose="020F0502020204030204" pitchFamily="34" charset="0"/>
                        </a:rPr>
                        <a:t>Dallas, Texas</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No Bid </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$400</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4200" b="0" dirty="0">
                          <a:solidFill>
                            <a:schemeClr val="bg2">
                              <a:lumMod val="25000"/>
                            </a:schemeClr>
                          </a:solidFill>
                          <a:latin typeface="Calibri" panose="020F0502020204030204" pitchFamily="34" charset="0"/>
                          <a:cs typeface="Calibri" panose="020F0502020204030204" pitchFamily="34" charset="0"/>
                        </a:rPr>
                        <a:t>$800</a:t>
                      </a:r>
                    </a:p>
                  </a:txBody>
                  <a:tcPr anchor="ctr">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$1,600</a:t>
                      </a:r>
                    </a:p>
                  </a:txBody>
                  <a:tcPr anchor="b">
                    <a:solidFill>
                      <a:schemeClr val="accent1">
                        <a:lumMod val="20000"/>
                        <a:lumOff val="80000"/>
                      </a:schemeClr>
                    </a:solidFill>
                  </a:tcPr>
                </a:tc>
                <a:tc>
                  <a:txBody>
                    <a:bodyPr/>
                    <a:lstStyle/>
                    <a:p>
                      <a:pPr algn="ctr"/>
                      <a:r>
                        <a:rPr lang="en-US" sz="4200" b="0" dirty="0">
                          <a:solidFill>
                            <a:schemeClr val="bg2">
                              <a:lumMod val="25000"/>
                            </a:schemeClr>
                          </a:solidFill>
                          <a:latin typeface="Calibri" panose="020F0502020204030204" pitchFamily="34" charset="0"/>
                          <a:cs typeface="Calibri" panose="020F0502020204030204" pitchFamily="34" charset="0"/>
                        </a:rPr>
                        <a:t>51.45</a:t>
                      </a:r>
                    </a:p>
                  </a:txBody>
                  <a:tcPr anchor="b">
                    <a:solidFill>
                      <a:schemeClr val="accent1">
                        <a:lumMod val="20000"/>
                        <a:lumOff val="80000"/>
                      </a:schemeClr>
                    </a:solidFill>
                  </a:tcPr>
                </a:tc>
                <a:extLst>
                  <a:ext uri="{0D108BD9-81ED-4DB2-BD59-A6C34878D82A}">
                    <a16:rowId xmlns:a16="http://schemas.microsoft.com/office/drawing/2014/main" val="3863959262"/>
                  </a:ext>
                </a:extLst>
              </a:tr>
            </a:tbl>
          </a:graphicData>
        </a:graphic>
      </p:graphicFrame>
    </p:spTree>
    <p:extLst>
      <p:ext uri="{BB962C8B-B14F-4D97-AF65-F5344CB8AC3E}">
        <p14:creationId xmlns:p14="http://schemas.microsoft.com/office/powerpoint/2010/main" val="251751405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Image" descr="Image"/>
          <p:cNvPicPr>
            <a:picLocks noChangeAspect="1"/>
          </p:cNvPicPr>
          <p:nvPr/>
        </p:nvPicPr>
        <p:blipFill>
          <a:blip r:embed="rId2">
            <a:extLst/>
          </a:blip>
          <a:stretch>
            <a:fillRect/>
          </a:stretch>
        </p:blipFill>
        <p:spPr>
          <a:xfrm>
            <a:off x="0" y="9553287"/>
            <a:ext cx="24384000" cy="4193693"/>
          </a:xfrm>
          <a:prstGeom prst="rect">
            <a:avLst/>
          </a:prstGeom>
          <a:ln w="12700">
            <a:miter lim="400000"/>
          </a:ln>
        </p:spPr>
      </p:pic>
      <p:sp>
        <p:nvSpPr>
          <p:cNvPr id="3" name="TextBox 2">
            <a:extLst>
              <a:ext uri="{FF2B5EF4-FFF2-40B4-BE49-F238E27FC236}">
                <a16:creationId xmlns:a16="http://schemas.microsoft.com/office/drawing/2014/main" id="{CA45970F-86B3-4A67-A797-A8F2ED7A6B76}"/>
              </a:ext>
            </a:extLst>
          </p:cNvPr>
          <p:cNvSpPr txBox="1"/>
          <p:nvPr/>
        </p:nvSpPr>
        <p:spPr>
          <a:xfrm>
            <a:off x="1230244" y="372601"/>
            <a:ext cx="10589145" cy="1179810"/>
          </a:xfrm>
          <a:prstGeom prst="rect">
            <a:avLst/>
          </a:prstGeom>
          <a:no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7000" i="0" u="none" strike="noStrike" kern="0" cap="none" spc="0" normalizeH="0" baseline="0" noProof="0" dirty="0">
                <a:ln>
                  <a:noFill/>
                </a:ln>
                <a:solidFill>
                  <a:srgbClr val="19426D"/>
                </a:solidFill>
                <a:effectLst/>
                <a:uLnTx/>
                <a:uFillTx/>
                <a:latin typeface="Arial" panose="020B0604020202020204" pitchFamily="34" charset="0"/>
                <a:cs typeface="Arial" panose="020B0604020202020204" pitchFamily="34" charset="0"/>
              </a:rPr>
              <a:t>RFP Evaluation Criteria </a:t>
            </a:r>
          </a:p>
        </p:txBody>
      </p:sp>
      <p:graphicFrame>
        <p:nvGraphicFramePr>
          <p:cNvPr id="4" name="Table 3">
            <a:extLst>
              <a:ext uri="{FF2B5EF4-FFF2-40B4-BE49-F238E27FC236}">
                <a16:creationId xmlns:a16="http://schemas.microsoft.com/office/drawing/2014/main" id="{69223D94-BB17-496F-99B4-57E0310475AC}"/>
              </a:ext>
            </a:extLst>
          </p:cNvPr>
          <p:cNvGraphicFramePr>
            <a:graphicFrameLocks noGrp="1"/>
          </p:cNvGraphicFramePr>
          <p:nvPr>
            <p:extLst>
              <p:ext uri="{D42A27DB-BD31-4B8C-83A1-F6EECF244321}">
                <p14:modId xmlns:p14="http://schemas.microsoft.com/office/powerpoint/2010/main" val="2062704382"/>
              </p:ext>
            </p:extLst>
          </p:nvPr>
        </p:nvGraphicFramePr>
        <p:xfrm>
          <a:off x="1230245" y="1552410"/>
          <a:ext cx="22106006" cy="8321040"/>
        </p:xfrm>
        <a:graphic>
          <a:graphicData uri="http://schemas.openxmlformats.org/drawingml/2006/table">
            <a:tbl>
              <a:tblPr firstRow="1" bandRow="1"/>
              <a:tblGrid>
                <a:gridCol w="705834">
                  <a:extLst>
                    <a:ext uri="{9D8B030D-6E8A-4147-A177-3AD203B41FA5}">
                      <a16:colId xmlns:a16="http://schemas.microsoft.com/office/drawing/2014/main" val="3571785340"/>
                    </a:ext>
                  </a:extLst>
                </a:gridCol>
                <a:gridCol w="7228192">
                  <a:extLst>
                    <a:ext uri="{9D8B030D-6E8A-4147-A177-3AD203B41FA5}">
                      <a16:colId xmlns:a16="http://schemas.microsoft.com/office/drawing/2014/main" val="1423238328"/>
                    </a:ext>
                  </a:extLst>
                </a:gridCol>
                <a:gridCol w="14171980">
                  <a:extLst>
                    <a:ext uri="{9D8B030D-6E8A-4147-A177-3AD203B41FA5}">
                      <a16:colId xmlns:a16="http://schemas.microsoft.com/office/drawing/2014/main" val="1738144113"/>
                    </a:ext>
                  </a:extLst>
                </a:gridCol>
              </a:tblGrid>
              <a:tr h="538948">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endParaRPr lang="en-US" sz="3000" dirty="0">
                        <a:latin typeface="Calibri" panose="020F0502020204030204" pitchFamily="34" charset="0"/>
                        <a:cs typeface="Calibri" panose="020F0502020204030204" pitchFamily="34" charset="0"/>
                      </a:endParaRPr>
                    </a:p>
                  </a:txBody>
                  <a:tcP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DF7A39"/>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1"/>
                          </a:solidFill>
                          <a:latin typeface="Calibri" panose="020F0502020204030204" pitchFamily="34" charset="0"/>
                          <a:cs typeface="Calibri" panose="020F0502020204030204" pitchFamily="34" charset="0"/>
                        </a:rPr>
                        <a:t>Selection Criteria</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DF7A39"/>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1"/>
                          </a:solidFill>
                          <a:latin typeface="Calibri" panose="020F0502020204030204" pitchFamily="34" charset="0"/>
                          <a:cs typeface="Calibri" panose="020F0502020204030204" pitchFamily="34" charset="0"/>
                        </a:rPr>
                        <a:t>Consideration Factors</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DF7A39"/>
                    </a:solidFill>
                  </a:tcPr>
                </a:tc>
                <a:extLst>
                  <a:ext uri="{0D108BD9-81ED-4DB2-BD59-A6C34878D82A}">
                    <a16:rowId xmlns:a16="http://schemas.microsoft.com/office/drawing/2014/main" val="3931065335"/>
                  </a:ext>
                </a:extLst>
              </a:tr>
              <a:tr h="538948">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1</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dirty="0">
                          <a:solidFill>
                            <a:schemeClr val="bg2">
                              <a:lumMod val="25000"/>
                            </a:schemeClr>
                          </a:solidFill>
                          <a:latin typeface="Calibri" panose="020F0502020204030204" pitchFamily="34" charset="0"/>
                          <a:cs typeface="Calibri" panose="020F0502020204030204" pitchFamily="34" charset="0"/>
                        </a:rPr>
                        <a:t>The pricing and delivery date of goods and services.</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b="1" dirty="0">
                          <a:solidFill>
                            <a:schemeClr val="bg2">
                              <a:lumMod val="25000"/>
                            </a:schemeClr>
                          </a:solidFill>
                          <a:latin typeface="Calibri" panose="020F0502020204030204" pitchFamily="34" charset="0"/>
                          <a:cs typeface="Calibri" panose="020F0502020204030204" pitchFamily="34" charset="0"/>
                        </a:rPr>
                        <a:t>-Price</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extLst>
                  <a:ext uri="{0D108BD9-81ED-4DB2-BD59-A6C34878D82A}">
                    <a16:rowId xmlns:a16="http://schemas.microsoft.com/office/drawing/2014/main" val="673473947"/>
                  </a:ext>
                </a:extLst>
              </a:tr>
              <a:tr h="1886319">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2</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dirty="0">
                          <a:solidFill>
                            <a:schemeClr val="bg2">
                              <a:lumMod val="25000"/>
                            </a:schemeClr>
                          </a:solidFill>
                          <a:latin typeface="Calibri" panose="020F0502020204030204" pitchFamily="34" charset="0"/>
                          <a:cs typeface="Calibri" panose="020F0502020204030204" pitchFamily="34" charset="0"/>
                        </a:rPr>
                        <a:t>The respondent’s qualifications and experience.</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dirty="0">
                          <a:solidFill>
                            <a:schemeClr val="bg2">
                              <a:lumMod val="25000"/>
                            </a:schemeClr>
                          </a:solidFill>
                          <a:latin typeface="Calibri" panose="020F0502020204030204" pitchFamily="34" charset="0"/>
                          <a:cs typeface="Calibri" panose="020F0502020204030204" pitchFamily="34" charset="0"/>
                        </a:rPr>
                        <a:t>-Company</a:t>
                      </a:r>
                      <a:r>
                        <a:rPr lang="en-US" sz="3000" b="1" baseline="0" dirty="0">
                          <a:solidFill>
                            <a:schemeClr val="bg2">
                              <a:lumMod val="25000"/>
                            </a:schemeClr>
                          </a:solidFill>
                          <a:latin typeface="Calibri" panose="020F0502020204030204" pitchFamily="34" charset="0"/>
                          <a:cs typeface="Calibri" panose="020F0502020204030204" pitchFamily="34" charset="0"/>
                        </a:rPr>
                        <a:t>’s description;      </a:t>
                      </a:r>
                      <a:br>
                        <a:rPr lang="en-US" sz="3000" b="1" baseline="0" dirty="0">
                          <a:solidFill>
                            <a:schemeClr val="bg2">
                              <a:lumMod val="25000"/>
                            </a:schemeClr>
                          </a:solidFill>
                          <a:latin typeface="Calibri" panose="020F0502020204030204" pitchFamily="34" charset="0"/>
                          <a:cs typeface="Calibri" panose="020F0502020204030204" pitchFamily="34" charset="0"/>
                        </a:rPr>
                      </a:br>
                      <a:r>
                        <a:rPr lang="en-US" sz="3000" b="1" baseline="0" dirty="0">
                          <a:solidFill>
                            <a:schemeClr val="bg2">
                              <a:lumMod val="25000"/>
                            </a:schemeClr>
                          </a:solidFill>
                          <a:latin typeface="Calibri" panose="020F0502020204030204" pitchFamily="34" charset="0"/>
                          <a:cs typeface="Calibri" panose="020F0502020204030204" pitchFamily="34" charset="0"/>
                        </a:rPr>
                        <a:t>-Number of supporting personnel providing services;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baseline="0" dirty="0">
                          <a:solidFill>
                            <a:schemeClr val="bg2">
                              <a:lumMod val="25000"/>
                            </a:schemeClr>
                          </a:solidFill>
                          <a:latin typeface="Calibri" panose="020F0502020204030204" pitchFamily="34" charset="0"/>
                          <a:cs typeface="Calibri" panose="020F0502020204030204" pitchFamily="34" charset="0"/>
                        </a:rPr>
                        <a:t>-Team resumes; and</a:t>
                      </a:r>
                      <a:br>
                        <a:rPr lang="en-US" sz="3000" b="1" baseline="0" dirty="0">
                          <a:solidFill>
                            <a:schemeClr val="bg2">
                              <a:lumMod val="25000"/>
                            </a:schemeClr>
                          </a:solidFill>
                          <a:latin typeface="Calibri" panose="020F0502020204030204" pitchFamily="34" charset="0"/>
                          <a:cs typeface="Calibri" panose="020F0502020204030204" pitchFamily="34" charset="0"/>
                        </a:rPr>
                      </a:br>
                      <a:r>
                        <a:rPr lang="en-US" sz="3000" b="1" baseline="0" dirty="0">
                          <a:solidFill>
                            <a:schemeClr val="bg2">
                              <a:lumMod val="25000"/>
                            </a:schemeClr>
                          </a:solidFill>
                          <a:latin typeface="Calibri" panose="020F0502020204030204" pitchFamily="34" charset="0"/>
                          <a:cs typeface="Calibri" panose="020F0502020204030204" pitchFamily="34" charset="0"/>
                        </a:rPr>
                        <a:t>-Brief biography of assigned person to handle account</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extLst>
                  <a:ext uri="{0D108BD9-81ED-4DB2-BD59-A6C34878D82A}">
                    <a16:rowId xmlns:a16="http://schemas.microsoft.com/office/drawing/2014/main" val="4266375039"/>
                  </a:ext>
                </a:extLst>
              </a:tr>
              <a:tr h="2307120">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3</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dirty="0">
                          <a:solidFill>
                            <a:schemeClr val="bg2">
                              <a:lumMod val="25000"/>
                            </a:schemeClr>
                          </a:solidFill>
                          <a:latin typeface="Calibri" panose="020F0502020204030204" pitchFamily="34" charset="0"/>
                          <a:cs typeface="Calibri" panose="020F0502020204030204" pitchFamily="34" charset="0"/>
                        </a:rPr>
                        <a:t>The respondent’s ability to provide goods and services.</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b="1" baseline="0" dirty="0">
                          <a:solidFill>
                            <a:schemeClr val="bg2">
                              <a:lumMod val="25000"/>
                            </a:schemeClr>
                          </a:solidFill>
                          <a:latin typeface="Calibri" panose="020F0502020204030204" pitchFamily="34" charset="0"/>
                          <a:cs typeface="Calibri" panose="020F0502020204030204" pitchFamily="34" charset="0"/>
                        </a:rPr>
                        <a:t>-Requirements submitted in Section 7 (Scope of Work);</a:t>
                      </a:r>
                    </a:p>
                    <a:p>
                      <a:pPr algn="just"/>
                      <a:r>
                        <a:rPr lang="en-US" sz="3000" b="1" baseline="0" dirty="0">
                          <a:solidFill>
                            <a:schemeClr val="bg2">
                              <a:lumMod val="25000"/>
                            </a:schemeClr>
                          </a:solidFill>
                          <a:latin typeface="Calibri" panose="020F0502020204030204" pitchFamily="34" charset="0"/>
                          <a:cs typeface="Calibri" panose="020F0502020204030204" pitchFamily="34" charset="0"/>
                        </a:rPr>
                        <a:t>-Demonstrate company’s understanding, knowledge and exp</a:t>
                      </a:r>
                      <a:r>
                        <a:rPr lang="en-US" sz="3000" b="1" dirty="0">
                          <a:solidFill>
                            <a:schemeClr val="bg2">
                              <a:lumMod val="25000"/>
                            </a:schemeClr>
                          </a:solidFill>
                          <a:latin typeface="Calibri" panose="020F0502020204030204" pitchFamily="34" charset="0"/>
                          <a:cs typeface="Calibri" panose="020F0502020204030204" pitchFamily="34" charset="0"/>
                        </a:rPr>
                        <a:t>erience on</a:t>
                      </a:r>
                      <a:r>
                        <a:rPr lang="en-US" sz="3000" b="1" baseline="0" dirty="0">
                          <a:solidFill>
                            <a:schemeClr val="bg2">
                              <a:lumMod val="25000"/>
                            </a:schemeClr>
                          </a:solidFill>
                          <a:latin typeface="Calibri" panose="020F0502020204030204" pitchFamily="34" charset="0"/>
                          <a:cs typeface="Calibri" panose="020F0502020204030204" pitchFamily="34" charset="0"/>
                        </a:rPr>
                        <a:t> providing the service of the type and kind required;</a:t>
                      </a:r>
                      <a:endParaRPr lang="en-US" sz="3000" b="1" dirty="0">
                        <a:solidFill>
                          <a:schemeClr val="bg2">
                            <a:lumMod val="25000"/>
                          </a:schemeClr>
                        </a:solidFill>
                        <a:latin typeface="Calibri" panose="020F0502020204030204" pitchFamily="34" charset="0"/>
                        <a:cs typeface="Calibri" panose="020F0502020204030204" pitchFamily="34" charset="0"/>
                      </a:endParaRPr>
                    </a:p>
                    <a:p>
                      <a:pPr algn="just"/>
                      <a:r>
                        <a:rPr lang="en-US" sz="3000" b="1" baseline="0" dirty="0">
                          <a:solidFill>
                            <a:schemeClr val="bg2">
                              <a:lumMod val="25000"/>
                            </a:schemeClr>
                          </a:solidFill>
                          <a:latin typeface="Calibri" panose="020F0502020204030204" pitchFamily="34" charset="0"/>
                          <a:cs typeface="Calibri" panose="020F0502020204030204" pitchFamily="34" charset="0"/>
                        </a:rPr>
                        <a:t>-Lawsuit record; and                                                                       </a:t>
                      </a:r>
                    </a:p>
                    <a:p>
                      <a:pPr algn="just"/>
                      <a:r>
                        <a:rPr lang="en-US" sz="3000" b="1" baseline="0" dirty="0">
                          <a:solidFill>
                            <a:schemeClr val="bg2">
                              <a:lumMod val="25000"/>
                            </a:schemeClr>
                          </a:solidFill>
                          <a:latin typeface="Calibri" panose="020F0502020204030204" pitchFamily="34" charset="0"/>
                          <a:cs typeface="Calibri" panose="020F0502020204030204" pitchFamily="34" charset="0"/>
                        </a:rPr>
                        <a:t>-Bankruptcy record</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extLst>
                  <a:ext uri="{0D108BD9-81ED-4DB2-BD59-A6C34878D82A}">
                    <a16:rowId xmlns:a16="http://schemas.microsoft.com/office/drawing/2014/main" val="2994158749"/>
                  </a:ext>
                </a:extLst>
              </a:tr>
              <a:tr h="988072">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4</a:t>
                      </a:r>
                    </a:p>
                  </a:txBody>
                  <a:tcPr anchor="ctr">
                    <a:lnL w="12700" cmpd="sng">
                      <a:solidFill>
                        <a:srgbClr val="5E5E5E"/>
                      </a:solidFill>
                    </a:lnL>
                    <a:lnR w="12700" cmpd="sng">
                      <a:solidFill>
                        <a:srgbClr val="5E5E5E"/>
                      </a:solidFill>
                    </a:lnR>
                    <a:lnT w="12700" cmpd="sng">
                      <a:solidFill>
                        <a:srgbClr val="5E5E5E"/>
                      </a:solidFill>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marL="0" marR="0" lvl="0" indent="0" algn="just" defTabSz="410751" rtl="0" eaLnBrk="1" fontAlgn="auto" latinLnBrk="0" hangingPunct="1">
                        <a:lnSpc>
                          <a:spcPct val="100000"/>
                        </a:lnSpc>
                        <a:spcBef>
                          <a:spcPts val="0"/>
                        </a:spcBef>
                        <a:spcAft>
                          <a:spcPts val="0"/>
                        </a:spcAft>
                        <a:buClrTx/>
                        <a:buSzTx/>
                        <a:buFontTx/>
                        <a:buNone/>
                        <a:tabLst/>
                        <a:defRPr/>
                      </a:pPr>
                      <a:r>
                        <a:rPr lang="en-US" sz="3000" dirty="0">
                          <a:solidFill>
                            <a:schemeClr val="bg2">
                              <a:lumMod val="25000"/>
                            </a:schemeClr>
                          </a:solidFill>
                          <a:latin typeface="Calibri" panose="020F0502020204030204" pitchFamily="34" charset="0"/>
                          <a:cs typeface="Calibri" panose="020F0502020204030204" pitchFamily="34" charset="0"/>
                        </a:rPr>
                        <a:t>The respondent’s past performance</a:t>
                      </a:r>
                      <a:r>
                        <a:rPr lang="en-US" sz="3000" baseline="0" dirty="0">
                          <a:solidFill>
                            <a:schemeClr val="bg2">
                              <a:lumMod val="25000"/>
                            </a:schemeClr>
                          </a:solidFill>
                          <a:latin typeface="Calibri" panose="020F0502020204030204" pitchFamily="34" charset="0"/>
                          <a:cs typeface="Calibri" panose="020F0502020204030204" pitchFamily="34" charset="0"/>
                        </a:rPr>
                        <a:t> on comparable projects</a:t>
                      </a:r>
                      <a:r>
                        <a:rPr lang="en-US" sz="3000" dirty="0">
                          <a:solidFill>
                            <a:schemeClr val="bg2">
                              <a:lumMod val="25000"/>
                            </a:schemeClr>
                          </a:solidFill>
                          <a:latin typeface="Calibri" panose="020F0502020204030204" pitchFamily="34" charset="0"/>
                          <a:cs typeface="Calibri" panose="020F0502020204030204" pitchFamily="34" charset="0"/>
                        </a:rPr>
                        <a:t>.</a:t>
                      </a:r>
                    </a:p>
                  </a:txBody>
                  <a:tcPr anchor="ctr">
                    <a:lnL w="12700" cmpd="sng">
                      <a:solidFill>
                        <a:srgbClr val="5E5E5E"/>
                      </a:solidFill>
                    </a:lnL>
                    <a:lnR w="12700" cmpd="sng">
                      <a:solidFill>
                        <a:srgbClr val="5E5E5E"/>
                      </a:solidFill>
                    </a:lnR>
                    <a:lnT w="12700" cmpd="sng">
                      <a:solidFill>
                        <a:srgbClr val="5E5E5E"/>
                      </a:solidFill>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marL="0" marR="0" lvl="0" indent="0" algn="just" defTabSz="410751" rtl="0" eaLnBrk="1" fontAlgn="auto" latinLnBrk="0" hangingPunct="1">
                        <a:lnSpc>
                          <a:spcPct val="100000"/>
                        </a:lnSpc>
                        <a:spcBef>
                          <a:spcPts val="0"/>
                        </a:spcBef>
                        <a:spcAft>
                          <a:spcPts val="0"/>
                        </a:spcAft>
                        <a:buClrTx/>
                        <a:buSzTx/>
                        <a:buFontTx/>
                        <a:buNone/>
                        <a:tabLst/>
                        <a:defRPr/>
                      </a:pPr>
                      <a:r>
                        <a:rPr lang="en-US" sz="3000" b="1" dirty="0">
                          <a:solidFill>
                            <a:schemeClr val="bg2">
                              <a:lumMod val="25000"/>
                            </a:schemeClr>
                          </a:solidFill>
                          <a:latin typeface="Calibri" panose="020F0502020204030204" pitchFamily="34" charset="0"/>
                          <a:cs typeface="Calibri" panose="020F0502020204030204" pitchFamily="34" charset="0"/>
                        </a:rPr>
                        <a:t>-Past experience with </a:t>
                      </a:r>
                      <a:r>
                        <a:rPr lang="en-US" sz="3000" b="1" u="sng" dirty="0">
                          <a:solidFill>
                            <a:schemeClr val="bg2">
                              <a:lumMod val="25000"/>
                            </a:schemeClr>
                          </a:solidFill>
                          <a:latin typeface="Calibri" panose="020F0502020204030204" pitchFamily="34" charset="0"/>
                          <a:cs typeface="Calibri" panose="020F0502020204030204" pitchFamily="34" charset="0"/>
                        </a:rPr>
                        <a:t>comparable projects</a:t>
                      </a:r>
                      <a:r>
                        <a:rPr lang="en-US" sz="3000" b="1" dirty="0">
                          <a:solidFill>
                            <a:schemeClr val="bg2">
                              <a:lumMod val="25000"/>
                            </a:schemeClr>
                          </a:solidFill>
                          <a:latin typeface="Calibri" panose="020F0502020204030204" pitchFamily="34" charset="0"/>
                          <a:cs typeface="Calibri" panose="020F0502020204030204" pitchFamily="34" charset="0"/>
                        </a:rPr>
                        <a:t> within the last ten (10) years</a:t>
                      </a:r>
                    </a:p>
                  </a:txBody>
                  <a:tcPr anchor="ctr">
                    <a:lnL w="12700" cmpd="sng">
                      <a:solidFill>
                        <a:srgbClr val="5E5E5E"/>
                      </a:solidFill>
                    </a:lnL>
                    <a:lnR w="12700" cmpd="sng">
                      <a:solidFill>
                        <a:srgbClr val="5E5E5E"/>
                      </a:solidFill>
                    </a:lnR>
                    <a:lnT w="12700" cmpd="sng">
                      <a:solidFill>
                        <a:srgbClr val="5E5E5E"/>
                      </a:solidFill>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rgbClr val="85DFC3"/>
                    </a:solidFill>
                  </a:tcPr>
                </a:tc>
                <a:extLst>
                  <a:ext uri="{0D108BD9-81ED-4DB2-BD59-A6C34878D82A}">
                    <a16:rowId xmlns:a16="http://schemas.microsoft.com/office/drawing/2014/main" val="1594303887"/>
                  </a:ext>
                </a:extLst>
              </a:tr>
              <a:tr h="988072">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5</a:t>
                      </a:r>
                    </a:p>
                  </a:txBody>
                  <a:tcPr anchor="ctr">
                    <a:lnL w="12700" cmpd="sng">
                      <a:solidFill>
                        <a:srgbClr val="5E5E5E"/>
                      </a:solidFill>
                    </a:lnL>
                    <a:lnR w="12700" cap="flat" cmpd="sng" algn="ctr">
                      <a:solidFill>
                        <a:srgbClr val="5E5E5E"/>
                      </a:solidFill>
                      <a:prstDash val="solid"/>
                      <a:round/>
                      <a:headEnd type="none" w="med" len="med"/>
                      <a:tailEnd type="none" w="med" len="med"/>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dirty="0">
                          <a:solidFill>
                            <a:schemeClr val="bg2">
                              <a:lumMod val="25000"/>
                            </a:schemeClr>
                          </a:solidFill>
                          <a:latin typeface="Calibri" panose="020F0502020204030204" pitchFamily="34" charset="0"/>
                          <a:cs typeface="Calibri" panose="020F0502020204030204" pitchFamily="34" charset="0"/>
                        </a:rPr>
                        <a:t>The respondent's ability to comply with delivery schedules.</a:t>
                      </a:r>
                    </a:p>
                  </a:txBody>
                  <a:tcPr anchor="ctr">
                    <a:lnL w="12700" cap="flat" cmpd="sng" algn="ctr">
                      <a:solidFill>
                        <a:srgbClr val="5E5E5E"/>
                      </a:solidFill>
                      <a:prstDash val="solid"/>
                      <a:round/>
                      <a:headEnd type="none" w="med" len="med"/>
                      <a:tailEnd type="none" w="med" len="med"/>
                    </a:lnL>
                    <a:lnR w="12700" cap="flat" cmpd="sng" algn="ctr">
                      <a:solidFill>
                        <a:srgbClr val="5E5E5E"/>
                      </a:solidFill>
                      <a:prstDash val="solid"/>
                      <a:round/>
                      <a:headEnd type="none" w="med" len="med"/>
                      <a:tailEnd type="none" w="med" len="med"/>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b="1" dirty="0">
                          <a:solidFill>
                            <a:schemeClr val="bg2">
                              <a:lumMod val="25000"/>
                            </a:schemeClr>
                          </a:solidFill>
                          <a:latin typeface="Calibri" panose="020F0502020204030204" pitchFamily="34" charset="0"/>
                          <a:cs typeface="Calibri" panose="020F0502020204030204" pitchFamily="34" charset="0"/>
                        </a:rPr>
                        <a:t>-Approach and methodology</a:t>
                      </a:r>
                      <a:r>
                        <a:rPr lang="en-US" sz="3000" b="1" baseline="0" dirty="0">
                          <a:solidFill>
                            <a:schemeClr val="bg2">
                              <a:lumMod val="25000"/>
                            </a:schemeClr>
                          </a:solidFill>
                          <a:latin typeface="Calibri" panose="020F0502020204030204" pitchFamily="34" charset="0"/>
                          <a:cs typeface="Calibri" panose="020F0502020204030204" pitchFamily="34" charset="0"/>
                        </a:rPr>
                        <a:t> in providing the services of the type and kind required; and</a:t>
                      </a:r>
                    </a:p>
                    <a:p>
                      <a:pPr algn="just"/>
                      <a:r>
                        <a:rPr lang="en-US" sz="3000" b="1" baseline="0" dirty="0">
                          <a:solidFill>
                            <a:schemeClr val="bg2">
                              <a:lumMod val="25000"/>
                            </a:schemeClr>
                          </a:solidFill>
                          <a:latin typeface="Calibri" panose="020F0502020204030204" pitchFamily="34" charset="0"/>
                          <a:cs typeface="Calibri" panose="020F0502020204030204" pitchFamily="34" charset="0"/>
                        </a:rPr>
                        <a:t>-Detailed implementation plan with projected start and end dates of completion for each task</a:t>
                      </a:r>
                      <a:endParaRPr lang="en-US" sz="3000" b="1" dirty="0">
                        <a:solidFill>
                          <a:schemeClr val="bg2">
                            <a:lumMod val="25000"/>
                          </a:schemeClr>
                        </a:solidFill>
                        <a:latin typeface="Calibri" panose="020F0502020204030204" pitchFamily="34" charset="0"/>
                        <a:cs typeface="Calibri" panose="020F0502020204030204" pitchFamily="34" charset="0"/>
                      </a:endParaRPr>
                    </a:p>
                  </a:txBody>
                  <a:tcPr anchor="ctr">
                    <a:lnL w="12700" cap="flat" cmpd="sng" algn="ctr">
                      <a:solidFill>
                        <a:srgbClr val="5E5E5E"/>
                      </a:solidFill>
                      <a:prstDash val="solid"/>
                      <a:round/>
                      <a:headEnd type="none" w="med" len="med"/>
                      <a:tailEnd type="none" w="med" len="med"/>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extLst>
                  <a:ext uri="{0D108BD9-81ED-4DB2-BD59-A6C34878D82A}">
                    <a16:rowId xmlns:a16="http://schemas.microsoft.com/office/drawing/2014/main" val="3992434268"/>
                  </a:ext>
                </a:extLst>
              </a:tr>
            </a:tbl>
          </a:graphicData>
        </a:graphic>
      </p:graphicFrame>
    </p:spTree>
    <p:extLst>
      <p:ext uri="{BB962C8B-B14F-4D97-AF65-F5344CB8AC3E}">
        <p14:creationId xmlns:p14="http://schemas.microsoft.com/office/powerpoint/2010/main" val="415946632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Image" descr="Image"/>
          <p:cNvPicPr>
            <a:picLocks noChangeAspect="1"/>
          </p:cNvPicPr>
          <p:nvPr/>
        </p:nvPicPr>
        <p:blipFill>
          <a:blip r:embed="rId2">
            <a:extLst/>
          </a:blip>
          <a:stretch>
            <a:fillRect/>
          </a:stretch>
        </p:blipFill>
        <p:spPr>
          <a:xfrm>
            <a:off x="0" y="9553287"/>
            <a:ext cx="24384000" cy="4193693"/>
          </a:xfrm>
          <a:prstGeom prst="rect">
            <a:avLst/>
          </a:prstGeom>
          <a:ln w="12700">
            <a:miter lim="400000"/>
          </a:ln>
        </p:spPr>
      </p:pic>
      <p:sp>
        <p:nvSpPr>
          <p:cNvPr id="3" name="TextBox 2">
            <a:extLst>
              <a:ext uri="{FF2B5EF4-FFF2-40B4-BE49-F238E27FC236}">
                <a16:creationId xmlns:a16="http://schemas.microsoft.com/office/drawing/2014/main" id="{CA45970F-86B3-4A67-A797-A8F2ED7A6B76}"/>
              </a:ext>
            </a:extLst>
          </p:cNvPr>
          <p:cNvSpPr txBox="1"/>
          <p:nvPr/>
        </p:nvSpPr>
        <p:spPr>
          <a:xfrm>
            <a:off x="1230244" y="372601"/>
            <a:ext cx="10589145" cy="1179810"/>
          </a:xfrm>
          <a:prstGeom prst="rect">
            <a:avLst/>
          </a:prstGeom>
          <a:no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7000" i="0" u="none" strike="noStrike" kern="0" cap="none" spc="0" normalizeH="0" baseline="0" noProof="0" dirty="0">
                <a:ln>
                  <a:noFill/>
                </a:ln>
                <a:solidFill>
                  <a:srgbClr val="19426D"/>
                </a:solidFill>
                <a:effectLst/>
                <a:uLnTx/>
                <a:uFillTx/>
                <a:latin typeface="Arial" panose="020B0604020202020204" pitchFamily="34" charset="0"/>
                <a:cs typeface="Arial" panose="020B0604020202020204" pitchFamily="34" charset="0"/>
              </a:rPr>
              <a:t>RFP Evaluation Criteria </a:t>
            </a:r>
          </a:p>
        </p:txBody>
      </p:sp>
      <p:graphicFrame>
        <p:nvGraphicFramePr>
          <p:cNvPr id="4" name="Table 3">
            <a:extLst>
              <a:ext uri="{FF2B5EF4-FFF2-40B4-BE49-F238E27FC236}">
                <a16:creationId xmlns:a16="http://schemas.microsoft.com/office/drawing/2014/main" id="{0E7D10F9-DD2A-450F-A9B0-D7346F0B50A0}"/>
              </a:ext>
            </a:extLst>
          </p:cNvPr>
          <p:cNvGraphicFramePr>
            <a:graphicFrameLocks noGrp="1"/>
          </p:cNvGraphicFramePr>
          <p:nvPr>
            <p:extLst>
              <p:ext uri="{D42A27DB-BD31-4B8C-83A1-F6EECF244321}">
                <p14:modId xmlns:p14="http://schemas.microsoft.com/office/powerpoint/2010/main" val="3220155403"/>
              </p:ext>
            </p:extLst>
          </p:nvPr>
        </p:nvGraphicFramePr>
        <p:xfrm>
          <a:off x="1484734" y="1583150"/>
          <a:ext cx="21638008" cy="7285834"/>
        </p:xfrm>
        <a:graphic>
          <a:graphicData uri="http://schemas.openxmlformats.org/drawingml/2006/table">
            <a:tbl>
              <a:tblPr firstRow="1" bandRow="1"/>
              <a:tblGrid>
                <a:gridCol w="679407">
                  <a:extLst>
                    <a:ext uri="{9D8B030D-6E8A-4147-A177-3AD203B41FA5}">
                      <a16:colId xmlns:a16="http://schemas.microsoft.com/office/drawing/2014/main" val="3571785340"/>
                    </a:ext>
                  </a:extLst>
                </a:gridCol>
                <a:gridCol w="6957582">
                  <a:extLst>
                    <a:ext uri="{9D8B030D-6E8A-4147-A177-3AD203B41FA5}">
                      <a16:colId xmlns:a16="http://schemas.microsoft.com/office/drawing/2014/main" val="1423238328"/>
                    </a:ext>
                  </a:extLst>
                </a:gridCol>
                <a:gridCol w="14001019">
                  <a:extLst>
                    <a:ext uri="{9D8B030D-6E8A-4147-A177-3AD203B41FA5}">
                      <a16:colId xmlns:a16="http://schemas.microsoft.com/office/drawing/2014/main" val="1738144113"/>
                    </a:ext>
                  </a:extLst>
                </a:gridCol>
              </a:tblGrid>
              <a:tr h="641609">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endParaRPr lang="en-US" sz="3000" dirty="0">
                        <a:latin typeface="Calibri" panose="020F0502020204030204" pitchFamily="34" charset="0"/>
                        <a:cs typeface="Calibri" panose="020F0502020204030204" pitchFamily="34" charset="0"/>
                      </a:endParaRPr>
                    </a:p>
                  </a:txBody>
                  <a:tcPr>
                    <a:lnL w="12700" cmpd="sng">
                      <a:solidFill>
                        <a:srgbClr val="5E5E5E"/>
                      </a:solidFill>
                    </a:lnL>
                    <a:lnR w="12700" cmpd="sng">
                      <a:solidFill>
                        <a:srgbClr val="5E5E5E"/>
                      </a:solidFill>
                    </a:lnR>
                    <a:lnT w="12700" cmpd="sng">
                      <a:solidFill>
                        <a:srgbClr val="5E5E5E"/>
                      </a:solidFill>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rgbClr val="DF7A39"/>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1"/>
                          </a:solidFill>
                          <a:latin typeface="Calibri" panose="020F0502020204030204" pitchFamily="34" charset="0"/>
                          <a:cs typeface="Calibri" panose="020F0502020204030204" pitchFamily="34" charset="0"/>
                        </a:rPr>
                        <a:t>Selection Criteria</a:t>
                      </a:r>
                    </a:p>
                  </a:txBody>
                  <a:tcPr anchor="ctr">
                    <a:lnL w="12700" cmpd="sng">
                      <a:solidFill>
                        <a:srgbClr val="5E5E5E"/>
                      </a:solidFill>
                    </a:lnL>
                    <a:lnR w="12700" cmpd="sng">
                      <a:solidFill>
                        <a:srgbClr val="5E5E5E"/>
                      </a:solidFill>
                    </a:lnR>
                    <a:lnT w="12700" cmpd="sng">
                      <a:solidFill>
                        <a:srgbClr val="5E5E5E"/>
                      </a:solidFill>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rgbClr val="DF7A39"/>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1"/>
                          </a:solidFill>
                          <a:latin typeface="Calibri" panose="020F0502020204030204" pitchFamily="34" charset="0"/>
                          <a:cs typeface="Calibri" panose="020F0502020204030204" pitchFamily="34" charset="0"/>
                        </a:rPr>
                        <a:t>Consideration Factors</a:t>
                      </a:r>
                    </a:p>
                  </a:txBody>
                  <a:tcPr anchor="ctr">
                    <a:lnL w="12700" cmpd="sng">
                      <a:solidFill>
                        <a:srgbClr val="5E5E5E"/>
                      </a:solidFill>
                    </a:lnL>
                    <a:lnR w="12700" cmpd="sng">
                      <a:solidFill>
                        <a:srgbClr val="5E5E5E"/>
                      </a:solidFill>
                    </a:lnR>
                    <a:lnT w="12700" cmpd="sng">
                      <a:solidFill>
                        <a:srgbClr val="5E5E5E"/>
                      </a:solidFill>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rgbClr val="DF7A39"/>
                    </a:solidFill>
                  </a:tcPr>
                </a:tc>
                <a:extLst>
                  <a:ext uri="{0D108BD9-81ED-4DB2-BD59-A6C34878D82A}">
                    <a16:rowId xmlns:a16="http://schemas.microsoft.com/office/drawing/2014/main" val="3931065335"/>
                  </a:ext>
                </a:extLst>
              </a:tr>
              <a:tr h="1516531">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6</a:t>
                      </a:r>
                    </a:p>
                  </a:txBody>
                  <a:tcPr anchor="ctr">
                    <a:lnL w="12700" cmpd="sng">
                      <a:solidFill>
                        <a:srgbClr val="5E5E5E"/>
                      </a:solidFill>
                    </a:lnL>
                    <a:lnR w="12700" cap="flat" cmpd="sng" algn="ctr">
                      <a:solidFill>
                        <a:srgbClr val="5E5E5E"/>
                      </a:solidFill>
                      <a:prstDash val="solid"/>
                      <a:round/>
                      <a:headEnd type="none" w="med" len="med"/>
                      <a:tailEnd type="none" w="med" len="med"/>
                    </a:lnR>
                    <a:lnT w="12700" cap="flat" cmpd="sng" algn="ctr">
                      <a:solidFill>
                        <a:srgbClr val="5E5E5E"/>
                      </a:solidFill>
                      <a:prstDash val="solid"/>
                      <a:round/>
                      <a:headEnd type="none" w="med" len="med"/>
                      <a:tailEnd type="none" w="med" len="med"/>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dirty="0">
                          <a:solidFill>
                            <a:schemeClr val="bg2">
                              <a:lumMod val="25000"/>
                            </a:schemeClr>
                          </a:solidFill>
                          <a:latin typeface="Calibri" panose="020F0502020204030204" pitchFamily="34" charset="0"/>
                          <a:cs typeface="Calibri" panose="020F0502020204030204" pitchFamily="34" charset="0"/>
                        </a:rPr>
                        <a:t>The respondent’s service support policy</a:t>
                      </a:r>
                      <a:r>
                        <a:rPr lang="en-US" sz="3000" baseline="0" dirty="0">
                          <a:solidFill>
                            <a:schemeClr val="bg2">
                              <a:lumMod val="25000"/>
                            </a:schemeClr>
                          </a:solidFill>
                          <a:latin typeface="Calibri" panose="020F0502020204030204" pitchFamily="34" charset="0"/>
                          <a:cs typeface="Calibri" panose="020F0502020204030204" pitchFamily="34" charset="0"/>
                        </a:rPr>
                        <a:t> and customer satisfaction.</a:t>
                      </a:r>
                      <a:endParaRPr lang="en-US" sz="3000" dirty="0">
                        <a:solidFill>
                          <a:schemeClr val="bg2">
                            <a:lumMod val="25000"/>
                          </a:schemeClr>
                        </a:solidFill>
                        <a:latin typeface="Calibri" panose="020F0502020204030204" pitchFamily="34" charset="0"/>
                        <a:cs typeface="Calibri" panose="020F0502020204030204" pitchFamily="34" charset="0"/>
                      </a:endParaRPr>
                    </a:p>
                  </a:txBody>
                  <a:tcPr anchor="ctr">
                    <a:lnL w="12700" cap="flat" cmpd="sng" algn="ctr">
                      <a:solidFill>
                        <a:srgbClr val="5E5E5E"/>
                      </a:solidFill>
                      <a:prstDash val="solid"/>
                      <a:round/>
                      <a:headEnd type="none" w="med" len="med"/>
                      <a:tailEnd type="none" w="med" len="med"/>
                    </a:lnL>
                    <a:lnR w="12700" cap="flat" cmpd="sng" algn="ctr">
                      <a:solidFill>
                        <a:srgbClr val="5E5E5E"/>
                      </a:solidFill>
                      <a:prstDash val="solid"/>
                      <a:round/>
                      <a:headEnd type="none" w="med" len="med"/>
                      <a:tailEnd type="none" w="med" len="med"/>
                    </a:lnR>
                    <a:lnT w="12700" cap="flat" cmpd="sng" algn="ctr">
                      <a:solidFill>
                        <a:srgbClr val="5E5E5E"/>
                      </a:solidFill>
                      <a:prstDash val="solid"/>
                      <a:round/>
                      <a:headEnd type="none" w="med" len="med"/>
                      <a:tailEnd type="none" w="med" len="med"/>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b="1" dirty="0">
                          <a:solidFill>
                            <a:schemeClr val="bg2">
                              <a:lumMod val="25000"/>
                            </a:schemeClr>
                          </a:solidFill>
                          <a:latin typeface="Calibri" panose="020F0502020204030204" pitchFamily="34" charset="0"/>
                          <a:cs typeface="Calibri" panose="020F0502020204030204" pitchFamily="34" charset="0"/>
                        </a:rPr>
                        <a:t>-Description of warranty and maintenance s</a:t>
                      </a:r>
                      <a:r>
                        <a:rPr lang="en-US" sz="3000" b="1" baseline="0" dirty="0">
                          <a:solidFill>
                            <a:schemeClr val="bg2">
                              <a:lumMod val="25000"/>
                            </a:schemeClr>
                          </a:solidFill>
                          <a:latin typeface="Calibri" panose="020F0502020204030204" pitchFamily="34" charset="0"/>
                          <a:cs typeface="Calibri" panose="020F0502020204030204" pitchFamily="34" charset="0"/>
                        </a:rPr>
                        <a:t>ervice support policy</a:t>
                      </a:r>
                    </a:p>
                  </a:txBody>
                  <a:tcPr anchor="ctr">
                    <a:lnL w="12700" cap="flat" cmpd="sng" algn="ctr">
                      <a:solidFill>
                        <a:srgbClr val="5E5E5E"/>
                      </a:solidFill>
                      <a:prstDash val="solid"/>
                      <a:round/>
                      <a:headEnd type="none" w="med" len="med"/>
                      <a:tailEnd type="none" w="med" len="med"/>
                    </a:lnL>
                    <a:lnR w="12700" cmpd="sng">
                      <a:solidFill>
                        <a:srgbClr val="5E5E5E"/>
                      </a:solidFill>
                    </a:lnR>
                    <a:lnT w="12700" cap="flat" cmpd="sng" algn="ctr">
                      <a:solidFill>
                        <a:srgbClr val="5E5E5E"/>
                      </a:solidFill>
                      <a:prstDash val="solid"/>
                      <a:round/>
                      <a:headEnd type="none" w="med" len="med"/>
                      <a:tailEnd type="none" w="med" len="med"/>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rgbClr val="85DFC3"/>
                    </a:solidFill>
                  </a:tcPr>
                </a:tc>
                <a:extLst>
                  <a:ext uri="{0D108BD9-81ED-4DB2-BD59-A6C34878D82A}">
                    <a16:rowId xmlns:a16="http://schemas.microsoft.com/office/drawing/2014/main" val="221619414"/>
                  </a:ext>
                </a:extLst>
              </a:tr>
              <a:tr h="1516531">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7</a:t>
                      </a:r>
                    </a:p>
                  </a:txBody>
                  <a:tcPr anchor="ctr">
                    <a:lnL w="12700" cmpd="sng">
                      <a:solidFill>
                        <a:srgbClr val="5E5E5E"/>
                      </a:solidFill>
                    </a:lnL>
                    <a:lnR w="12700" cap="flat" cmpd="sng" algn="ctr">
                      <a:solidFill>
                        <a:srgbClr val="5E5E5E"/>
                      </a:solidFill>
                      <a:prstDash val="solid"/>
                      <a:round/>
                      <a:headEnd type="none" w="med" len="med"/>
                      <a:tailEnd type="none" w="med" len="med"/>
                    </a:lnR>
                    <a:lnT w="12700" cmpd="sng">
                      <a:solidFill>
                        <a:srgbClr val="5E5E5E"/>
                      </a:solidFill>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dirty="0">
                          <a:solidFill>
                            <a:schemeClr val="bg2">
                              <a:lumMod val="25000"/>
                            </a:schemeClr>
                          </a:solidFill>
                          <a:latin typeface="Calibri" panose="020F0502020204030204" pitchFamily="34" charset="0"/>
                          <a:cs typeface="Calibri" panose="020F0502020204030204" pitchFamily="34" charset="0"/>
                        </a:rPr>
                        <a:t>The impact of the ability of the College to comply with laws and rules relating to Historically Underutilized Businesses HUB).</a:t>
                      </a:r>
                    </a:p>
                  </a:txBody>
                  <a:tcPr anchor="ctr">
                    <a:lnL w="12700" cap="flat" cmpd="sng" algn="ctr">
                      <a:solidFill>
                        <a:srgbClr val="5E5E5E"/>
                      </a:solidFill>
                      <a:prstDash val="solid"/>
                      <a:round/>
                      <a:headEnd type="none" w="med" len="med"/>
                      <a:tailEnd type="none" w="med" len="med"/>
                    </a:lnL>
                    <a:lnR w="12700" cap="flat" cmpd="sng" algn="ctr">
                      <a:solidFill>
                        <a:srgbClr val="5E5E5E"/>
                      </a:solidFill>
                      <a:prstDash val="solid"/>
                      <a:round/>
                      <a:headEnd type="none" w="med" len="med"/>
                      <a:tailEnd type="none" w="med" len="med"/>
                    </a:lnR>
                    <a:lnT w="12700" cmpd="sng">
                      <a:solidFill>
                        <a:srgbClr val="5E5E5E"/>
                      </a:solidFill>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b="1" dirty="0">
                          <a:solidFill>
                            <a:schemeClr val="bg2">
                              <a:lumMod val="25000"/>
                            </a:schemeClr>
                          </a:solidFill>
                          <a:latin typeface="Calibri" panose="020F0502020204030204" pitchFamily="34" charset="0"/>
                          <a:cs typeface="Calibri" panose="020F0502020204030204" pitchFamily="34" charset="0"/>
                        </a:rPr>
                        <a:t>-Must</a:t>
                      </a:r>
                      <a:r>
                        <a:rPr lang="en-US" sz="3000" b="1" baseline="0" dirty="0">
                          <a:solidFill>
                            <a:schemeClr val="bg2">
                              <a:lumMod val="25000"/>
                            </a:schemeClr>
                          </a:solidFill>
                          <a:latin typeface="Calibri" panose="020F0502020204030204" pitchFamily="34" charset="0"/>
                          <a:cs typeface="Calibri" panose="020F0502020204030204" pitchFamily="34" charset="0"/>
                        </a:rPr>
                        <a:t> be certified by the State of Texas (only small and 51% minority owned businesses qualify)</a:t>
                      </a:r>
                      <a:endParaRPr lang="en-US" sz="3000" b="1" dirty="0">
                        <a:solidFill>
                          <a:schemeClr val="bg2">
                            <a:lumMod val="25000"/>
                          </a:schemeClr>
                        </a:solidFill>
                        <a:latin typeface="Calibri" panose="020F0502020204030204" pitchFamily="34" charset="0"/>
                        <a:cs typeface="Calibri" panose="020F0502020204030204" pitchFamily="34" charset="0"/>
                      </a:endParaRPr>
                    </a:p>
                  </a:txBody>
                  <a:tcPr anchor="ctr">
                    <a:lnL w="12700" cap="flat" cmpd="sng" algn="ctr">
                      <a:solidFill>
                        <a:srgbClr val="5E5E5E"/>
                      </a:solidFill>
                      <a:prstDash val="solid"/>
                      <a:round/>
                      <a:headEnd type="none" w="med" len="med"/>
                      <a:tailEnd type="none" w="med" len="med"/>
                    </a:lnL>
                    <a:lnR w="12700" cmpd="sng">
                      <a:solidFill>
                        <a:srgbClr val="5E5E5E"/>
                      </a:solidFill>
                    </a:lnR>
                    <a:lnT w="12700" cmpd="sng">
                      <a:solidFill>
                        <a:srgbClr val="5E5E5E"/>
                      </a:solidFill>
                    </a:lnT>
                    <a:lnB w="12700" cap="flat" cmpd="sng" algn="ctr">
                      <a:solidFill>
                        <a:srgbClr val="5E5E5E"/>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909503476"/>
                  </a:ext>
                </a:extLst>
              </a:tr>
              <a:tr h="1516531">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8</a:t>
                      </a:r>
                    </a:p>
                  </a:txBody>
                  <a:tcPr anchor="ctr">
                    <a:lnL w="12700" cmpd="sng">
                      <a:solidFill>
                        <a:srgbClr val="5E5E5E"/>
                      </a:solidFill>
                    </a:lnL>
                    <a:lnR w="12700" cmpd="sng">
                      <a:solidFill>
                        <a:srgbClr val="5E5E5E"/>
                      </a:solidFill>
                    </a:lnR>
                    <a:lnT w="12700" cap="flat" cmpd="sng" algn="ctr">
                      <a:solidFill>
                        <a:srgbClr val="5E5E5E"/>
                      </a:solidFill>
                      <a:prstDash val="solid"/>
                      <a:round/>
                      <a:headEnd type="none" w="med" len="med"/>
                      <a:tailEnd type="none" w="med" len="med"/>
                    </a:lnT>
                    <a:lnB w="12700" cmpd="sng">
                      <a:solidFill>
                        <a:srgbClr val="5E5E5E"/>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dirty="0">
                          <a:solidFill>
                            <a:schemeClr val="bg2">
                              <a:lumMod val="25000"/>
                            </a:schemeClr>
                          </a:solidFill>
                          <a:latin typeface="Calibri" panose="020F0502020204030204" pitchFamily="34" charset="0"/>
                          <a:cs typeface="Calibri" panose="020F0502020204030204" pitchFamily="34" charset="0"/>
                        </a:rPr>
                        <a:t>Principal place of business (Corporate</a:t>
                      </a:r>
                      <a:r>
                        <a:rPr lang="en-US" sz="3000" baseline="0" dirty="0">
                          <a:solidFill>
                            <a:schemeClr val="bg2">
                              <a:lumMod val="25000"/>
                            </a:schemeClr>
                          </a:solidFill>
                          <a:latin typeface="Calibri" panose="020F0502020204030204" pitchFamily="34" charset="0"/>
                          <a:cs typeface="Calibri" panose="020F0502020204030204" pitchFamily="34" charset="0"/>
                        </a:rPr>
                        <a:t> Office) </a:t>
                      </a:r>
                      <a:r>
                        <a:rPr lang="en-US" sz="3000" dirty="0">
                          <a:solidFill>
                            <a:schemeClr val="bg2">
                              <a:lumMod val="25000"/>
                            </a:schemeClr>
                          </a:solidFill>
                          <a:latin typeface="Calibri" panose="020F0502020204030204" pitchFamily="34" charset="0"/>
                          <a:cs typeface="Calibri" panose="020F0502020204030204" pitchFamily="34" charset="0"/>
                        </a:rPr>
                        <a:t>in the State of Texas and/or number of employees in this state.</a:t>
                      </a:r>
                    </a:p>
                  </a:txBody>
                  <a:tcPr anchor="ctr">
                    <a:lnL w="12700" cmpd="sng">
                      <a:solidFill>
                        <a:srgbClr val="5E5E5E"/>
                      </a:solidFill>
                    </a:lnL>
                    <a:lnR w="12700" cmpd="sng">
                      <a:solidFill>
                        <a:srgbClr val="5E5E5E"/>
                      </a:solidFill>
                    </a:lnR>
                    <a:lnT w="12700" cap="flat" cmpd="sng" algn="ctr">
                      <a:solidFill>
                        <a:srgbClr val="5E5E5E"/>
                      </a:solidFill>
                      <a:prstDash val="solid"/>
                      <a:round/>
                      <a:headEnd type="none" w="med" len="med"/>
                      <a:tailEnd type="none" w="med" len="med"/>
                    </a:lnT>
                    <a:lnB w="12700" cmpd="sng">
                      <a:solidFill>
                        <a:srgbClr val="5E5E5E"/>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b="1" baseline="0" dirty="0">
                          <a:solidFill>
                            <a:schemeClr val="bg2">
                              <a:lumMod val="25000"/>
                            </a:schemeClr>
                          </a:solidFill>
                          <a:latin typeface="Calibri" panose="020F0502020204030204" pitchFamily="34" charset="0"/>
                          <a:cs typeface="Calibri" panose="020F0502020204030204" pitchFamily="34" charset="0"/>
                        </a:rPr>
                        <a:t>-Number of employees in the State of Texas</a:t>
                      </a:r>
                      <a:endParaRPr lang="en-US" sz="3000" b="1" dirty="0">
                        <a:solidFill>
                          <a:schemeClr val="bg2">
                            <a:lumMod val="25000"/>
                          </a:schemeClr>
                        </a:solidFill>
                        <a:latin typeface="Calibri" panose="020F0502020204030204" pitchFamily="34" charset="0"/>
                        <a:cs typeface="Calibri" panose="020F0502020204030204" pitchFamily="34" charset="0"/>
                      </a:endParaRPr>
                    </a:p>
                  </a:txBody>
                  <a:tcPr anchor="ctr">
                    <a:lnL w="12700" cmpd="sng">
                      <a:solidFill>
                        <a:srgbClr val="5E5E5E"/>
                      </a:solidFill>
                    </a:lnL>
                    <a:lnR w="12700" cmpd="sng">
                      <a:solidFill>
                        <a:srgbClr val="5E5E5E"/>
                      </a:solidFill>
                    </a:lnR>
                    <a:lnT w="12700" cap="flat" cmpd="sng" algn="ctr">
                      <a:solidFill>
                        <a:srgbClr val="5E5E5E"/>
                      </a:solidFill>
                      <a:prstDash val="solid"/>
                      <a:round/>
                      <a:headEnd type="none" w="med" len="med"/>
                      <a:tailEnd type="none" w="med" len="med"/>
                    </a:lnT>
                    <a:lnB w="12700" cmpd="sng">
                      <a:solidFill>
                        <a:srgbClr val="5E5E5E"/>
                      </a:solid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042687847"/>
                  </a:ext>
                </a:extLst>
              </a:tr>
              <a:tr h="1088792">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9</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dirty="0">
                          <a:solidFill>
                            <a:schemeClr val="bg2">
                              <a:lumMod val="25000"/>
                            </a:schemeClr>
                          </a:solidFill>
                          <a:latin typeface="Calibri" panose="020F0502020204030204" pitchFamily="34" charset="0"/>
                          <a:cs typeface="Calibri" panose="020F0502020204030204" pitchFamily="34" charset="0"/>
                        </a:rPr>
                        <a:t>Any other relevant factor provided in response to the request contained herein.</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b="1" dirty="0">
                          <a:solidFill>
                            <a:schemeClr val="bg2">
                              <a:lumMod val="25000"/>
                            </a:schemeClr>
                          </a:solidFill>
                          <a:latin typeface="Calibri" panose="020F0502020204030204" pitchFamily="34" charset="0"/>
                          <a:cs typeface="Calibri" panose="020F0502020204030204" pitchFamily="34" charset="0"/>
                        </a:rPr>
                        <a:t>-Able</a:t>
                      </a:r>
                      <a:r>
                        <a:rPr lang="en-US" sz="3000" b="1" baseline="0" dirty="0">
                          <a:solidFill>
                            <a:schemeClr val="bg2">
                              <a:lumMod val="25000"/>
                            </a:schemeClr>
                          </a:solidFill>
                          <a:latin typeface="Calibri" panose="020F0502020204030204" pitchFamily="34" charset="0"/>
                          <a:cs typeface="Calibri" panose="020F0502020204030204" pitchFamily="34" charset="0"/>
                        </a:rPr>
                        <a:t> to recruit small businesses within the service area and seek state grant funding to pay for small business development training</a:t>
                      </a:r>
                      <a:endParaRPr lang="en-US" sz="3000" b="1" dirty="0">
                        <a:solidFill>
                          <a:schemeClr val="bg2">
                            <a:lumMod val="25000"/>
                          </a:schemeClr>
                        </a:solidFill>
                        <a:latin typeface="Calibri" panose="020F0502020204030204" pitchFamily="34" charset="0"/>
                        <a:cs typeface="Calibri" panose="020F0502020204030204" pitchFamily="34" charset="0"/>
                      </a:endParaRP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rgbClr val="85DFC3"/>
                    </a:solidFill>
                  </a:tcPr>
                </a:tc>
                <a:extLst>
                  <a:ext uri="{0D108BD9-81ED-4DB2-BD59-A6C34878D82A}">
                    <a16:rowId xmlns:a16="http://schemas.microsoft.com/office/drawing/2014/main" val="3449698292"/>
                  </a:ext>
                </a:extLst>
              </a:tr>
              <a:tr h="744776">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r>
                        <a:rPr lang="en-US" sz="3000" dirty="0">
                          <a:solidFill>
                            <a:schemeClr val="bg2">
                              <a:lumMod val="25000"/>
                            </a:schemeClr>
                          </a:solidFill>
                          <a:latin typeface="Calibri" panose="020F0502020204030204" pitchFamily="34" charset="0"/>
                          <a:cs typeface="Calibri" panose="020F0502020204030204" pitchFamily="34" charset="0"/>
                        </a:rPr>
                        <a:t>10</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Helvetica Neue"/>
                          <a:ea typeface="Helvetica Neue"/>
                          <a:cs typeface="Helvetica Neue"/>
                          <a:sym typeface="Helvetica Neue Light"/>
                        </a:defRPr>
                      </a:lvl9pPr>
                    </a:lstStyle>
                    <a:p>
                      <a:pPr algn="just"/>
                      <a:r>
                        <a:rPr lang="en-US" sz="3000" dirty="0">
                          <a:solidFill>
                            <a:schemeClr val="bg2">
                              <a:lumMod val="25000"/>
                            </a:schemeClr>
                          </a:solidFill>
                          <a:latin typeface="Calibri" panose="020F0502020204030204" pitchFamily="34" charset="0"/>
                          <a:cs typeface="Calibri" panose="020F0502020204030204" pitchFamily="34" charset="0"/>
                        </a:rPr>
                        <a:t>Ability to provide timely professional service by having corporate or branch offices within the Texas Southmost College District or surrounding vicinities</a:t>
                      </a:r>
                    </a:p>
                  </a:txBody>
                  <a:tcPr anchor="ctr">
                    <a:lnL w="12700" cmpd="sng">
                      <a:solidFill>
                        <a:srgbClr val="5E5E5E"/>
                      </a:solidFill>
                    </a:lnL>
                    <a:lnR w="12700" cmpd="sng">
                      <a:solidFill>
                        <a:srgbClr val="5E5E5E"/>
                      </a:solidFill>
                    </a:lnR>
                    <a:lnT w="12700" cmpd="sng">
                      <a:solidFill>
                        <a:srgbClr val="5E5E5E"/>
                      </a:solidFill>
                    </a:lnT>
                    <a:lnB w="12700" cmpd="sng">
                      <a:solidFill>
                        <a:srgbClr val="5E5E5E"/>
                      </a:solidFill>
                    </a:lnB>
                    <a:lnTlToBr w="12700" cmpd="sng">
                      <a:noFill/>
                      <a:prstDash val="solid"/>
                    </a:lnTlToBr>
                    <a:lnBlToTr w="12700" cmpd="sng">
                      <a:noFill/>
                      <a:prstDash val="solid"/>
                    </a:lnBlToTr>
                    <a:solidFill>
                      <a:schemeClr val="accent1">
                        <a:lumMod val="20000"/>
                        <a:lumOff val="80000"/>
                      </a:schemeClr>
                    </a:solidFill>
                  </a:tcPr>
                </a:tc>
                <a:tc hMerge="1">
                  <a:txBody>
                    <a:bodyPr/>
                    <a:lstStyle/>
                    <a:p>
                      <a:pPr algn="just"/>
                      <a:endParaRPr lang="en-US" sz="1500" b="1" dirty="0">
                        <a:solidFill>
                          <a:schemeClr val="tx1">
                            <a:lumMod val="65000"/>
                            <a:lumOff val="35000"/>
                          </a:schemeClr>
                        </a:solidFill>
                        <a:latin typeface="Calibri" panose="020F0502020204030204" pitchFamily="34" charset="0"/>
                        <a:cs typeface="Calibri" panose="020F0502020204030204" pitchFamily="34" charset="0"/>
                      </a:endParaRPr>
                    </a:p>
                  </a:txBody>
                  <a:tcPr anchor="ctr">
                    <a:solidFill>
                      <a:srgbClr val="CFD5EA"/>
                    </a:solidFill>
                  </a:tcPr>
                </a:tc>
                <a:extLst>
                  <a:ext uri="{0D108BD9-81ED-4DB2-BD59-A6C34878D82A}">
                    <a16:rowId xmlns:a16="http://schemas.microsoft.com/office/drawing/2014/main" val="344890928"/>
                  </a:ext>
                </a:extLst>
              </a:tr>
            </a:tbl>
          </a:graphicData>
        </a:graphic>
      </p:graphicFrame>
    </p:spTree>
    <p:extLst>
      <p:ext uri="{BB962C8B-B14F-4D97-AF65-F5344CB8AC3E}">
        <p14:creationId xmlns:p14="http://schemas.microsoft.com/office/powerpoint/2010/main" val="351921804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Image" descr="Image"/>
          <p:cNvPicPr>
            <a:picLocks noChangeAspect="1"/>
          </p:cNvPicPr>
          <p:nvPr/>
        </p:nvPicPr>
        <p:blipFill>
          <a:blip r:embed="rId2">
            <a:extLst/>
          </a:blip>
          <a:stretch>
            <a:fillRect/>
          </a:stretch>
        </p:blipFill>
        <p:spPr>
          <a:xfrm>
            <a:off x="0" y="9553287"/>
            <a:ext cx="24384000" cy="4193693"/>
          </a:xfrm>
          <a:prstGeom prst="rect">
            <a:avLst/>
          </a:prstGeom>
          <a:ln w="12700">
            <a:miter lim="400000"/>
          </a:ln>
        </p:spPr>
      </p:pic>
      <p:sp>
        <p:nvSpPr>
          <p:cNvPr id="3" name="TextBox 2">
            <a:extLst>
              <a:ext uri="{FF2B5EF4-FFF2-40B4-BE49-F238E27FC236}">
                <a16:creationId xmlns:a16="http://schemas.microsoft.com/office/drawing/2014/main" id="{CA45970F-86B3-4A67-A797-A8F2ED7A6B76}"/>
              </a:ext>
            </a:extLst>
          </p:cNvPr>
          <p:cNvSpPr txBox="1"/>
          <p:nvPr/>
        </p:nvSpPr>
        <p:spPr>
          <a:xfrm>
            <a:off x="1230244" y="372601"/>
            <a:ext cx="17023889" cy="1179810"/>
          </a:xfrm>
          <a:prstGeom prst="rect">
            <a:avLst/>
          </a:prstGeom>
          <a:no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lvl="0" algn="l" defTabSz="914400" hangingPunct="1">
              <a:defRPr/>
            </a:pPr>
            <a:r>
              <a:rPr lang="en-US" sz="7000" dirty="0">
                <a:solidFill>
                  <a:srgbClr val="19426D"/>
                </a:solidFill>
                <a:latin typeface="Arial" panose="020B0604020202020204" pitchFamily="34" charset="0"/>
                <a:cs typeface="Arial" panose="020B0604020202020204" pitchFamily="34" charset="0"/>
              </a:rPr>
              <a:t>Budget and Financial Impact</a:t>
            </a:r>
          </a:p>
        </p:txBody>
      </p:sp>
      <p:sp>
        <p:nvSpPr>
          <p:cNvPr id="4" name="TextBox 3">
            <a:extLst>
              <a:ext uri="{FF2B5EF4-FFF2-40B4-BE49-F238E27FC236}">
                <a16:creationId xmlns:a16="http://schemas.microsoft.com/office/drawing/2014/main" id="{B643606E-0C1B-497F-94B4-9DE28F4F1CAA}"/>
              </a:ext>
            </a:extLst>
          </p:cNvPr>
          <p:cNvSpPr txBox="1"/>
          <p:nvPr/>
        </p:nvSpPr>
        <p:spPr>
          <a:xfrm>
            <a:off x="1230244" y="1974519"/>
            <a:ext cx="21429313" cy="1703030"/>
          </a:xfrm>
          <a:prstGeom prst="rect">
            <a:avLst/>
          </a:prstGeom>
          <a:solidFill>
            <a:srgbClr val="FFFFFF"/>
          </a:solid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5200" b="0" i="0" u="none" strike="noStrike" kern="1200" cap="none" spc="0" normalizeH="0" baseline="0" noProof="0" dirty="0">
                <a:ln>
                  <a:noFill/>
                </a:ln>
                <a:solidFill>
                  <a:srgbClr val="D5D5D5">
                    <a:lumMod val="25000"/>
                  </a:srgbClr>
                </a:solidFill>
                <a:effectLst/>
                <a:uLnTx/>
                <a:uFillTx/>
                <a:latin typeface="Calibri" panose="020F0502020204030204" pitchFamily="34" charset="0"/>
                <a:cs typeface="Calibri" panose="020F0502020204030204" pitchFamily="34" charset="0"/>
              </a:rPr>
              <a:t>This expense will be coming from the approved budget for fiscal year 2022-2023.</a:t>
            </a:r>
          </a:p>
        </p:txBody>
      </p:sp>
    </p:spTree>
    <p:extLst>
      <p:ext uri="{BB962C8B-B14F-4D97-AF65-F5344CB8AC3E}">
        <p14:creationId xmlns:p14="http://schemas.microsoft.com/office/powerpoint/2010/main" val="398878455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Image" descr="Image"/>
          <p:cNvPicPr>
            <a:picLocks noChangeAspect="1"/>
          </p:cNvPicPr>
          <p:nvPr/>
        </p:nvPicPr>
        <p:blipFill>
          <a:blip r:embed="rId2">
            <a:extLst/>
          </a:blip>
          <a:stretch>
            <a:fillRect/>
          </a:stretch>
        </p:blipFill>
        <p:spPr>
          <a:xfrm>
            <a:off x="0" y="9553287"/>
            <a:ext cx="24384000" cy="4193693"/>
          </a:xfrm>
          <a:prstGeom prst="rect">
            <a:avLst/>
          </a:prstGeom>
          <a:ln w="12700">
            <a:miter lim="400000"/>
          </a:ln>
        </p:spPr>
      </p:pic>
      <p:sp>
        <p:nvSpPr>
          <p:cNvPr id="3" name="TextBox 2">
            <a:extLst>
              <a:ext uri="{FF2B5EF4-FFF2-40B4-BE49-F238E27FC236}">
                <a16:creationId xmlns:a16="http://schemas.microsoft.com/office/drawing/2014/main" id="{CA45970F-86B3-4A67-A797-A8F2ED7A6B76}"/>
              </a:ext>
            </a:extLst>
          </p:cNvPr>
          <p:cNvSpPr txBox="1"/>
          <p:nvPr/>
        </p:nvSpPr>
        <p:spPr>
          <a:xfrm>
            <a:off x="1230244" y="372601"/>
            <a:ext cx="10589145" cy="1179810"/>
          </a:xfrm>
          <a:prstGeom prst="rect">
            <a:avLst/>
          </a:prstGeom>
          <a:noFill/>
          <a:ln w="12700" cap="flat">
            <a:noFill/>
            <a:miter lim="400000"/>
          </a:ln>
          <a:effectLst/>
          <a:sp3d/>
        </p:spPr>
        <p:txBody>
          <a:bodyPr rot="0" spcFirstLastPara="1" vertOverflow="overflow" horzOverflow="overflow" vert="horz" wrap="square" lIns="50800" tIns="50800" rIns="50800" bIns="50800" numCol="1" spcCol="38100" rtlCol="0" anchor="ctr">
            <a:spAutoFit/>
          </a:bodyPr>
          <a:lstStyle/>
          <a:p>
            <a:pPr lvl="0" algn="l" defTabSz="914400" hangingPunct="1">
              <a:defRPr/>
            </a:pPr>
            <a:r>
              <a:rPr lang="en-US" sz="7000" dirty="0">
                <a:solidFill>
                  <a:srgbClr val="19426D"/>
                </a:solidFill>
                <a:latin typeface="Arial" panose="020B0604020202020204" pitchFamily="34" charset="0"/>
                <a:cs typeface="Arial" panose="020B0604020202020204" pitchFamily="34" charset="0"/>
              </a:rPr>
              <a:t>Proposal</a:t>
            </a:r>
          </a:p>
        </p:txBody>
      </p:sp>
      <p:sp>
        <p:nvSpPr>
          <p:cNvPr id="4" name="Rectangle 3"/>
          <p:cNvSpPr/>
          <p:nvPr/>
        </p:nvSpPr>
        <p:spPr>
          <a:xfrm>
            <a:off x="1230244" y="1828800"/>
            <a:ext cx="22473818" cy="2492990"/>
          </a:xfrm>
          <a:prstGeom prst="rect">
            <a:avLst/>
          </a:prstGeom>
        </p:spPr>
        <p:txBody>
          <a:bodyPr wrap="square">
            <a:spAutoFit/>
          </a:bodyPr>
          <a:lstStyle/>
          <a:p>
            <a:pPr lvl="0" algn="just" defTabSz="914400" hangingPunct="1">
              <a:defRPr/>
            </a:pPr>
            <a:r>
              <a:rPr lang="en-US" sz="5200" b="0" kern="1200" dirty="0">
                <a:solidFill>
                  <a:srgbClr val="D5D5D5">
                    <a:lumMod val="25000"/>
                  </a:srgbClr>
                </a:solidFill>
                <a:latin typeface="Calibri" panose="020F0502020204030204" pitchFamily="34" charset="0"/>
                <a:cs typeface="Calibri" panose="020F0502020204030204" pitchFamily="34" charset="0"/>
              </a:rPr>
              <a:t>To award RFP 22-24 for “Small Business Skills Training” to Leadership Empowerment Group and authorize President Rodriguez to execute the contract, as presented. </a:t>
            </a:r>
          </a:p>
        </p:txBody>
      </p:sp>
    </p:spTree>
    <p:extLst>
      <p:ext uri="{BB962C8B-B14F-4D97-AF65-F5344CB8AC3E}">
        <p14:creationId xmlns:p14="http://schemas.microsoft.com/office/powerpoint/2010/main" val="1305172400"/>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80</TotalTime>
  <Words>702</Words>
  <Application>Microsoft Office PowerPoint</Application>
  <PresentationFormat>Custom</PresentationFormat>
  <Paragraphs>130</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Avenir Next</vt:lpstr>
      <vt:lpstr>Avenir Next Medium</vt:lpstr>
      <vt:lpstr>Calibri</vt:lpstr>
      <vt:lpstr>Helvetica Neue</vt:lpstr>
      <vt:lpstr>Helvetica Neue Light</vt:lpstr>
      <vt:lpstr>Helvetica Neue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Lynda Y. Lopez</dc:creator>
  <cp:lastModifiedBy>Ricardo Lopez</cp:lastModifiedBy>
  <cp:revision>12</cp:revision>
  <dcterms:modified xsi:type="dcterms:W3CDTF">2022-10-06T16:09:12Z</dcterms:modified>
</cp:coreProperties>
</file>