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1F3FD-EBCE-47A3-B751-EF9E18E59A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6B3377-68CC-4B94-877A-D2AF2794D7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63A406-EEE8-433D-8F47-C9A5C10BB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6CAC-3106-48D0-9081-4242172152F6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CDFD1-2354-4BB6-9034-4A0BEFCEC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AD4E92-2BD7-4A2A-8194-F365E8FB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ED2F-071A-48DB-ABBC-35FAB66BC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184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483F6-9773-4C73-A3EF-2F0F0A5DA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7F5E3E-6045-4923-933A-84E994359A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0E2BD2-9CCE-4C36-939A-8E3F64510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6CAC-3106-48D0-9081-4242172152F6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8DAE70-AB5A-4711-9418-A59EFC0A1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E47E82-C380-471E-8EEE-09713623E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ED2F-071A-48DB-ABBC-35FAB66BC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598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A32FEE-8374-4D71-B204-D4859A4B1F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715B49-FB80-425E-825E-6A628739ED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CC5A6-33F2-43A9-B46E-4653F57CB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6CAC-3106-48D0-9081-4242172152F6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E0E6B-D5AE-4472-84F8-CB1FA2841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146F1A-0AFB-4123-80D9-54ACB014B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ED2F-071A-48DB-ABBC-35FAB66BC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172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EC5BD-F790-46CA-8D27-093209645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12E604-6AE4-4CFD-9B1E-52F5FD2D16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3FB649-4848-46A0-8121-BF4EABFC7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6CAC-3106-48D0-9081-4242172152F6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95A442-9E82-4A23-A0EC-FA4D01455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A1B299-D384-4883-8629-203823374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ED2F-071A-48DB-ABBC-35FAB66BC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113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B4A73-E7D4-40B6-8DDC-8678282C8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CADA52-4574-4085-89C0-AC0636C8F4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413770-C131-49C6-A5A7-D39ED6627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6CAC-3106-48D0-9081-4242172152F6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8994B9-4C3C-418A-AB46-013227D93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3AC3B0-9765-41BE-902D-CD841AF6C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ED2F-071A-48DB-ABBC-35FAB66BC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280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7FE18-3F58-4AD8-A9AC-F79D2645A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9F0E2A-1976-493B-8BB6-C2AE1E27F8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FC6A2F-E6A5-4C59-B45F-E30FD473EA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28C62D-015A-443F-90B0-92AB1408F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6CAC-3106-48D0-9081-4242172152F6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7A5163-6C7F-4843-8654-10ABEAFB4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900D22-B219-429F-8567-C05F574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ED2F-071A-48DB-ABBC-35FAB66BC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766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1E337-4680-4495-8673-A182CB6A1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035F9D-C065-4410-B574-F92C4009D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A79B00-F1F6-4CDF-BE10-BD5DEE9983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F452CB-F6EE-4BA0-B15D-C459E5D795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47A2DB-3C88-48E8-8BBB-FE3DCBDED0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9BCB26-EFAA-4822-9866-43B212656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6CAC-3106-48D0-9081-4242172152F6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5448F8-6F4A-4466-BF3C-78001DCF5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A7FB35-33B6-4B10-B8D8-E50A42431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ED2F-071A-48DB-ABBC-35FAB66BC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035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40C8F-4876-4BC2-9028-177DB7C54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EC53D5-3B77-49D6-AF6F-123D56B5E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6CAC-3106-48D0-9081-4242172152F6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97EE5E-4481-4905-B340-D19E5D9B4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8BACD1-A9EB-4196-A795-244285ACF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ED2F-071A-48DB-ABBC-35FAB66BC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330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EFEBFE-16F4-43CF-BDC7-004EA6B45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6CAC-3106-48D0-9081-4242172152F6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6976A8-FA40-4628-BF5E-1DED9D4E9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A19917-74F4-4AB5-A0E8-CB43F573B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ED2F-071A-48DB-ABBC-35FAB66BC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583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72204-24FB-40F8-A487-B1AECCD5C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A8759-B626-472D-A5DB-9250FD71D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0E9257-9B56-4728-BA28-44C9544ABF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7F85DE-A007-47A6-8856-9AC4A65FE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6CAC-3106-48D0-9081-4242172152F6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C4171B-01A1-4655-872A-9262D2D46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F7D04C-461F-4287-9E6D-246EB05AE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ED2F-071A-48DB-ABBC-35FAB66BC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328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E7F65-7F3F-4E5C-A183-6E9527176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AD6CCD-DB5B-4EB1-82CF-440B8A74D1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F78F19-3412-4979-A2EB-4E79C210B5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910DD0-3084-4339-83FC-737A48288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6CAC-3106-48D0-9081-4242172152F6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B483AD-A6AD-4486-92E6-A01A54BA3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49180A-A308-4691-BC0F-BF923BEC9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ED2F-071A-48DB-ABBC-35FAB66BC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284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D7BBFD-DE96-48B9-978C-DD855F283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F32A17-4606-47EF-8E57-283D766711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3DC00D-BD12-4C78-8B57-D99AFB15C0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F6CAC-3106-48D0-9081-4242172152F6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9D528B-4D92-428E-B674-35E83D1413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AE2450-151D-43AF-9D1A-B01050E7F8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3ED2F-071A-48DB-ABBC-35FAB66BC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654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A0673E1-DE39-4129-8EFF-7546E49BD0B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65503" y="738186"/>
          <a:ext cx="10233917" cy="406723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1897">
                  <a:extLst>
                    <a:ext uri="{9D8B030D-6E8A-4147-A177-3AD203B41FA5}">
                      <a16:colId xmlns:a16="http://schemas.microsoft.com/office/drawing/2014/main" val="1810435721"/>
                    </a:ext>
                  </a:extLst>
                </a:gridCol>
                <a:gridCol w="105508">
                  <a:extLst>
                    <a:ext uri="{9D8B030D-6E8A-4147-A177-3AD203B41FA5}">
                      <a16:colId xmlns:a16="http://schemas.microsoft.com/office/drawing/2014/main" val="841736262"/>
                    </a:ext>
                  </a:extLst>
                </a:gridCol>
                <a:gridCol w="1582417">
                  <a:extLst>
                    <a:ext uri="{9D8B030D-6E8A-4147-A177-3AD203B41FA5}">
                      <a16:colId xmlns:a16="http://schemas.microsoft.com/office/drawing/2014/main" val="2213630876"/>
                    </a:ext>
                  </a:extLst>
                </a:gridCol>
                <a:gridCol w="1549415">
                  <a:extLst>
                    <a:ext uri="{9D8B030D-6E8A-4147-A177-3AD203B41FA5}">
                      <a16:colId xmlns:a16="http://schemas.microsoft.com/office/drawing/2014/main" val="3553714253"/>
                    </a:ext>
                  </a:extLst>
                </a:gridCol>
                <a:gridCol w="1531014">
                  <a:extLst>
                    <a:ext uri="{9D8B030D-6E8A-4147-A177-3AD203B41FA5}">
                      <a16:colId xmlns:a16="http://schemas.microsoft.com/office/drawing/2014/main" val="3718102847"/>
                    </a:ext>
                  </a:extLst>
                </a:gridCol>
                <a:gridCol w="1078625">
                  <a:extLst>
                    <a:ext uri="{9D8B030D-6E8A-4147-A177-3AD203B41FA5}">
                      <a16:colId xmlns:a16="http://schemas.microsoft.com/office/drawing/2014/main" val="922760359"/>
                    </a:ext>
                  </a:extLst>
                </a:gridCol>
                <a:gridCol w="1329922">
                  <a:extLst>
                    <a:ext uri="{9D8B030D-6E8A-4147-A177-3AD203B41FA5}">
                      <a16:colId xmlns:a16="http://schemas.microsoft.com/office/drawing/2014/main" val="4088371795"/>
                    </a:ext>
                  </a:extLst>
                </a:gridCol>
                <a:gridCol w="1028776">
                  <a:extLst>
                    <a:ext uri="{9D8B030D-6E8A-4147-A177-3AD203B41FA5}">
                      <a16:colId xmlns:a16="http://schemas.microsoft.com/office/drawing/2014/main" val="1736019493"/>
                    </a:ext>
                  </a:extLst>
                </a:gridCol>
                <a:gridCol w="1136343">
                  <a:extLst>
                    <a:ext uri="{9D8B030D-6E8A-4147-A177-3AD203B41FA5}">
                      <a16:colId xmlns:a16="http://schemas.microsoft.com/office/drawing/2014/main" val="2171320935"/>
                    </a:ext>
                  </a:extLst>
                </a:gridCol>
              </a:tblGrid>
              <a:tr h="492289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Shepard Walton King Proposal Options</a:t>
                      </a:r>
                    </a:p>
                  </a:txBody>
                  <a:tcPr marL="45720" marR="45720" marT="22860" marB="2286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DF7A3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DF7A3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DF7A3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DF7A3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DF7A3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DF7A3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5690141"/>
                  </a:ext>
                </a:extLst>
              </a:tr>
              <a:tr h="60469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*Total Building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Replacement Value/Limits</a:t>
                      </a:r>
                    </a:p>
                  </a:txBody>
                  <a:tcPr marL="45720" marR="45720" marT="22860" marB="22860" anchor="ctr">
                    <a:solidFill>
                      <a:srgbClr val="DF7A3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0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DF7A3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DF7A3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Premium</a:t>
                      </a:r>
                    </a:p>
                  </a:txBody>
                  <a:tcPr marL="45720" marR="45720" marT="22860" marB="22860" anchor="ctr">
                    <a:solidFill>
                      <a:srgbClr val="DF7A3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Difference in Premium  from last year </a:t>
                      </a:r>
                      <a:endParaRPr lang="en-US" sz="11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marT="22860" marB="22860" anchor="ctr">
                    <a:solidFill>
                      <a:srgbClr val="DF7A3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Increase Premiu</a:t>
                      </a:r>
                      <a:r>
                        <a:rPr lang="en-US" sz="1100" b="1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</a:t>
                      </a:r>
                      <a:endParaRPr lang="en-US" sz="11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marT="22860" marB="22860" anchor="ctr">
                    <a:solidFill>
                      <a:srgbClr val="DF7A3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 Coverage Replacement</a:t>
                      </a:r>
                    </a:p>
                  </a:txBody>
                  <a:tcPr marL="45720" marR="45720" marT="22860" marB="22860" anchor="ctr">
                    <a:solidFill>
                      <a:srgbClr val="DF7A3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 Exposure </a:t>
                      </a:r>
                    </a:p>
                  </a:txBody>
                  <a:tcPr marL="45720" marR="45720" marT="22860" marB="22860" anchor="ctr">
                    <a:solidFill>
                      <a:srgbClr val="DF7A3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Deductible per occurrence </a:t>
                      </a:r>
                    </a:p>
                  </a:txBody>
                  <a:tcPr marL="45720" marR="45720" marT="22860" marB="22860" anchor="ctr">
                    <a:solidFill>
                      <a:srgbClr val="DF7A3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271451"/>
                  </a:ext>
                </a:extLst>
              </a:tr>
              <a:tr h="48599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FY 20-21</a:t>
                      </a:r>
                    </a:p>
                  </a:txBody>
                  <a:tcPr marL="45720" marR="45720" marT="22860" marB="2286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*$229,938,687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*$229,938,687</a:t>
                      </a:r>
                    </a:p>
                  </a:txBody>
                  <a:tcPr marL="45720" marR="45720" marT="22860" marB="2286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   599,172</a:t>
                      </a:r>
                    </a:p>
                  </a:txBody>
                  <a:tcPr marL="45720" marR="45720" marT="22860" marB="2286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45720" marR="45720" marT="22860" marB="2286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45720" marR="45720" marT="22860" marB="2286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100%</a:t>
                      </a:r>
                    </a:p>
                  </a:txBody>
                  <a:tcPr marL="45720" marR="45720" marT="22860" marB="2286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0%</a:t>
                      </a:r>
                    </a:p>
                  </a:txBody>
                  <a:tcPr marL="45720" marR="45720" marT="22860" marB="2286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1%</a:t>
                      </a:r>
                    </a:p>
                  </a:txBody>
                  <a:tcPr marL="45720" marR="45720" marT="22860" marB="2286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61560"/>
                  </a:ext>
                </a:extLst>
              </a:tr>
              <a:tr h="414687"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FY 21-22  Options </a:t>
                      </a:r>
                    </a:p>
                  </a:txBody>
                  <a:tcPr marL="45720" marR="45720" marT="22860" marB="2286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6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6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6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6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6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36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413677"/>
                  </a:ext>
                </a:extLst>
              </a:tr>
              <a:tr h="52503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marT="22860" marB="2286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*$246,659,958</a:t>
                      </a:r>
                    </a:p>
                  </a:txBody>
                  <a:tcPr marL="45720" marR="45720" marT="22860" marB="2286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600" b="0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$1,013,785</a:t>
                      </a:r>
                    </a:p>
                  </a:txBody>
                  <a:tcPr marL="45720" marR="45720" marT="22860" marB="2286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$414,613</a:t>
                      </a:r>
                      <a:endParaRPr lang="en-US" sz="1800" b="0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marT="22860" marB="2286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69%</a:t>
                      </a:r>
                    </a:p>
                  </a:txBody>
                  <a:tcPr marL="45720" marR="45720" marT="22860" marB="2286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100%</a:t>
                      </a:r>
                    </a:p>
                  </a:txBody>
                  <a:tcPr marL="45720" marR="45720" marT="22860" marB="2286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0%</a:t>
                      </a:r>
                    </a:p>
                  </a:txBody>
                  <a:tcPr marL="45720" marR="45720" marT="22860" marB="2286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3%</a:t>
                      </a:r>
                    </a:p>
                  </a:txBody>
                  <a:tcPr marL="45720" marR="45720" marT="22860" marB="2286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667435"/>
                  </a:ext>
                </a:extLst>
              </a:tr>
              <a:tr h="51484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marT="22860" marB="2286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$150,000,000</a:t>
                      </a:r>
                    </a:p>
                  </a:txBody>
                  <a:tcPr marL="45720" marR="45720" marT="22860" marB="2286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6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$849,368</a:t>
                      </a:r>
                    </a:p>
                  </a:txBody>
                  <a:tcPr marL="45720" marR="45720" marT="22860" marB="2286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$250,196</a:t>
                      </a:r>
                    </a:p>
                  </a:txBody>
                  <a:tcPr marL="45720" marR="45720" marT="22860" marB="2286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42%</a:t>
                      </a:r>
                    </a:p>
                  </a:txBody>
                  <a:tcPr marL="45720" marR="45720" marT="22860" marB="2286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61%</a:t>
                      </a:r>
                    </a:p>
                  </a:txBody>
                  <a:tcPr marL="45720" marR="45720" marT="22860" marB="2286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39%</a:t>
                      </a:r>
                    </a:p>
                  </a:txBody>
                  <a:tcPr marL="45720" marR="45720" marT="22860" marB="2286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3%</a:t>
                      </a:r>
                    </a:p>
                  </a:txBody>
                  <a:tcPr marL="45720" marR="45720" marT="22860" marB="2286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166567"/>
                  </a:ext>
                </a:extLst>
              </a:tr>
              <a:tr h="51484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45720" marR="45720" marT="22860" marB="22860" anchor="ctr">
                    <a:solidFill>
                      <a:srgbClr val="85DFC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$125,000,000</a:t>
                      </a:r>
                    </a:p>
                  </a:txBody>
                  <a:tcPr marL="45720" marR="45720" marT="22860" marB="22860" anchor="ctr">
                    <a:solidFill>
                      <a:srgbClr val="85DFC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600" b="0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$791,659</a:t>
                      </a:r>
                    </a:p>
                  </a:txBody>
                  <a:tcPr marL="45720" marR="45720" marT="22860" marB="22860" anchor="ctr">
                    <a:solidFill>
                      <a:srgbClr val="85DF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$192,487</a:t>
                      </a:r>
                    </a:p>
                  </a:txBody>
                  <a:tcPr marL="45720" marR="45720" marT="22860" marB="22860" anchor="ctr">
                    <a:solidFill>
                      <a:srgbClr val="85DF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32%</a:t>
                      </a:r>
                    </a:p>
                  </a:txBody>
                  <a:tcPr marL="45720" marR="45720" marT="22860" marB="22860" anchor="ctr">
                    <a:solidFill>
                      <a:srgbClr val="85DF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51%</a:t>
                      </a:r>
                    </a:p>
                  </a:txBody>
                  <a:tcPr marL="45720" marR="45720" marT="22860" marB="22860" anchor="ctr">
                    <a:solidFill>
                      <a:srgbClr val="85DF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49%</a:t>
                      </a:r>
                    </a:p>
                  </a:txBody>
                  <a:tcPr marL="45720" marR="45720" marT="22860" marB="22860" anchor="ctr">
                    <a:solidFill>
                      <a:srgbClr val="85DF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3%</a:t>
                      </a:r>
                    </a:p>
                  </a:txBody>
                  <a:tcPr marL="45720" marR="45720" marT="22860" marB="22860" anchor="ctr">
                    <a:solidFill>
                      <a:srgbClr val="85DF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632311"/>
                  </a:ext>
                </a:extLst>
              </a:tr>
              <a:tr h="51484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45720" marR="45720" marT="22860" marB="2286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$100,000,000</a:t>
                      </a:r>
                    </a:p>
                  </a:txBody>
                  <a:tcPr marL="45720" marR="45720" marT="22860" marB="2286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600" b="0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$687,259</a:t>
                      </a:r>
                    </a:p>
                  </a:txBody>
                  <a:tcPr marL="45720" marR="45720" marT="22860" marB="2286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$88,087</a:t>
                      </a:r>
                    </a:p>
                  </a:txBody>
                  <a:tcPr marL="45720" marR="45720" marT="22860" marB="2286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15%</a:t>
                      </a:r>
                    </a:p>
                  </a:txBody>
                  <a:tcPr marL="45720" marR="45720" marT="22860" marB="2286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41%</a:t>
                      </a:r>
                    </a:p>
                  </a:txBody>
                  <a:tcPr marL="45720" marR="45720" marT="22860" marB="2286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59%</a:t>
                      </a:r>
                    </a:p>
                  </a:txBody>
                  <a:tcPr marL="45720" marR="45720" marT="22860" marB="2286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3%</a:t>
                      </a:r>
                    </a:p>
                  </a:txBody>
                  <a:tcPr marL="45720" marR="45720" marT="22860" marB="2286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8052954"/>
                  </a:ext>
                </a:extLst>
              </a:tr>
            </a:tbl>
          </a:graphicData>
        </a:graphic>
      </p:graphicFrame>
      <p:pic>
        <p:nvPicPr>
          <p:cNvPr id="2" name="Image" descr="Image">
            <a:extLst>
              <a:ext uri="{FF2B5EF4-FFF2-40B4-BE49-F238E27FC236}">
                <a16:creationId xmlns:a16="http://schemas.microsoft.com/office/drawing/2014/main" id="{B1FF642E-EF6C-43B5-8751-DD4921A041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4761154"/>
            <a:ext cx="12192000" cy="2096847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648EC89-D2E2-475E-AF4C-9369F1D48CBF}"/>
              </a:ext>
            </a:extLst>
          </p:cNvPr>
          <p:cNvSpPr txBox="1"/>
          <p:nvPr/>
        </p:nvSpPr>
        <p:spPr>
          <a:xfrm>
            <a:off x="665503" y="148281"/>
            <a:ext cx="5294573" cy="5899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defTabSz="457200">
              <a:defRPr/>
            </a:pPr>
            <a:r>
              <a:rPr lang="en-US" sz="3500" kern="0" dirty="0">
                <a:solidFill>
                  <a:srgbClr val="1942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RFP Pricing Tabulation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B008EF-1B77-4BF5-B984-678E7856F6B2}"/>
              </a:ext>
            </a:extLst>
          </p:cNvPr>
          <p:cNvSpPr txBox="1"/>
          <p:nvPr/>
        </p:nvSpPr>
        <p:spPr>
          <a:xfrm>
            <a:off x="662686" y="4963814"/>
            <a:ext cx="8736405" cy="343684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400000"/>
          </a:ln>
          <a:effectLst/>
          <a:sp3d/>
        </p:spPr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algn="just" defTabSz="457200">
              <a:defRPr/>
            </a:pPr>
            <a:r>
              <a:rPr lang="en-US" sz="1900" dirty="0">
                <a:solidFill>
                  <a:srgbClr val="D5D5D5">
                    <a:lumMod val="2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Note: The Total Building Replacement Value increased due to building roof repairs. </a:t>
            </a:r>
          </a:p>
        </p:txBody>
      </p:sp>
    </p:spTree>
    <p:extLst>
      <p:ext uri="{BB962C8B-B14F-4D97-AF65-F5344CB8AC3E}">
        <p14:creationId xmlns:p14="http://schemas.microsoft.com/office/powerpoint/2010/main" val="3677961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127</Words>
  <Application>Microsoft Office PowerPoint</Application>
  <PresentationFormat>Widescreen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Ricardo Lopez</dc:creator>
  <cp:lastModifiedBy>Ricardo Lopez</cp:lastModifiedBy>
  <cp:revision>1</cp:revision>
  <dcterms:created xsi:type="dcterms:W3CDTF">2022-10-06T15:46:04Z</dcterms:created>
  <dcterms:modified xsi:type="dcterms:W3CDTF">2022-10-06T15:47:18Z</dcterms:modified>
</cp:coreProperties>
</file>