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95" r:id="rId2"/>
    <p:sldId id="324" r:id="rId3"/>
    <p:sldId id="492" r:id="rId4"/>
    <p:sldId id="457" r:id="rId5"/>
    <p:sldId id="258" r:id="rId6"/>
    <p:sldId id="510" r:id="rId7"/>
    <p:sldId id="502" r:id="rId8"/>
    <p:sldId id="503" r:id="rId9"/>
    <p:sldId id="504" r:id="rId10"/>
    <p:sldId id="505" r:id="rId11"/>
    <p:sldId id="262" r:id="rId12"/>
    <p:sldId id="506" r:id="rId13"/>
    <p:sldId id="507" r:id="rId14"/>
    <p:sldId id="264" r:id="rId15"/>
    <p:sldId id="476" r:id="rId16"/>
    <p:sldId id="361" r:id="rId17"/>
    <p:sldId id="257" r:id="rId18"/>
    <p:sldId id="477" r:id="rId19"/>
    <p:sldId id="479" r:id="rId20"/>
    <p:sldId id="480" r:id="rId21"/>
    <p:sldId id="481" r:id="rId22"/>
    <p:sldId id="484" r:id="rId23"/>
    <p:sldId id="513" r:id="rId24"/>
    <p:sldId id="482" r:id="rId25"/>
    <p:sldId id="483" r:id="rId26"/>
    <p:sldId id="485" r:id="rId27"/>
    <p:sldId id="486" r:id="rId28"/>
    <p:sldId id="487" r:id="rId29"/>
    <p:sldId id="489" r:id="rId30"/>
    <p:sldId id="490" r:id="rId31"/>
    <p:sldId id="497" r:id="rId32"/>
    <p:sldId id="341" r:id="rId33"/>
    <p:sldId id="330" r:id="rId34"/>
    <p:sldId id="329" r:id="rId35"/>
    <p:sldId id="332" r:id="rId36"/>
    <p:sldId id="500" r:id="rId37"/>
    <p:sldId id="501" r:id="rId38"/>
    <p:sldId id="336" r:id="rId39"/>
    <p:sldId id="491" r:id="rId40"/>
    <p:sldId id="516" r:id="rId41"/>
    <p:sldId id="494" r:id="rId42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FF"/>
    <a:srgbClr val="FF00FF"/>
    <a:srgbClr val="333399"/>
    <a:srgbClr val="003399"/>
    <a:srgbClr val="000099"/>
    <a:srgbClr val="FF0000"/>
    <a:srgbClr val="66FF66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00"/>
    </p:cViewPr>
  </p:sorterViewPr>
  <p:notesViewPr>
    <p:cSldViewPr>
      <p:cViewPr varScale="1">
        <p:scale>
          <a:sx n="36" d="100"/>
          <a:sy n="36" d="100"/>
        </p:scale>
        <p:origin x="-1566" y="-78"/>
      </p:cViewPr>
      <p:guideLst>
        <p:guide orient="horz" pos="2891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PCP TRAINING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8378B0-510E-4495-A247-37EE705CC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PCP TRAINING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C7D7BB-CA65-4941-B832-9E977E3CB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PCP TRAINING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2E141-55BB-4A45-B196-325E7FD1184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60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PCP TRAINING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5BFE7-7C16-4460-ACB0-ABCF470957C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53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PCP TRAINING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B1B3B-D3FE-4B15-AAF2-0749A4DA7DF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63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PCP TRAINING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5DC057-035B-49C2-AFE2-A064FDE44A7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73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PCP TRAINING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6A26E-2064-4EA0-8499-CEE2F230452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710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PCP TRAINING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DEE4A-3D92-40F9-966D-0C7A53917B9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81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PCP TRAINING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34736-11F6-42E3-BBD3-34558198095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91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PCP TRAINING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89D36-D97C-417D-B118-27084702690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01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PCP TRAINING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F4812-6626-4151-A885-FD679B91205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12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PCP TRAINING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99C1F-56B0-4766-93E0-A9B585AC5B5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222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PCP TRAINING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E6853-1CB5-4614-BC93-0078A47BB86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325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PCP TRAINING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5A30C-C086-4C69-B20C-FAC1396D055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427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tri-dishes-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4752789-9017-4545-A53C-9DA5FC206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CD141-EC4C-4816-803B-8B391D664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CBF76-860C-435C-B968-2822B7D59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AC808-7486-4D19-8BD8-EC877340A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826C-C0C0-40FC-AD5C-E812200EF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F437-2B5A-4C68-9AD2-0B04C7302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B6C61-BFBE-444C-9C7E-844369CD9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413F9-4E17-4C09-A7EA-B4A5AEDAE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14C48-7CA6-44B9-9C2E-85011BFA1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BF3B-B839-42AD-95FA-13D1D5321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F015A-A5FD-4EDA-B072-EA1D6E7A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3BC72-C7DE-406D-B5FE-7CD63F2C2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8514D-046E-48D6-B5CE-9C6D2B3C2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petri-dishes-0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619F7553-3026-4E57-A974-70362FDC4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etiary.net/idea/idea7/idea_7/denisbk/grandmother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olumbiasafety.com/image.php?productid=45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cpr-savers.com/picturesweb/IndusCPRproducts/sa706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whitehall-products.com/images/bags/redbags_small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myhealthcare21.com/0,PD221/Sani-Cloth-Plus.jpg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crime-scene.com/ecpi/media/4095_l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sciencephoto.com/images/download_wm_image.html/C0035165-Clostridium_Difficile-SPL.jpg?id=670035165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chem.unl.edu/safety/sep13_0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rim.no/images/artikkel/Drop%20of%20liquid%20on%20point%20of%20hypodermic%20needle.jpg?q=http://www.staples.com/Purell-TFX-Touch-Free-Hand-Sanitizer-Dispenser/product_675291?cm_mmc=GoogleBase-_-Shopping-_-Office_Supplies%3ECleaning_Supplies-_-675291-272012&amp;sa=X&amp;ei=o_4MTPu1JoKdlgexgtyRDg&amp;ved=0CEMQ9gIwAA&amp;usg=AFQjCNEX40I7z9kAmF6pdh1U1BBMMFr2g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General Orientation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Welcome from Infection Control and Employee Health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4724400" cy="1143000"/>
          </a:xfrm>
        </p:spPr>
        <p:txBody>
          <a:bodyPr/>
          <a:lstStyle/>
          <a:p>
            <a:pPr eaLnBrk="1" hangingPunct="1"/>
            <a:r>
              <a:rPr lang="en-US" smtClean="0"/>
              <a:t>How to Handrub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smtClean="0"/>
              <a:t>Palm to palm</a:t>
            </a:r>
          </a:p>
          <a:p>
            <a:pPr eaLnBrk="1" hangingPunct="1"/>
            <a:r>
              <a:rPr lang="en-US" smtClean="0"/>
              <a:t>Palm to top of hand, interlaced fingers</a:t>
            </a:r>
          </a:p>
          <a:p>
            <a:pPr eaLnBrk="1" hangingPunct="1"/>
            <a:r>
              <a:rPr lang="en-US" smtClean="0"/>
              <a:t>Palm to palm with fingers interlaced</a:t>
            </a:r>
          </a:p>
          <a:p>
            <a:pPr eaLnBrk="1" hangingPunct="1"/>
            <a:r>
              <a:rPr lang="en-US" smtClean="0"/>
              <a:t>Back of fingers to opposing palms with fingers interlaced</a:t>
            </a:r>
          </a:p>
          <a:p>
            <a:pPr eaLnBrk="1" hangingPunct="1"/>
            <a:r>
              <a:rPr lang="en-US" smtClean="0"/>
              <a:t>Clasped fingers to palm</a:t>
            </a:r>
          </a:p>
          <a:p>
            <a:pPr eaLnBrk="1" hangingPunct="1"/>
            <a:r>
              <a:rPr lang="en-US" smtClean="0"/>
              <a:t>Rotational rubbing of thumbs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343400" y="5562600"/>
            <a:ext cx="4246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Total Time:  20-30 seconds</a:t>
            </a:r>
          </a:p>
          <a:p>
            <a:r>
              <a:rPr lang="en-US"/>
              <a:t>-on the fly!</a:t>
            </a:r>
          </a:p>
        </p:txBody>
      </p:sp>
      <p:pic>
        <p:nvPicPr>
          <p:cNvPr id="16389" name="Picture 6" descr="hand hygi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1000"/>
            <a:ext cx="16002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5257800" cy="4648200"/>
          </a:xfrm>
        </p:spPr>
        <p:txBody>
          <a:bodyPr/>
          <a:lstStyle/>
          <a:p>
            <a:pPr eaLnBrk="1" hangingPunct="1"/>
            <a:r>
              <a:rPr lang="en-US" smtClean="0"/>
              <a:t>When hands are visibly soiled</a:t>
            </a:r>
          </a:p>
          <a:p>
            <a:pPr eaLnBrk="1" hangingPunct="1"/>
            <a:r>
              <a:rPr lang="en-US" smtClean="0"/>
              <a:t>After contact with blood or body fluids</a:t>
            </a:r>
          </a:p>
          <a:p>
            <a:pPr eaLnBrk="1" hangingPunct="1"/>
            <a:r>
              <a:rPr lang="en-US" smtClean="0"/>
              <a:t>After using the toilet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Otherwise, USE HANDRUB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Handwashing</a:t>
            </a:r>
          </a:p>
        </p:txBody>
      </p:sp>
      <p:pic>
        <p:nvPicPr>
          <p:cNvPr id="17412" name="Picture 4" descr="DDHandwash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1525" y="1828800"/>
            <a:ext cx="26527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Handwashing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smtClean="0"/>
              <a:t>Turn on tap, adjust water temperature</a:t>
            </a:r>
          </a:p>
          <a:p>
            <a:pPr eaLnBrk="1" hangingPunct="1"/>
            <a:r>
              <a:rPr lang="en-US" smtClean="0"/>
              <a:t>Wet hands then apply soap</a:t>
            </a:r>
          </a:p>
          <a:p>
            <a:pPr eaLnBrk="1" hangingPunct="1"/>
            <a:r>
              <a:rPr lang="en-US" smtClean="0"/>
              <a:t>Perform same maneuvers as for hand rubbing</a:t>
            </a:r>
          </a:p>
          <a:p>
            <a:pPr eaLnBrk="1" hangingPunct="1"/>
            <a:r>
              <a:rPr lang="en-US" smtClean="0"/>
              <a:t>Rinse with water</a:t>
            </a:r>
          </a:p>
          <a:p>
            <a:pPr eaLnBrk="1" hangingPunct="1"/>
            <a:r>
              <a:rPr lang="en-US" smtClean="0"/>
              <a:t>Dry hands with paper towel</a:t>
            </a:r>
          </a:p>
          <a:p>
            <a:pPr eaLnBrk="1" hangingPunct="1"/>
            <a:r>
              <a:rPr lang="en-US" smtClean="0"/>
              <a:t>Use paper towel to turn off faucet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114800" y="5791200"/>
            <a:ext cx="4246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Total Time:  40-60 seconds</a:t>
            </a:r>
          </a:p>
          <a:p>
            <a:r>
              <a:rPr lang="en-US" u="sng"/>
              <a:t>at the sink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828800" y="304800"/>
          <a:ext cx="5886450" cy="6129338"/>
        </p:xfrm>
        <a:graphic>
          <a:graphicData uri="http://schemas.openxmlformats.org/presentationml/2006/ole">
            <p:oleObj spid="_x0000_s1026" name="Acrobat Document" r:id="rId3" imgW="9472320" imgH="13398480" progId="AcroExch.Document.7">
              <p:embed/>
            </p:oleObj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 Hygiene Surveillance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You can’t manage what you don’t measure</a:t>
            </a:r>
          </a:p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Managers held accountable for the rates and trends in their units</a:t>
            </a:r>
          </a:p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Individuals held accountable by managers</a:t>
            </a:r>
          </a:p>
          <a:p>
            <a:pPr eaLnBrk="1" hangingPunct="1"/>
            <a:endParaRPr lang="en-US" smtClean="0"/>
          </a:p>
        </p:txBody>
      </p:sp>
      <p:sp>
        <p:nvSpPr>
          <p:cNvPr id="19460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1" name="Picture 5" descr="C:\Documents and Settings\hodgipt0\Local Settings\Temporary Internet Files\Content.IE5\0P4V8RO9\MM90035679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14600"/>
            <a:ext cx="30099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Barrier Precautions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1336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Because you never know!</a:t>
            </a:r>
          </a:p>
        </p:txBody>
      </p:sp>
      <p:pic>
        <p:nvPicPr>
          <p:cNvPr id="20484" name="Picture 5" descr="grandmoth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124200"/>
            <a:ext cx="22225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DenisePratt-Newbo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581400"/>
            <a:ext cx="322103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If it’s wet, wear gloves!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Gloves act as a barrier between you and the patient’s blood or body fluids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Hand hygiene before and after using gloves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Gloves provide a warm moist environment where the germs on your hands can multiply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52-63% of gloves leak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Bacteria on your hands can be transferred to surfaces and other people for 3 hours after your gloves are removed if you don’t decontaminate your hands!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Gloves are single use only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8288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4800" smtClean="0"/>
              <a:t>Removing Gloves</a:t>
            </a:r>
            <a:br>
              <a:rPr lang="en-US" sz="4800" smtClean="0"/>
            </a:br>
            <a:endParaRPr lang="en-US" sz="4800" smtClean="0"/>
          </a:p>
        </p:txBody>
      </p:sp>
      <p:sp>
        <p:nvSpPr>
          <p:cNvPr id="22531" name="Rectangle 11"/>
          <p:cNvSpPr>
            <a:spLocks noChangeArrowheads="1"/>
          </p:cNvSpPr>
          <p:nvPr/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800" b="0">
              <a:latin typeface="Arial" charset="0"/>
            </a:endParaRPr>
          </a:p>
        </p:txBody>
      </p:sp>
      <p:pic>
        <p:nvPicPr>
          <p:cNvPr id="2253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1905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3"/>
          <p:cNvSpPr txBox="1">
            <a:spLocks noChangeArrowheads="1"/>
          </p:cNvSpPr>
          <p:nvPr/>
        </p:nvSpPr>
        <p:spPr bwMode="auto">
          <a:xfrm>
            <a:off x="609600" y="1851025"/>
            <a:ext cx="8001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en-US" sz="2400" b="0">
                <a:latin typeface="Arial" charset="0"/>
              </a:rPr>
              <a:t>To remove a glove, grasp it just below the cuff</a:t>
            </a:r>
          </a:p>
          <a:p>
            <a:pPr marL="457200" indent="-457200">
              <a:buFontTx/>
              <a:buAutoNum type="arabicParenR"/>
            </a:pPr>
            <a:r>
              <a:rPr lang="en-US" sz="2400" b="0">
                <a:latin typeface="Arial" charset="0"/>
              </a:rPr>
              <a:t>Pull the glove down over the hand so that it is turned inside out</a:t>
            </a:r>
          </a:p>
          <a:p>
            <a:pPr marL="457200" indent="-457200">
              <a:buFontTx/>
              <a:buAutoNum type="arabicParenR"/>
            </a:pPr>
            <a:r>
              <a:rPr lang="en-US" sz="2400" b="0">
                <a:latin typeface="Arial" charset="0"/>
              </a:rPr>
              <a:t>While removing the first glove, do not allow the soiled, outside portion to touch skin</a:t>
            </a:r>
          </a:p>
          <a:p>
            <a:pPr marL="457200" indent="-457200">
              <a:buFontTx/>
              <a:buAutoNum type="arabicParenR"/>
            </a:pPr>
            <a:r>
              <a:rPr lang="en-US" sz="2400" b="0">
                <a:latin typeface="Arial" charset="0"/>
              </a:rPr>
              <a:t>Hold the removed glove with other gloved hand</a:t>
            </a:r>
          </a:p>
          <a:p>
            <a:pPr marL="457200" indent="-457200">
              <a:buFontTx/>
              <a:buAutoNum type="arabicParenR"/>
            </a:pPr>
            <a:r>
              <a:rPr lang="en-US" sz="2400" b="0">
                <a:latin typeface="Arial" charset="0"/>
              </a:rPr>
              <a:t>Reach inside the other glove at the wrist with the first two fingers of the ungloved hand</a:t>
            </a:r>
          </a:p>
          <a:p>
            <a:pPr marL="457200" indent="-457200">
              <a:buFontTx/>
              <a:buAutoNum type="arabicParenR"/>
            </a:pPr>
            <a:r>
              <a:rPr lang="en-US" sz="2400" b="0">
                <a:latin typeface="Arial" charset="0"/>
              </a:rPr>
              <a:t>Pull the glove down over the hand and the other glove</a:t>
            </a:r>
          </a:p>
          <a:p>
            <a:pPr marL="457200" indent="-457200">
              <a:buFontTx/>
              <a:buAutoNum type="arabicParenR"/>
            </a:pPr>
            <a:r>
              <a:rPr lang="en-US" sz="2400" b="0">
                <a:latin typeface="Arial" charset="0"/>
              </a:rPr>
              <a:t>Discard both gloves in appropriate container</a:t>
            </a:r>
          </a:p>
          <a:p>
            <a:pPr marL="457200" indent="-457200">
              <a:buFontTx/>
              <a:buAutoNum type="arabicParenR"/>
            </a:pPr>
            <a:r>
              <a:rPr lang="en-US" sz="2400" b="0">
                <a:latin typeface="Arial" charset="0"/>
              </a:rPr>
              <a:t>Perform hand hygiene</a:t>
            </a:r>
          </a:p>
          <a:p>
            <a:pPr marL="457200" indent="-457200">
              <a:buFontTx/>
              <a:buAutoNum type="arabicParenR"/>
            </a:pPr>
            <a:endParaRPr lang="en-US" sz="2400" b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fluid shield mask  with visor or goggles if splashing likely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514600" y="24384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400" b="0">
              <a:latin typeface="Arial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 b="0">
              <a:latin typeface="Arial" charset="0"/>
            </a:endParaRPr>
          </a:p>
        </p:txBody>
      </p:sp>
      <p:sp>
        <p:nvSpPr>
          <p:cNvPr id="23557" name="AutoShape 8" descr="quota_blocked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8" name="Picture 10" descr="6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230505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KC-FluidShield-Mas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43200"/>
            <a:ext cx="248761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Wear a  waterproof gown if you are likely to get your clothes soiled or wet</a:t>
            </a:r>
          </a:p>
        </p:txBody>
      </p:sp>
      <p:pic>
        <p:nvPicPr>
          <p:cNvPr id="24579" name="Picture 4" descr="bh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14600"/>
            <a:ext cx="228600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Host Factors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14800" cy="4267200"/>
          </a:xfrm>
        </p:spPr>
        <p:txBody>
          <a:bodyPr/>
          <a:lstStyle/>
          <a:p>
            <a:pPr eaLnBrk="1" hangingPunct="1"/>
            <a:r>
              <a:rPr lang="en-US" smtClean="0"/>
              <a:t>Defenses</a:t>
            </a:r>
          </a:p>
          <a:p>
            <a:pPr lvl="1" eaLnBrk="1" hangingPunct="1"/>
            <a:r>
              <a:rPr lang="en-US" smtClean="0"/>
              <a:t>Intact skin</a:t>
            </a:r>
          </a:p>
          <a:p>
            <a:pPr lvl="1" eaLnBrk="1" hangingPunct="1"/>
            <a:r>
              <a:rPr lang="en-US" smtClean="0"/>
              <a:t>Mucous membranes</a:t>
            </a:r>
          </a:p>
          <a:p>
            <a:pPr lvl="1" eaLnBrk="1" hangingPunct="1"/>
            <a:r>
              <a:rPr lang="en-US" smtClean="0"/>
              <a:t>Immune system</a:t>
            </a:r>
          </a:p>
          <a:p>
            <a:pPr lvl="1" eaLnBrk="1" hangingPunct="1"/>
            <a:r>
              <a:rPr lang="en-US" smtClean="0"/>
              <a:t>Good health</a:t>
            </a:r>
          </a:p>
          <a:p>
            <a:pPr lvl="1" eaLnBrk="1" hangingPunct="1"/>
            <a:r>
              <a:rPr lang="en-US" smtClean="0"/>
              <a:t>Immunization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495800" cy="4267200"/>
          </a:xfrm>
        </p:spPr>
        <p:txBody>
          <a:bodyPr/>
          <a:lstStyle/>
          <a:p>
            <a:pPr eaLnBrk="1" hangingPunct="1"/>
            <a:r>
              <a:rPr lang="en-US" smtClean="0"/>
              <a:t>Susceptibility factors</a:t>
            </a:r>
          </a:p>
          <a:p>
            <a:pPr lvl="1" eaLnBrk="1" hangingPunct="1"/>
            <a:r>
              <a:rPr lang="en-US" smtClean="0"/>
              <a:t>Age</a:t>
            </a:r>
          </a:p>
          <a:p>
            <a:pPr lvl="1" eaLnBrk="1" hangingPunct="1"/>
            <a:r>
              <a:rPr lang="en-US" smtClean="0"/>
              <a:t>Heredity</a:t>
            </a:r>
          </a:p>
          <a:p>
            <a:pPr lvl="1" eaLnBrk="1" hangingPunct="1"/>
            <a:r>
              <a:rPr lang="en-US" smtClean="0"/>
              <a:t>Nutritional status</a:t>
            </a:r>
          </a:p>
          <a:p>
            <a:pPr lvl="1" eaLnBrk="1" hangingPunct="1"/>
            <a:r>
              <a:rPr lang="en-US" smtClean="0"/>
              <a:t>Stress</a:t>
            </a:r>
          </a:p>
          <a:p>
            <a:pPr lvl="1" eaLnBrk="1" hangingPunct="1"/>
            <a:r>
              <a:rPr lang="en-US" smtClean="0"/>
              <a:t>Underlying disease</a:t>
            </a:r>
          </a:p>
          <a:p>
            <a:pPr lvl="1" eaLnBrk="1" hangingPunct="1"/>
            <a:r>
              <a:rPr lang="en-US" smtClean="0"/>
              <a:t>lifestyle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Wear shoe covers if you anticipate encountering large amounts of blood (OR, L&amp;D)</a:t>
            </a:r>
          </a:p>
        </p:txBody>
      </p:sp>
      <p:pic>
        <p:nvPicPr>
          <p:cNvPr id="25603" name="Picture 4" descr="Disposable_Boot_Cov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146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face shields, pocket masks or ambu bags to deliver ventilations</a:t>
            </a:r>
          </a:p>
        </p:txBody>
      </p:sp>
      <p:pic>
        <p:nvPicPr>
          <p:cNvPr id="26627" name="Picture 4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14600"/>
            <a:ext cx="25908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sa70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362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B0006BDHX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962400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362200" y="304800"/>
            <a:ext cx="650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0">
                <a:latin typeface="Arial" charset="0"/>
              </a:rPr>
              <a:t>Proper order of PPE </a:t>
            </a:r>
            <a:br>
              <a:rPr lang="en-US" sz="4400" b="0">
                <a:latin typeface="Arial" charset="0"/>
              </a:rPr>
            </a:br>
            <a:r>
              <a:rPr lang="en-US" sz="4400" b="0">
                <a:latin typeface="Arial" charset="0"/>
              </a:rPr>
              <a:t>Donning and Doffing</a:t>
            </a:r>
          </a:p>
        </p:txBody>
      </p:sp>
      <p:pic>
        <p:nvPicPr>
          <p:cNvPr id="27651" name="Picture 3" descr="57-8208813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3081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41529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0">
                <a:solidFill>
                  <a:srgbClr val="00CC00"/>
                </a:solidFill>
                <a:latin typeface="Arial" charset="0"/>
              </a:rPr>
              <a:t>Donning (ON)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b="0" u="sng">
                <a:solidFill>
                  <a:srgbClr val="00CC00"/>
                </a:solidFill>
                <a:latin typeface="Arial" charset="0"/>
              </a:rPr>
              <a:t>Perform hand hygiene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b="0">
                <a:solidFill>
                  <a:srgbClr val="00CC00"/>
                </a:solidFill>
                <a:latin typeface="Arial" charset="0"/>
              </a:rPr>
              <a:t>Gown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b="0">
                <a:solidFill>
                  <a:srgbClr val="00CC00"/>
                </a:solidFill>
                <a:latin typeface="Arial" charset="0"/>
              </a:rPr>
              <a:t>Mask or Respirator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b="0">
                <a:solidFill>
                  <a:srgbClr val="00CC00"/>
                </a:solidFill>
                <a:latin typeface="Arial" charset="0"/>
              </a:rPr>
              <a:t>Goggles, eye protection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b="0">
                <a:solidFill>
                  <a:srgbClr val="00CC00"/>
                </a:solidFill>
                <a:latin typeface="Arial" charset="0"/>
              </a:rPr>
              <a:t>Gloves</a:t>
            </a:r>
          </a:p>
          <a:p>
            <a:endParaRPr lang="en-US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4991100" y="2590800"/>
            <a:ext cx="41529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0">
                <a:solidFill>
                  <a:srgbClr val="FF0000"/>
                </a:solidFill>
                <a:latin typeface="Arial" charset="0"/>
              </a:rPr>
              <a:t>Doffing (OFF)</a:t>
            </a:r>
          </a:p>
          <a:p>
            <a:pPr>
              <a:spcBef>
                <a:spcPct val="20000"/>
              </a:spcBef>
              <a:buFont typeface="Webdings" pitchFamily="18" charset="2"/>
              <a:buBlip>
                <a:blip r:embed="rId3"/>
              </a:buBlip>
            </a:pPr>
            <a:r>
              <a:rPr lang="en-US" b="0">
                <a:solidFill>
                  <a:srgbClr val="FF0000"/>
                </a:solidFill>
                <a:latin typeface="Arial" charset="0"/>
              </a:rPr>
              <a:t>Gloves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b="0">
                <a:solidFill>
                  <a:srgbClr val="FF0000"/>
                </a:solidFill>
                <a:latin typeface="Arial" charset="0"/>
              </a:rPr>
              <a:t>Goggles, eye protection</a:t>
            </a:r>
          </a:p>
          <a:p>
            <a:pPr>
              <a:spcBef>
                <a:spcPct val="20000"/>
              </a:spcBef>
              <a:buFont typeface="Webdings" pitchFamily="18" charset="2"/>
              <a:buBlip>
                <a:blip r:embed="rId3"/>
              </a:buBlip>
            </a:pPr>
            <a:r>
              <a:rPr lang="en-US" b="0">
                <a:solidFill>
                  <a:srgbClr val="FF0000"/>
                </a:solidFill>
                <a:latin typeface="Arial" charset="0"/>
              </a:rPr>
              <a:t>Gown</a:t>
            </a:r>
          </a:p>
          <a:p>
            <a:pPr>
              <a:spcBef>
                <a:spcPct val="20000"/>
              </a:spcBef>
              <a:buFont typeface="Webdings" pitchFamily="18" charset="2"/>
              <a:buBlip>
                <a:blip r:embed="rId3"/>
              </a:buBlip>
            </a:pPr>
            <a:r>
              <a:rPr lang="en-US" b="0">
                <a:solidFill>
                  <a:srgbClr val="FF0000"/>
                </a:solidFill>
                <a:latin typeface="Arial" charset="0"/>
              </a:rPr>
              <a:t>Mask or Respirator</a:t>
            </a:r>
          </a:p>
          <a:p>
            <a:pPr>
              <a:spcBef>
                <a:spcPct val="20000"/>
              </a:spcBef>
              <a:buFont typeface="Webdings" pitchFamily="18" charset="2"/>
              <a:buBlip>
                <a:blip r:embed="rId3"/>
              </a:buBlip>
            </a:pPr>
            <a:r>
              <a:rPr lang="en-US" b="0" u="sng">
                <a:solidFill>
                  <a:srgbClr val="FF0000"/>
                </a:solidFill>
                <a:latin typeface="Arial" charset="0"/>
              </a:rPr>
              <a:t>Perform Hand Hygiene</a:t>
            </a:r>
          </a:p>
          <a:p>
            <a:endParaRPr lang="en-US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04800" y="5867400"/>
            <a:ext cx="85566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Except for respirator (N-95), remove PPE at doorway or in anteroom.  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Remove respirator after leaving patient room and closing the door.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Injection Practices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3768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Handle sharps as if your life depends on it (it does!)</a:t>
            </a:r>
          </a:p>
        </p:txBody>
      </p:sp>
      <p:pic>
        <p:nvPicPr>
          <p:cNvPr id="29699" name="Picture 4" descr="Drop%2520of%2520liquid%2520on%2520point%2520of%2520hypodermic%2520need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733800"/>
            <a:ext cx="1806575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protected_scalpel_int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962400"/>
            <a:ext cx="245745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1295400" y="1828800"/>
            <a:ext cx="69326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Deploy the safety mechanism!</a:t>
            </a:r>
          </a:p>
          <a:p>
            <a:pPr>
              <a:buFontTx/>
              <a:buChar char="•"/>
            </a:pPr>
            <a:r>
              <a:rPr lang="en-US"/>
              <a:t>Do not recap, shear or break needles</a:t>
            </a:r>
          </a:p>
          <a:p>
            <a:pPr>
              <a:buFontTx/>
              <a:buChar char="•"/>
            </a:pPr>
            <a:r>
              <a:rPr lang="en-US"/>
              <a:t>Be aware that trash or linen may contain </a:t>
            </a:r>
          </a:p>
          <a:p>
            <a:r>
              <a:rPr lang="en-US"/>
              <a:t>     sharps that were not disposed of properly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Dispose of sharps as if your coworker’s life depends on it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3407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Report any sharps containers that are mounted</a:t>
            </a:r>
          </a:p>
          <a:p>
            <a:r>
              <a:rPr lang="en-US"/>
              <a:t>  too high or are not easily accessible</a:t>
            </a:r>
          </a:p>
          <a:p>
            <a:pPr>
              <a:buFontTx/>
              <a:buChar char="•"/>
            </a:pPr>
            <a:r>
              <a:rPr lang="en-US"/>
              <a:t>Change sharps containers when ¾ full</a:t>
            </a:r>
          </a:p>
          <a:p>
            <a:pPr>
              <a:buFontTx/>
              <a:buChar char="•"/>
            </a:pPr>
            <a:r>
              <a:rPr lang="en-US"/>
              <a:t>Dispose of sharps immediately after use</a:t>
            </a:r>
          </a:p>
          <a:p>
            <a:pPr>
              <a:buFontTx/>
              <a:buChar char="•"/>
            </a:pPr>
            <a:r>
              <a:rPr lang="en-US"/>
              <a:t>Remember our housekeepers and laundry handlers!!</a:t>
            </a:r>
          </a:p>
        </p:txBody>
      </p:sp>
      <p:pic>
        <p:nvPicPr>
          <p:cNvPr id="30724" name="Picture 7" descr="211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0"/>
            <a:ext cx="220186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Housekee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03663"/>
            <a:ext cx="2895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Practice Good Housekeeping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Clean all equipment and surfaces as soon as possible after contact with potentially infectious materials</a:t>
            </a:r>
          </a:p>
          <a:p>
            <a:pPr eaLnBrk="1" hangingPunct="1"/>
            <a:r>
              <a:rPr lang="en-US" sz="2400" smtClean="0"/>
              <a:t>2 minutes kills bloodborne pathogens</a:t>
            </a:r>
          </a:p>
          <a:p>
            <a:pPr eaLnBrk="1" hangingPunct="1"/>
            <a:r>
              <a:rPr lang="en-US" sz="2400" smtClean="0"/>
              <a:t>5 minutes (wet) for other germs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31748" name="Picture 7" descr="Sani-Cloth-Plus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2133600"/>
            <a:ext cx="2819400" cy="2819400"/>
          </a:xfr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Practice Good Housekeeping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Do not pick up broken glass with gloved or bare hands</a:t>
            </a:r>
          </a:p>
          <a:p>
            <a:pPr eaLnBrk="1" hangingPunct="1"/>
            <a:r>
              <a:rPr lang="en-US" sz="2800" smtClean="0"/>
              <a:t>Use tongs, forceps or a brush and dustpan</a:t>
            </a:r>
          </a:p>
        </p:txBody>
      </p:sp>
      <p:pic>
        <p:nvPicPr>
          <p:cNvPr id="32772" name="Picture 7" descr="sep13_01">
            <a:hlinkClick r:id="rId2"/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362200"/>
            <a:ext cx="3810000" cy="2873375"/>
          </a:xfr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Handle trash and linen as little as possible</a:t>
            </a:r>
          </a:p>
        </p:txBody>
      </p:sp>
      <p:pic>
        <p:nvPicPr>
          <p:cNvPr id="33795" name="Picture 4" descr="redbags_sm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181600"/>
            <a:ext cx="152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blthbags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657600"/>
            <a:ext cx="13716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graythkbags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905000"/>
            <a:ext cx="152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5562600" y="3124200"/>
            <a:ext cx="2801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Household Trash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6553200" y="4724400"/>
            <a:ext cx="1073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Linen</a:t>
            </a: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5829300" y="6338888"/>
            <a:ext cx="3314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Biohazardous Waste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457200" y="2590800"/>
            <a:ext cx="525462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Do not sort or rinse linen before </a:t>
            </a:r>
          </a:p>
          <a:p>
            <a:r>
              <a:rPr lang="en-US"/>
              <a:t>  bagging</a:t>
            </a:r>
          </a:p>
          <a:p>
            <a:pPr>
              <a:buFontTx/>
              <a:buChar char="•"/>
            </a:pPr>
            <a:r>
              <a:rPr lang="en-US"/>
              <a:t>Carry trash and linen away </a:t>
            </a:r>
          </a:p>
          <a:p>
            <a:r>
              <a:rPr lang="en-US"/>
              <a:t>  from your body</a:t>
            </a:r>
          </a:p>
          <a:p>
            <a:pPr>
              <a:buFontTx/>
              <a:buChar char="•"/>
            </a:pPr>
            <a:r>
              <a:rPr lang="en-US"/>
              <a:t>When emptying trash, shake</a:t>
            </a:r>
          </a:p>
          <a:p>
            <a:r>
              <a:rPr lang="en-US"/>
              <a:t>  down instead of pushing down</a:t>
            </a:r>
          </a:p>
          <a:p>
            <a:pPr>
              <a:buFontTx/>
              <a:buChar char="•"/>
            </a:pPr>
            <a:r>
              <a:rPr lang="en-US"/>
              <a:t>Change bags when 2/3 full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Goes Into Red Bags?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Liquid Blood and Body Fluids (more than 30 mls)</a:t>
            </a:r>
          </a:p>
          <a:p>
            <a:pPr eaLnBrk="1" hangingPunct="1"/>
            <a:r>
              <a:rPr lang="en-US" smtClean="0"/>
              <a:t>Blood bags and Blood Tubing</a:t>
            </a:r>
          </a:p>
          <a:p>
            <a:pPr eaLnBrk="1" hangingPunct="1"/>
            <a:r>
              <a:rPr lang="en-US" i="1" smtClean="0"/>
              <a:t>Saturated</a:t>
            </a:r>
            <a:r>
              <a:rPr lang="en-US" smtClean="0"/>
              <a:t>, drippy dressings</a:t>
            </a:r>
          </a:p>
          <a:p>
            <a:pPr eaLnBrk="1" hangingPunct="1"/>
            <a:r>
              <a:rPr lang="en-US" smtClean="0"/>
              <a:t>Pathology specimens, human tissue</a:t>
            </a:r>
          </a:p>
          <a:p>
            <a:pPr eaLnBrk="1" hangingPunct="1"/>
            <a:r>
              <a:rPr lang="en-US" smtClean="0"/>
              <a:t>Microbiology Waste, Cultures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1000" y="4572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0">
                <a:latin typeface="Arial" charset="0"/>
              </a:rPr>
              <a:t>Signs and Symptoms of Infection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66800" y="1460500"/>
            <a:ext cx="2379663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US" sz="3200" b="0"/>
              <a:t>Pain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US" sz="3200" b="0"/>
              <a:t>Tenderness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US" sz="3200" b="0"/>
              <a:t>Redness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US" sz="3200" b="0"/>
              <a:t>Drainage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US" sz="3200" b="0"/>
              <a:t>Diarrhea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US" sz="3200" b="0"/>
              <a:t>Fever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endParaRPr lang="en-US" sz="3200" b="0"/>
          </a:p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495800" y="1524000"/>
            <a:ext cx="41084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US" sz="3200" b="0"/>
              <a:t>Changes in vital signs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US" sz="3200" b="0"/>
              <a:t>Fatigue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US" sz="3200" b="0"/>
              <a:t>Appetite loss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US" sz="3200" b="0"/>
              <a:t>Nausea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US" sz="3200" b="0"/>
              <a:t>Vomiting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Cough Etiquette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To prevent spread of colds, flu, SARS and other droplet and airborne infections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Provide materials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Alcohol gel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Provide instructions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Wear mask if within 6 feet of others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Tissue use, disposal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Hand hygiene</a:t>
            </a:r>
          </a:p>
        </p:txBody>
      </p:sp>
      <p:pic>
        <p:nvPicPr>
          <p:cNvPr id="35844" name="Picture 7" descr="sneeze-k-17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09800"/>
            <a:ext cx="4191000" cy="2778125"/>
          </a:xfr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Precautions for Spinal Procedures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 cases of meningitis were linked to oral flora of personnel performing procedures (LP’s, epidurals, spinals, etc)</a:t>
            </a:r>
          </a:p>
          <a:p>
            <a:pPr eaLnBrk="1" hangingPunct="1"/>
            <a:r>
              <a:rPr lang="en-US" smtClean="0"/>
              <a:t>Providers in those cases were not masked.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Transmission Based Isolation Protocols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600" smtClean="0"/>
              <a:t>Special protocols for infections other than blood borne.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600" smtClean="0"/>
              <a:t>Precautions are to be taken as soon as a disease is </a:t>
            </a:r>
            <a:r>
              <a:rPr lang="en-US" sz="3600" b="1" smtClean="0"/>
              <a:t>suspected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600" smtClean="0"/>
              <a:t>Use </a:t>
            </a:r>
            <a:r>
              <a:rPr lang="en-US" sz="3600" i="1" smtClean="0"/>
              <a:t>Isolation Precautions Reference</a:t>
            </a:r>
            <a:r>
              <a:rPr lang="en-US" sz="3600" smtClean="0"/>
              <a:t> from the IC Manual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0" y="609600"/>
          <a:ext cx="1106488" cy="1295400"/>
        </p:xfrm>
        <a:graphic>
          <a:graphicData uri="http://schemas.openxmlformats.org/presentationml/2006/ole">
            <p:oleObj spid="_x0000_s2050" name="Picture" r:id="rId4" imgW="1124640" imgH="131508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Patient Safety and Isolation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28600" y="228600"/>
          <a:ext cx="1400175" cy="1638300"/>
        </p:xfrm>
        <a:graphic>
          <a:graphicData uri="http://schemas.openxmlformats.org/presentationml/2006/ole">
            <p:oleObj spid="_x0000_s3074" name="Picture" r:id="rId4" imgW="1124640" imgH="1315080" progId="Word.Picture.8">
              <p:embed/>
            </p:oleObj>
          </a:graphicData>
        </a:graphic>
      </p:graphicFrame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1066800" y="1905000"/>
            <a:ext cx="7239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ebdings" pitchFamily="18" charset="2"/>
              <a:buChar char="Y"/>
            </a:pPr>
            <a:r>
              <a:rPr lang="en-US" sz="2400" b="0">
                <a:latin typeface="Arial" charset="0"/>
              </a:rPr>
              <a:t>Talk to the patient while you are in the room     providing care.</a:t>
            </a:r>
          </a:p>
          <a:p>
            <a:pPr>
              <a:buClr>
                <a:srgbClr val="FF0000"/>
              </a:buClr>
              <a:buFont typeface="Webdings" pitchFamily="18" charset="2"/>
              <a:buChar char="Y"/>
            </a:pPr>
            <a:r>
              <a:rPr lang="en-US" sz="2400" b="0">
                <a:latin typeface="Arial" charset="0"/>
              </a:rPr>
              <a:t>Make sure the necessary equipment for isolation is available.</a:t>
            </a:r>
          </a:p>
          <a:p>
            <a:pPr>
              <a:buClr>
                <a:srgbClr val="FF0000"/>
              </a:buClr>
              <a:buFont typeface="Webdings" pitchFamily="18" charset="2"/>
              <a:buChar char="Y"/>
            </a:pPr>
            <a:r>
              <a:rPr lang="en-US" sz="2400" b="0">
                <a:latin typeface="Arial" charset="0"/>
              </a:rPr>
              <a:t>Provide the patient with newspapers, books, and magazines, if appropriate.</a:t>
            </a:r>
          </a:p>
          <a:p>
            <a:pPr>
              <a:buClr>
                <a:srgbClr val="FF0000"/>
              </a:buClr>
              <a:buFont typeface="Webdings" pitchFamily="18" charset="2"/>
              <a:buChar char="Y"/>
            </a:pPr>
            <a:r>
              <a:rPr lang="en-US" sz="2400" b="0">
                <a:latin typeface="Arial" charset="0"/>
              </a:rPr>
              <a:t>Instruct the family and visitors about the isolation techniques.</a:t>
            </a:r>
          </a:p>
          <a:p>
            <a:pPr>
              <a:buClr>
                <a:srgbClr val="FF0000"/>
              </a:buClr>
              <a:buFont typeface="Webdings" pitchFamily="18" charset="2"/>
              <a:buChar char="Y"/>
            </a:pPr>
            <a:r>
              <a:rPr lang="en-US" sz="2400" b="0">
                <a:latin typeface="Arial" charset="0"/>
              </a:rPr>
              <a:t>Frequently check on the patient</a:t>
            </a:r>
          </a:p>
          <a:p>
            <a:pPr>
              <a:buClr>
                <a:srgbClr val="FF0000"/>
              </a:buClr>
              <a:buFont typeface="Webdings" pitchFamily="18" charset="2"/>
              <a:buChar char="Y"/>
            </a:pPr>
            <a:r>
              <a:rPr lang="en-US" sz="2400" b="0">
                <a:latin typeface="Arial" charset="0"/>
              </a:rPr>
              <a:t>Place the call bell within the patient’s reach.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Contact Precautions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/>
              <a:t>Any time the environment is likely to be contaminated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smtClean="0"/>
              <a:t>Any time you can’t contain drainage/secretions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/>
              <a:t>Wounds that you can’t keep covered or that saturate through the dressing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/>
              <a:t>Diarrhea in a patient that is incontinent or     unable to practice good hygiene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When you are dealing with Multi Drug-Resistant Organisms </a:t>
            </a:r>
            <a:endParaRPr lang="en-US" sz="20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smtClean="0"/>
              <a:t>Methicillin resistant </a:t>
            </a:r>
            <a:r>
              <a:rPr lang="en-US" sz="2000" i="1" smtClean="0"/>
              <a:t>Staphylococcus aureus</a:t>
            </a:r>
            <a:r>
              <a:rPr lang="en-US" sz="2000" smtClean="0"/>
              <a:t> (MRSA)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smtClean="0"/>
              <a:t>Vancomycin resistant </a:t>
            </a:r>
            <a:r>
              <a:rPr lang="en-US" sz="2000" i="1" smtClean="0"/>
              <a:t>Enterococcus</a:t>
            </a:r>
            <a:r>
              <a:rPr lang="en-US" sz="2000" smtClean="0"/>
              <a:t> (VRE)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i="1" smtClean="0"/>
              <a:t>C. difficile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smtClean="0"/>
              <a:t>or other anti-biotic resistant organism (ESBL’s, CREs, etc.)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n-US" sz="3600" smtClean="0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533400" y="5410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361950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7894" name="Picture 8" descr="pa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048000"/>
            <a:ext cx="18288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Slide" r:id="rId4" imgW="4572000" imgH="3429000" progId="PowerPoint.Slide.8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0" y="0"/>
          <a:ext cx="1400175" cy="1638300"/>
        </p:xfrm>
        <a:graphic>
          <a:graphicData uri="http://schemas.openxmlformats.org/presentationml/2006/ole">
            <p:oleObj spid="_x0000_s4099" name="Picture" r:id="rId5" imgW="1124640" imgH="1315080" progId="Word.Picture.8">
              <p:embed/>
            </p:oleObj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Contact Precautions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Contact Precautions PPE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eaLnBrk="1" hangingPunct="1"/>
            <a:r>
              <a:rPr lang="en-US" smtClean="0"/>
              <a:t>Gown and gloves </a:t>
            </a:r>
            <a:r>
              <a:rPr lang="en-US" u="sng" smtClean="0"/>
              <a:t>to enter room</a:t>
            </a:r>
          </a:p>
          <a:p>
            <a:pPr lvl="1" eaLnBrk="1" hangingPunct="1"/>
            <a:r>
              <a:rPr lang="en-US" smtClean="0"/>
              <a:t>Every encounter</a:t>
            </a:r>
          </a:p>
          <a:p>
            <a:pPr lvl="1" eaLnBrk="1" hangingPunct="1"/>
            <a:r>
              <a:rPr lang="en-US" smtClean="0"/>
              <a:t>Every time</a:t>
            </a:r>
          </a:p>
          <a:p>
            <a:pPr eaLnBrk="1" hangingPunct="1">
              <a:buFontTx/>
              <a:buNone/>
            </a:pPr>
            <a:endParaRPr lang="en-US" u="sng" smtClean="0"/>
          </a:p>
          <a:p>
            <a:pPr eaLnBrk="1" hangingPunct="1"/>
            <a:r>
              <a:rPr lang="en-US" smtClean="0"/>
              <a:t>Mask if the organism is in the sputum and the patient has respiratory symptoms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5867400" cy="1066800"/>
          </a:xfrm>
        </p:spPr>
        <p:txBody>
          <a:bodyPr/>
          <a:lstStyle/>
          <a:p>
            <a:pPr algn="l" eaLnBrk="1" hangingPunct="1"/>
            <a:r>
              <a:rPr lang="en-US" sz="4000" i="1" smtClean="0"/>
              <a:t>C. difficile</a:t>
            </a:r>
            <a:br>
              <a:rPr lang="en-US" sz="4000" i="1" smtClean="0"/>
            </a:br>
            <a:r>
              <a:rPr lang="en-US" sz="4000" smtClean="0"/>
              <a:t>Resistant to disinfectants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6868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smtClean="0"/>
              <a:t>C. </a:t>
            </a:r>
            <a:r>
              <a:rPr lang="en-US" sz="2800" i="1" dirty="0" err="1" smtClean="0"/>
              <a:t>difficile</a:t>
            </a:r>
            <a:r>
              <a:rPr lang="en-US" sz="2800" dirty="0" smtClean="0"/>
              <a:t> Associated Disease can be severe</a:t>
            </a:r>
          </a:p>
          <a:p>
            <a:pPr lvl="1" eaLnBrk="1" hangingPunct="1">
              <a:defRPr/>
            </a:pPr>
            <a:r>
              <a:rPr lang="en-US" sz="2400" dirty="0" smtClean="0"/>
              <a:t>diarrhea, colitis, toxic </a:t>
            </a:r>
            <a:r>
              <a:rPr lang="en-US" sz="2400" dirty="0" err="1" smtClean="0"/>
              <a:t>megacolon</a:t>
            </a:r>
            <a:r>
              <a:rPr lang="en-US" sz="2400" dirty="0" smtClean="0"/>
              <a:t> and death</a:t>
            </a:r>
          </a:p>
          <a:p>
            <a:pPr eaLnBrk="1" hangingPunct="1">
              <a:defRPr/>
            </a:pPr>
            <a:r>
              <a:rPr lang="en-US" sz="2800" dirty="0" smtClean="0"/>
              <a:t>This germ can go dormant as a spore</a:t>
            </a:r>
          </a:p>
          <a:p>
            <a:pPr marL="742950" lvl="2" indent="-342900" eaLnBrk="1" hangingPunct="1">
              <a:defRPr/>
            </a:pPr>
            <a:r>
              <a:rPr lang="en-US" dirty="0" smtClean="0"/>
              <a:t>Alcohol rub, when used with gloves is sufficient hand hygiene for isolated cases</a:t>
            </a:r>
          </a:p>
          <a:p>
            <a:pPr marL="742950" lvl="2" indent="-342900" eaLnBrk="1" hangingPunct="1">
              <a:defRPr/>
            </a:pPr>
            <a:r>
              <a:rPr lang="en-US" dirty="0" smtClean="0"/>
              <a:t>If there is an outbreak</a:t>
            </a:r>
          </a:p>
          <a:p>
            <a:pPr lvl="2" eaLnBrk="1" hangingPunct="1">
              <a:defRPr/>
            </a:pPr>
            <a:r>
              <a:rPr lang="en-US" dirty="0" smtClean="0"/>
              <a:t>Soap and water washing would be required to remove the germs (alcohol doesn’t kill the spores)</a:t>
            </a:r>
          </a:p>
          <a:p>
            <a:pPr lvl="2" eaLnBrk="1" hangingPunct="1">
              <a:defRPr/>
            </a:pPr>
            <a:r>
              <a:rPr lang="en-US" dirty="0" smtClean="0"/>
              <a:t>Environmental surfaces would be cleaned with bleach</a:t>
            </a:r>
          </a:p>
          <a:p>
            <a:pPr eaLnBrk="1" hangingPunct="1">
              <a:buFontTx/>
              <a:buNone/>
              <a:defRPr/>
            </a:pPr>
            <a:endParaRPr lang="en-US" sz="4000" dirty="0" smtClean="0"/>
          </a:p>
        </p:txBody>
      </p:sp>
      <p:pic>
        <p:nvPicPr>
          <p:cNvPr id="39940" name="Picture 5" descr="Download n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2301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Droplet Precautions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6477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Used for diseased that are spread through droplets when the patient coughs or sneezes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Don the mask </a:t>
            </a:r>
            <a:r>
              <a:rPr lang="en-US" sz="2800" u="sng" smtClean="0"/>
              <a:t>to enter the room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Safety zone is 6 feet away from the patient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Common illnesses where we use contact precautions include: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/>
              <a:t>Pneumonia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/>
              <a:t>Influenza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40964" name="Picture 5" descr="Copy of 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1371600" cy="137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965" name="Picture 11" descr="57-820881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2438400"/>
            <a:ext cx="1239838" cy="13716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Airborne Precautions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For illnesses transmitted by droplet nucleii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Expelled when pt coughs or sneezes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When droplets dry, nucleii waft into the air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Can be breathed down to the base of your lungs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Examples of diseases:  Tuberculosis, measles, chicken pox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66FF66"/>
                </a:solidFill>
              </a:rPr>
              <a:t>N95 Respirator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66FF66"/>
                </a:solidFill>
              </a:rPr>
              <a:t>Negative pressure room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66FF66"/>
                </a:solidFill>
              </a:rPr>
              <a:t>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66FF66"/>
                </a:solidFill>
              </a:rPr>
              <a:t>If pt leaves room, </a:t>
            </a:r>
            <a:r>
              <a:rPr lang="en-US" sz="2800" u="sng" smtClean="0">
                <a:solidFill>
                  <a:srgbClr val="66FF66"/>
                </a:solidFill>
              </a:rPr>
              <a:t>surgical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u="sng" smtClean="0">
                <a:solidFill>
                  <a:srgbClr val="66FF66"/>
                </a:solidFill>
              </a:rPr>
              <a:t>mask</a:t>
            </a:r>
            <a:r>
              <a:rPr lang="en-US" sz="2800" smtClean="0">
                <a:solidFill>
                  <a:srgbClr val="66FF66"/>
                </a:solidFill>
              </a:rPr>
              <a:t> required</a:t>
            </a:r>
          </a:p>
        </p:txBody>
      </p:sp>
      <p:pic>
        <p:nvPicPr>
          <p:cNvPr id="41988" name="Picture 5" descr="4095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17653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hain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648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chain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572000"/>
            <a:ext cx="838200" cy="838200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</p:pic>
      <p:pic>
        <p:nvPicPr>
          <p:cNvPr id="10244" name="Picture 5" descr="chain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762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295400" y="3810000"/>
            <a:ext cx="243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latin typeface="Arial" charset="0"/>
              </a:rPr>
              <a:t>Susceptible Host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3352800" y="1676400"/>
            <a:ext cx="182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latin typeface="Arial" charset="0"/>
              </a:rPr>
              <a:t>Infectious Agent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4724400" y="3733800"/>
            <a:ext cx="251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latin typeface="Arial" charset="0"/>
              </a:rPr>
              <a:t>Mode of Transmission</a:t>
            </a:r>
          </a:p>
        </p:txBody>
      </p:sp>
      <p:sp>
        <p:nvSpPr>
          <p:cNvPr id="10248" name="AutoShape 18"/>
          <p:cNvSpPr>
            <a:spLocks noChangeArrowheads="1"/>
          </p:cNvSpPr>
          <p:nvPr/>
        </p:nvSpPr>
        <p:spPr bwMode="auto">
          <a:xfrm rot="-2398163">
            <a:off x="5638800" y="1676400"/>
            <a:ext cx="1114425" cy="2220913"/>
          </a:xfrm>
          <a:prstGeom prst="curvedLeftArrow">
            <a:avLst>
              <a:gd name="adj1" fmla="val 39858"/>
              <a:gd name="adj2" fmla="val 79715"/>
              <a:gd name="adj3" fmla="val 34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21"/>
          <p:cNvSpPr>
            <a:spLocks noChangeArrowheads="1"/>
          </p:cNvSpPr>
          <p:nvPr/>
        </p:nvSpPr>
        <p:spPr bwMode="auto">
          <a:xfrm rot="-8851025">
            <a:off x="1468438" y="1655763"/>
            <a:ext cx="1114425" cy="2220912"/>
          </a:xfrm>
          <a:prstGeom prst="curvedLeftArrow">
            <a:avLst>
              <a:gd name="adj1" fmla="val 39858"/>
              <a:gd name="adj2" fmla="val 79715"/>
              <a:gd name="adj3" fmla="val 34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50" name="AutoShape 22"/>
          <p:cNvSpPr>
            <a:spLocks noChangeArrowheads="1"/>
          </p:cNvSpPr>
          <p:nvPr/>
        </p:nvSpPr>
        <p:spPr bwMode="auto">
          <a:xfrm rot="5752150">
            <a:off x="3372644" y="4094956"/>
            <a:ext cx="1114425" cy="2220913"/>
          </a:xfrm>
          <a:prstGeom prst="curvedLeftArrow">
            <a:avLst>
              <a:gd name="adj1" fmla="val 39858"/>
              <a:gd name="adj2" fmla="val 79715"/>
              <a:gd name="adj3" fmla="val 34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.ehow.co.uk/images/a04/rc/0r/tuberculosis-symptoms-2.1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4864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Questions?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Office hours are from 8:30-5:00 Monday through Friday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Located on the 1</a:t>
            </a:r>
            <a:r>
              <a:rPr lang="en-US" baseline="30000" smtClean="0"/>
              <a:t>st</a:t>
            </a:r>
            <a:r>
              <a:rPr lang="en-US" smtClean="0"/>
              <a:t> floor off the Women’s Center Lobby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Ext 1843    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Modes of Transmission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Direct contact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Touching, bathing, contact with secretions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Indirect contact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Clothing, linen, specimen containers, equipment, dressings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Droplet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Sneezing, coughing, talking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Airborne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Moisture or dust particles that are inhaled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Vehicle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Water, food, blood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Insects, animals</a:t>
            </a:r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5029200" y="533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0"/>
          </a:p>
        </p:txBody>
      </p:sp>
      <p:sp>
        <p:nvSpPr>
          <p:cNvPr id="11269" name="Line 16"/>
          <p:cNvSpPr>
            <a:spLocks noChangeShapeType="1"/>
          </p:cNvSpPr>
          <p:nvPr/>
        </p:nvSpPr>
        <p:spPr bwMode="auto">
          <a:xfrm>
            <a:off x="3352800" y="5715000"/>
            <a:ext cx="990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17"/>
          <p:cNvSpPr>
            <a:spLocks noChangeShapeType="1"/>
          </p:cNvSpPr>
          <p:nvPr/>
        </p:nvSpPr>
        <p:spPr bwMode="auto">
          <a:xfrm>
            <a:off x="3352800" y="6553200"/>
            <a:ext cx="990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18"/>
          <p:cNvSpPr>
            <a:spLocks noChangeShapeType="1"/>
          </p:cNvSpPr>
          <p:nvPr/>
        </p:nvSpPr>
        <p:spPr bwMode="auto">
          <a:xfrm>
            <a:off x="4343400" y="5715000"/>
            <a:ext cx="0" cy="838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Text Box 20"/>
          <p:cNvSpPr txBox="1">
            <a:spLocks noChangeArrowheads="1"/>
          </p:cNvSpPr>
          <p:nvPr/>
        </p:nvSpPr>
        <p:spPr bwMode="auto">
          <a:xfrm>
            <a:off x="4419600" y="5670550"/>
            <a:ext cx="396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66FF66"/>
                </a:solidFill>
                <a:latin typeface="Arial" charset="0"/>
              </a:rPr>
              <a:t>Not a consideration for clinical infection prevention in a healthcare setting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3400" y="26670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0">
                <a:latin typeface="Arial" charset="0"/>
              </a:rPr>
              <a:t>Hand hygiene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0">
                <a:latin typeface="Arial" charset="0"/>
              </a:rPr>
              <a:t>Use of barriers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0">
                <a:latin typeface="Arial" charset="0"/>
              </a:rPr>
              <a:t>Sharps safety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0">
                <a:latin typeface="Arial" charset="0"/>
              </a:rPr>
              <a:t>Respiratory etiquette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0">
                <a:latin typeface="Arial" charset="0"/>
              </a:rPr>
              <a:t>Safe injection practices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057650" y="300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962400" y="533400"/>
            <a:ext cx="518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0">
                <a:solidFill>
                  <a:srgbClr val="FF0000"/>
                </a:solidFill>
                <a:latin typeface="Arial" charset="0"/>
              </a:rPr>
              <a:t>Standard Precautions</a:t>
            </a:r>
          </a:p>
        </p:txBody>
      </p:sp>
      <p:sp>
        <p:nvSpPr>
          <p:cNvPr id="12293" name="Freeform 416"/>
          <p:cNvSpPr>
            <a:spLocks/>
          </p:cNvSpPr>
          <p:nvPr/>
        </p:nvSpPr>
        <p:spPr bwMode="auto">
          <a:xfrm>
            <a:off x="757238" y="2900363"/>
            <a:ext cx="1587" cy="17462"/>
          </a:xfrm>
          <a:custGeom>
            <a:avLst/>
            <a:gdLst>
              <a:gd name="T0" fmla="*/ 0 w 7"/>
              <a:gd name="T1" fmla="*/ 0 h 66"/>
              <a:gd name="T2" fmla="*/ 58286881 w 7"/>
              <a:gd name="T3" fmla="*/ 0 h 66"/>
              <a:gd name="T4" fmla="*/ 81570899 w 7"/>
              <a:gd name="T5" fmla="*/ 1222345255 h 66"/>
              <a:gd name="T6" fmla="*/ 81570899 w 7"/>
              <a:gd name="T7" fmla="*/ 1222345255 h 66"/>
              <a:gd name="T8" fmla="*/ 34951639 w 7"/>
              <a:gd name="T9" fmla="*/ 1222345255 h 66"/>
              <a:gd name="T10" fmla="*/ 0 w 7"/>
              <a:gd name="T11" fmla="*/ 0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66"/>
              <a:gd name="T20" fmla="*/ 7 w 7"/>
              <a:gd name="T21" fmla="*/ 66 h 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66">
                <a:moveTo>
                  <a:pt x="0" y="0"/>
                </a:moveTo>
                <a:lnTo>
                  <a:pt x="5" y="0"/>
                </a:lnTo>
                <a:lnTo>
                  <a:pt x="7" y="66"/>
                </a:lnTo>
                <a:lnTo>
                  <a:pt x="3" y="66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Freeform 417"/>
          <p:cNvSpPr>
            <a:spLocks/>
          </p:cNvSpPr>
          <p:nvPr/>
        </p:nvSpPr>
        <p:spPr bwMode="auto">
          <a:xfrm>
            <a:off x="758825" y="2917825"/>
            <a:ext cx="1588" cy="17463"/>
          </a:xfrm>
          <a:custGeom>
            <a:avLst/>
            <a:gdLst>
              <a:gd name="T0" fmla="*/ 0 w 5"/>
              <a:gd name="T1" fmla="*/ 0 h 66"/>
              <a:gd name="T2" fmla="*/ 128104586 w 5"/>
              <a:gd name="T3" fmla="*/ 0 h 66"/>
              <a:gd name="T4" fmla="*/ 160181221 w 5"/>
              <a:gd name="T5" fmla="*/ 1222554960 h 66"/>
              <a:gd name="T6" fmla="*/ 160181221 w 5"/>
              <a:gd name="T7" fmla="*/ 1222554960 h 66"/>
              <a:gd name="T8" fmla="*/ 32076645 w 5"/>
              <a:gd name="T9" fmla="*/ 1222554960 h 66"/>
              <a:gd name="T10" fmla="*/ 0 w 5"/>
              <a:gd name="T11" fmla="*/ 0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6"/>
              <a:gd name="T20" fmla="*/ 5 w 5"/>
              <a:gd name="T21" fmla="*/ 66 h 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6">
                <a:moveTo>
                  <a:pt x="0" y="0"/>
                </a:moveTo>
                <a:lnTo>
                  <a:pt x="4" y="0"/>
                </a:lnTo>
                <a:lnTo>
                  <a:pt x="5" y="66"/>
                </a:lnTo>
                <a:lnTo>
                  <a:pt x="1" y="66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Freeform 418"/>
          <p:cNvSpPr>
            <a:spLocks/>
          </p:cNvSpPr>
          <p:nvPr/>
        </p:nvSpPr>
        <p:spPr bwMode="auto">
          <a:xfrm>
            <a:off x="758825" y="2935288"/>
            <a:ext cx="1588" cy="17462"/>
          </a:xfrm>
          <a:custGeom>
            <a:avLst/>
            <a:gdLst>
              <a:gd name="T0" fmla="*/ 32076645 w 5"/>
              <a:gd name="T1" fmla="*/ 0 h 65"/>
              <a:gd name="T2" fmla="*/ 160181221 w 5"/>
              <a:gd name="T3" fmla="*/ 0 h 65"/>
              <a:gd name="T4" fmla="*/ 128104586 w 5"/>
              <a:gd name="T5" fmla="*/ 1260244843 h 65"/>
              <a:gd name="T6" fmla="*/ 128104586 w 5"/>
              <a:gd name="T7" fmla="*/ 1260244843 h 65"/>
              <a:gd name="T8" fmla="*/ 0 w 5"/>
              <a:gd name="T9" fmla="*/ 1260244843 h 65"/>
              <a:gd name="T10" fmla="*/ 32076645 w 5"/>
              <a:gd name="T11" fmla="*/ 0 h 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5"/>
              <a:gd name="T20" fmla="*/ 5 w 5"/>
              <a:gd name="T21" fmla="*/ 65 h 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5">
                <a:moveTo>
                  <a:pt x="1" y="0"/>
                </a:moveTo>
                <a:lnTo>
                  <a:pt x="5" y="0"/>
                </a:lnTo>
                <a:lnTo>
                  <a:pt x="4" y="65"/>
                </a:lnTo>
                <a:lnTo>
                  <a:pt x="0" y="65"/>
                </a:lnTo>
                <a:lnTo>
                  <a:pt x="1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Freeform 419"/>
          <p:cNvSpPr>
            <a:spLocks/>
          </p:cNvSpPr>
          <p:nvPr/>
        </p:nvSpPr>
        <p:spPr bwMode="auto">
          <a:xfrm>
            <a:off x="757238" y="2952750"/>
            <a:ext cx="1587" cy="15875"/>
          </a:xfrm>
          <a:custGeom>
            <a:avLst/>
            <a:gdLst>
              <a:gd name="T0" fmla="*/ 31246044 w 8"/>
              <a:gd name="T1" fmla="*/ 0 h 64"/>
              <a:gd name="T2" fmla="*/ 62452611 w 8"/>
              <a:gd name="T3" fmla="*/ 0 h 64"/>
              <a:gd name="T4" fmla="*/ 39037813 w 8"/>
              <a:gd name="T5" fmla="*/ 961486032 h 64"/>
              <a:gd name="T6" fmla="*/ 39037813 w 8"/>
              <a:gd name="T7" fmla="*/ 976744380 h 64"/>
              <a:gd name="T8" fmla="*/ 0 w 8"/>
              <a:gd name="T9" fmla="*/ 961486032 h 64"/>
              <a:gd name="T10" fmla="*/ 31246044 w 8"/>
              <a:gd name="T11" fmla="*/ 0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4"/>
              <a:gd name="T20" fmla="*/ 8 w 8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4">
                <a:moveTo>
                  <a:pt x="4" y="0"/>
                </a:moveTo>
                <a:lnTo>
                  <a:pt x="8" y="0"/>
                </a:lnTo>
                <a:lnTo>
                  <a:pt x="5" y="63"/>
                </a:lnTo>
                <a:lnTo>
                  <a:pt x="5" y="64"/>
                </a:lnTo>
                <a:lnTo>
                  <a:pt x="0" y="63"/>
                </a:ln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Freeform 420"/>
          <p:cNvSpPr>
            <a:spLocks/>
          </p:cNvSpPr>
          <p:nvPr/>
        </p:nvSpPr>
        <p:spPr bwMode="auto">
          <a:xfrm>
            <a:off x="752475" y="2968625"/>
            <a:ext cx="6350" cy="14288"/>
          </a:xfrm>
          <a:custGeom>
            <a:avLst/>
            <a:gdLst>
              <a:gd name="T0" fmla="*/ 480039338 w 20"/>
              <a:gd name="T1" fmla="*/ 0 h 54"/>
              <a:gd name="T2" fmla="*/ 640119602 w 20"/>
              <a:gd name="T3" fmla="*/ 18552442 h 54"/>
              <a:gd name="T4" fmla="*/ 128023928 w 20"/>
              <a:gd name="T5" fmla="*/ 1000291749 h 54"/>
              <a:gd name="T6" fmla="*/ 0 w 20"/>
              <a:gd name="T7" fmla="*/ 1000291749 h 54"/>
              <a:gd name="T8" fmla="*/ 0 w 20"/>
              <a:gd name="T9" fmla="*/ 1000291749 h 54"/>
              <a:gd name="T10" fmla="*/ 480039338 w 20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54"/>
              <a:gd name="T20" fmla="*/ 20 w 20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54">
                <a:moveTo>
                  <a:pt x="15" y="0"/>
                </a:moveTo>
                <a:lnTo>
                  <a:pt x="20" y="1"/>
                </a:lnTo>
                <a:lnTo>
                  <a:pt x="4" y="54"/>
                </a:lnTo>
                <a:lnTo>
                  <a:pt x="0" y="54"/>
                </a:lnTo>
                <a:lnTo>
                  <a:pt x="1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Freeform 421"/>
          <p:cNvSpPr>
            <a:spLocks/>
          </p:cNvSpPr>
          <p:nvPr/>
        </p:nvSpPr>
        <p:spPr bwMode="auto">
          <a:xfrm>
            <a:off x="752475" y="2982913"/>
            <a:ext cx="1588" cy="17462"/>
          </a:xfrm>
          <a:custGeom>
            <a:avLst/>
            <a:gdLst>
              <a:gd name="T0" fmla="*/ 0 w 5"/>
              <a:gd name="T1" fmla="*/ 0 h 65"/>
              <a:gd name="T2" fmla="*/ 128104586 w 5"/>
              <a:gd name="T3" fmla="*/ 0 h 65"/>
              <a:gd name="T4" fmla="*/ 160181221 w 5"/>
              <a:gd name="T5" fmla="*/ 1240831407 h 65"/>
              <a:gd name="T6" fmla="*/ 160181221 w 5"/>
              <a:gd name="T7" fmla="*/ 1260244843 h 65"/>
              <a:gd name="T8" fmla="*/ 32076645 w 5"/>
              <a:gd name="T9" fmla="*/ 1240831407 h 65"/>
              <a:gd name="T10" fmla="*/ 0 w 5"/>
              <a:gd name="T11" fmla="*/ 0 h 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5"/>
              <a:gd name="T20" fmla="*/ 5 w 5"/>
              <a:gd name="T21" fmla="*/ 65 h 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5">
                <a:moveTo>
                  <a:pt x="0" y="0"/>
                </a:moveTo>
                <a:lnTo>
                  <a:pt x="4" y="0"/>
                </a:lnTo>
                <a:lnTo>
                  <a:pt x="5" y="64"/>
                </a:lnTo>
                <a:lnTo>
                  <a:pt x="5" y="65"/>
                </a:lnTo>
                <a:lnTo>
                  <a:pt x="1" y="6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Freeform 422"/>
          <p:cNvSpPr>
            <a:spLocks/>
          </p:cNvSpPr>
          <p:nvPr/>
        </p:nvSpPr>
        <p:spPr bwMode="auto">
          <a:xfrm>
            <a:off x="741363" y="3000375"/>
            <a:ext cx="12700" cy="15875"/>
          </a:xfrm>
          <a:custGeom>
            <a:avLst/>
            <a:gdLst>
              <a:gd name="T0" fmla="*/ 783475456 w 49"/>
              <a:gd name="T1" fmla="*/ 0 h 63"/>
              <a:gd name="T2" fmla="*/ 853137267 w 49"/>
              <a:gd name="T3" fmla="*/ 16000992 h 63"/>
              <a:gd name="T4" fmla="*/ 87060320 w 49"/>
              <a:gd name="T5" fmla="*/ 1007999008 h 63"/>
              <a:gd name="T6" fmla="*/ 0 w 49"/>
              <a:gd name="T7" fmla="*/ 991998020 h 63"/>
              <a:gd name="T8" fmla="*/ 17398743 w 49"/>
              <a:gd name="T9" fmla="*/ 975997031 h 63"/>
              <a:gd name="T10" fmla="*/ 783475456 w 49"/>
              <a:gd name="T11" fmla="*/ 0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63"/>
              <a:gd name="T20" fmla="*/ 49 w 49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63">
                <a:moveTo>
                  <a:pt x="45" y="0"/>
                </a:moveTo>
                <a:lnTo>
                  <a:pt x="49" y="1"/>
                </a:lnTo>
                <a:lnTo>
                  <a:pt x="5" y="63"/>
                </a:lnTo>
                <a:lnTo>
                  <a:pt x="0" y="62"/>
                </a:lnTo>
                <a:lnTo>
                  <a:pt x="1" y="61"/>
                </a:lnTo>
                <a:lnTo>
                  <a:pt x="45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Freeform 423"/>
          <p:cNvSpPr>
            <a:spLocks/>
          </p:cNvSpPr>
          <p:nvPr/>
        </p:nvSpPr>
        <p:spPr bwMode="auto">
          <a:xfrm>
            <a:off x="739775" y="3016250"/>
            <a:ext cx="3175" cy="22225"/>
          </a:xfrm>
          <a:custGeom>
            <a:avLst/>
            <a:gdLst>
              <a:gd name="T0" fmla="*/ 160080304 w 10"/>
              <a:gd name="T1" fmla="*/ 0 h 82"/>
              <a:gd name="T2" fmla="*/ 320059642 w 10"/>
              <a:gd name="T3" fmla="*/ 19907909 h 82"/>
              <a:gd name="T4" fmla="*/ 128023928 w 10"/>
              <a:gd name="T5" fmla="*/ 1612758693 h 82"/>
              <a:gd name="T6" fmla="*/ 95967553 w 10"/>
              <a:gd name="T7" fmla="*/ 1632666865 h 82"/>
              <a:gd name="T8" fmla="*/ 0 w 10"/>
              <a:gd name="T9" fmla="*/ 1592850521 h 82"/>
              <a:gd name="T10" fmla="*/ 160080304 w 10"/>
              <a:gd name="T11" fmla="*/ 0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82"/>
              <a:gd name="T20" fmla="*/ 10 w 10"/>
              <a:gd name="T21" fmla="*/ 82 h 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82">
                <a:moveTo>
                  <a:pt x="5" y="0"/>
                </a:moveTo>
                <a:lnTo>
                  <a:pt x="10" y="1"/>
                </a:lnTo>
                <a:lnTo>
                  <a:pt x="4" y="81"/>
                </a:lnTo>
                <a:lnTo>
                  <a:pt x="3" y="82"/>
                </a:lnTo>
                <a:lnTo>
                  <a:pt x="0" y="80"/>
                </a:lnTo>
                <a:lnTo>
                  <a:pt x="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Freeform 424"/>
          <p:cNvSpPr>
            <a:spLocks/>
          </p:cNvSpPr>
          <p:nvPr/>
        </p:nvSpPr>
        <p:spPr bwMode="auto">
          <a:xfrm>
            <a:off x="739775" y="3038475"/>
            <a:ext cx="1588" cy="1588"/>
          </a:xfrm>
          <a:custGeom>
            <a:avLst/>
            <a:gdLst>
              <a:gd name="T0" fmla="*/ 64052293 w 5"/>
              <a:gd name="T1" fmla="*/ 0 h 5"/>
              <a:gd name="T2" fmla="*/ 160181221 w 5"/>
              <a:gd name="T3" fmla="*/ 64052293 h 5"/>
              <a:gd name="T4" fmla="*/ 64052293 w 5"/>
              <a:gd name="T5" fmla="*/ 160181221 h 5"/>
              <a:gd name="T6" fmla="*/ 64052293 w 5"/>
              <a:gd name="T7" fmla="*/ 160181221 h 5"/>
              <a:gd name="T8" fmla="*/ 0 w 5"/>
              <a:gd name="T9" fmla="*/ 96128948 h 5"/>
              <a:gd name="T10" fmla="*/ 64052293 w 5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2" y="0"/>
                </a:moveTo>
                <a:lnTo>
                  <a:pt x="5" y="2"/>
                </a:lnTo>
                <a:lnTo>
                  <a:pt x="2" y="5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Freeform 425"/>
          <p:cNvSpPr>
            <a:spLocks/>
          </p:cNvSpPr>
          <p:nvPr/>
        </p:nvSpPr>
        <p:spPr bwMode="auto">
          <a:xfrm>
            <a:off x="733425" y="3038475"/>
            <a:ext cx="6350" cy="6350"/>
          </a:xfrm>
          <a:custGeom>
            <a:avLst/>
            <a:gdLst>
              <a:gd name="T0" fmla="*/ 325235031 w 27"/>
              <a:gd name="T1" fmla="*/ 0 h 22"/>
              <a:gd name="T2" fmla="*/ 351231689 w 27"/>
              <a:gd name="T3" fmla="*/ 48070367 h 22"/>
              <a:gd name="T4" fmla="*/ 25996665 w 27"/>
              <a:gd name="T5" fmla="*/ 529024522 h 22"/>
              <a:gd name="T6" fmla="*/ 0 w 27"/>
              <a:gd name="T7" fmla="*/ 480954173 h 22"/>
              <a:gd name="T8" fmla="*/ 0 w 27"/>
              <a:gd name="T9" fmla="*/ 480954173 h 22"/>
              <a:gd name="T10" fmla="*/ 325235031 w 27"/>
              <a:gd name="T11" fmla="*/ 0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22"/>
              <a:gd name="T20" fmla="*/ 27 w 27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22">
                <a:moveTo>
                  <a:pt x="25" y="0"/>
                </a:moveTo>
                <a:lnTo>
                  <a:pt x="27" y="2"/>
                </a:lnTo>
                <a:lnTo>
                  <a:pt x="2" y="22"/>
                </a:lnTo>
                <a:lnTo>
                  <a:pt x="0" y="20"/>
                </a:lnTo>
                <a:lnTo>
                  <a:pt x="2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Freeform 426"/>
          <p:cNvSpPr>
            <a:spLocks/>
          </p:cNvSpPr>
          <p:nvPr/>
        </p:nvSpPr>
        <p:spPr bwMode="auto">
          <a:xfrm>
            <a:off x="725488" y="3043238"/>
            <a:ext cx="7937" cy="11112"/>
          </a:xfrm>
          <a:custGeom>
            <a:avLst/>
            <a:gdLst>
              <a:gd name="T0" fmla="*/ 553555656 w 29"/>
              <a:gd name="T1" fmla="*/ 0 h 41"/>
              <a:gd name="T2" fmla="*/ 594529039 w 29"/>
              <a:gd name="T3" fmla="*/ 39812130 h 41"/>
              <a:gd name="T4" fmla="*/ 61497793 w 29"/>
              <a:gd name="T5" fmla="*/ 796316791 h 41"/>
              <a:gd name="T6" fmla="*/ 40973537 w 29"/>
              <a:gd name="T7" fmla="*/ 816222983 h 41"/>
              <a:gd name="T8" fmla="*/ 0 w 29"/>
              <a:gd name="T9" fmla="*/ 756504949 h 41"/>
              <a:gd name="T10" fmla="*/ 553555656 w 29"/>
              <a:gd name="T11" fmla="*/ 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"/>
              <a:gd name="T19" fmla="*/ 0 h 41"/>
              <a:gd name="T20" fmla="*/ 29 w 29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" h="41">
                <a:moveTo>
                  <a:pt x="27" y="0"/>
                </a:moveTo>
                <a:lnTo>
                  <a:pt x="29" y="2"/>
                </a:lnTo>
                <a:lnTo>
                  <a:pt x="3" y="40"/>
                </a:lnTo>
                <a:lnTo>
                  <a:pt x="2" y="41"/>
                </a:lnTo>
                <a:lnTo>
                  <a:pt x="0" y="38"/>
                </a:lnTo>
                <a:lnTo>
                  <a:pt x="27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Freeform 427"/>
          <p:cNvSpPr>
            <a:spLocks/>
          </p:cNvSpPr>
          <p:nvPr/>
        </p:nvSpPr>
        <p:spPr bwMode="auto">
          <a:xfrm>
            <a:off x="725488" y="3054350"/>
            <a:ext cx="1587" cy="1588"/>
          </a:xfrm>
          <a:custGeom>
            <a:avLst/>
            <a:gdLst>
              <a:gd name="T0" fmla="*/ 74017954 w 6"/>
              <a:gd name="T1" fmla="*/ 0 h 4"/>
              <a:gd name="T2" fmla="*/ 111026782 w 6"/>
              <a:gd name="T3" fmla="*/ 187712279 h 4"/>
              <a:gd name="T4" fmla="*/ 37009109 w 6"/>
              <a:gd name="T5" fmla="*/ 250283072 h 4"/>
              <a:gd name="T6" fmla="*/ 0 w 6"/>
              <a:gd name="T7" fmla="*/ 125141536 h 4"/>
              <a:gd name="T8" fmla="*/ 0 w 6"/>
              <a:gd name="T9" fmla="*/ 125141536 h 4"/>
              <a:gd name="T10" fmla="*/ 74017954 w 6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4"/>
              <a:gd name="T20" fmla="*/ 6 w 6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4">
                <a:moveTo>
                  <a:pt x="4" y="0"/>
                </a:moveTo>
                <a:lnTo>
                  <a:pt x="6" y="3"/>
                </a:lnTo>
                <a:lnTo>
                  <a:pt x="2" y="4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Freeform 428"/>
          <p:cNvSpPr>
            <a:spLocks/>
          </p:cNvSpPr>
          <p:nvPr/>
        </p:nvSpPr>
        <p:spPr bwMode="auto">
          <a:xfrm>
            <a:off x="720725" y="3054350"/>
            <a:ext cx="4763" cy="7938"/>
          </a:xfrm>
          <a:custGeom>
            <a:avLst/>
            <a:gdLst>
              <a:gd name="T0" fmla="*/ 369359013 w 16"/>
              <a:gd name="T1" fmla="*/ 0 h 31"/>
              <a:gd name="T2" fmla="*/ 422086589 w 16"/>
              <a:gd name="T3" fmla="*/ 33571346 h 31"/>
              <a:gd name="T4" fmla="*/ 79135756 w 16"/>
              <a:gd name="T5" fmla="*/ 503701441 h 31"/>
              <a:gd name="T6" fmla="*/ 52727594 w 16"/>
              <a:gd name="T7" fmla="*/ 520486978 h 31"/>
              <a:gd name="T8" fmla="*/ 0 w 16"/>
              <a:gd name="T9" fmla="*/ 470130111 h 31"/>
              <a:gd name="T10" fmla="*/ 369359013 w 16"/>
              <a:gd name="T11" fmla="*/ 0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31"/>
              <a:gd name="T20" fmla="*/ 16 w 16"/>
              <a:gd name="T21" fmla="*/ 31 h 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31">
                <a:moveTo>
                  <a:pt x="14" y="0"/>
                </a:moveTo>
                <a:lnTo>
                  <a:pt x="16" y="2"/>
                </a:lnTo>
                <a:lnTo>
                  <a:pt x="3" y="30"/>
                </a:lnTo>
                <a:lnTo>
                  <a:pt x="2" y="31"/>
                </a:lnTo>
                <a:lnTo>
                  <a:pt x="0" y="28"/>
                </a:lnTo>
                <a:lnTo>
                  <a:pt x="14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Freeform 429"/>
          <p:cNvSpPr>
            <a:spLocks/>
          </p:cNvSpPr>
          <p:nvPr/>
        </p:nvSpPr>
        <p:spPr bwMode="auto">
          <a:xfrm>
            <a:off x="717550" y="3062288"/>
            <a:ext cx="4763" cy="1587"/>
          </a:xfrm>
          <a:custGeom>
            <a:avLst/>
            <a:gdLst>
              <a:gd name="T0" fmla="*/ 472590005 w 14"/>
              <a:gd name="T1" fmla="*/ 0 h 6"/>
              <a:gd name="T2" fmla="*/ 551297197 w 14"/>
              <a:gd name="T3" fmla="*/ 55548437 h 6"/>
              <a:gd name="T4" fmla="*/ 39353607 w 14"/>
              <a:gd name="T5" fmla="*/ 111026782 h 6"/>
              <a:gd name="T6" fmla="*/ 0 w 14"/>
              <a:gd name="T7" fmla="*/ 111026782 h 6"/>
              <a:gd name="T8" fmla="*/ 0 w 14"/>
              <a:gd name="T9" fmla="*/ 37009109 h 6"/>
              <a:gd name="T10" fmla="*/ 472590005 w 14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6"/>
              <a:gd name="T20" fmla="*/ 14 w 1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6">
                <a:moveTo>
                  <a:pt x="12" y="0"/>
                </a:moveTo>
                <a:lnTo>
                  <a:pt x="14" y="3"/>
                </a:lnTo>
                <a:lnTo>
                  <a:pt x="1" y="6"/>
                </a:lnTo>
                <a:lnTo>
                  <a:pt x="0" y="6"/>
                </a:lnTo>
                <a:lnTo>
                  <a:pt x="0" y="2"/>
                </a:lnTo>
                <a:lnTo>
                  <a:pt x="12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Freeform 430"/>
          <p:cNvSpPr>
            <a:spLocks/>
          </p:cNvSpPr>
          <p:nvPr/>
        </p:nvSpPr>
        <p:spPr bwMode="auto">
          <a:xfrm>
            <a:off x="709613" y="3062288"/>
            <a:ext cx="7937" cy="1587"/>
          </a:xfrm>
          <a:custGeom>
            <a:avLst/>
            <a:gdLst>
              <a:gd name="T0" fmla="*/ 432524870 w 34"/>
              <a:gd name="T1" fmla="*/ 0 h 8"/>
              <a:gd name="T2" fmla="*/ 432524870 w 34"/>
              <a:gd name="T3" fmla="*/ 31246044 h 8"/>
              <a:gd name="T4" fmla="*/ 12697330 w 34"/>
              <a:gd name="T5" fmla="*/ 62452611 h 8"/>
              <a:gd name="T6" fmla="*/ 0 w 34"/>
              <a:gd name="T7" fmla="*/ 62452611 h 8"/>
              <a:gd name="T8" fmla="*/ 25449053 w 34"/>
              <a:gd name="T9" fmla="*/ 31246044 h 8"/>
              <a:gd name="T10" fmla="*/ 432524870 w 34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"/>
              <a:gd name="T19" fmla="*/ 0 h 8"/>
              <a:gd name="T20" fmla="*/ 34 w 34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" h="8">
                <a:moveTo>
                  <a:pt x="34" y="0"/>
                </a:moveTo>
                <a:lnTo>
                  <a:pt x="34" y="4"/>
                </a:lnTo>
                <a:lnTo>
                  <a:pt x="1" y="8"/>
                </a:lnTo>
                <a:lnTo>
                  <a:pt x="0" y="8"/>
                </a:lnTo>
                <a:lnTo>
                  <a:pt x="2" y="4"/>
                </a:lnTo>
                <a:lnTo>
                  <a:pt x="34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Freeform 431"/>
          <p:cNvSpPr>
            <a:spLocks/>
          </p:cNvSpPr>
          <p:nvPr/>
        </p:nvSpPr>
        <p:spPr bwMode="auto">
          <a:xfrm>
            <a:off x="708025" y="3062288"/>
            <a:ext cx="1588" cy="1587"/>
          </a:xfrm>
          <a:custGeom>
            <a:avLst/>
            <a:gdLst>
              <a:gd name="T0" fmla="*/ 111237016 w 6"/>
              <a:gd name="T1" fmla="*/ 37009109 h 6"/>
              <a:gd name="T2" fmla="*/ 74181312 w 6"/>
              <a:gd name="T3" fmla="*/ 111026782 h 6"/>
              <a:gd name="T4" fmla="*/ 0 w 6"/>
              <a:gd name="T5" fmla="*/ 55548437 h 6"/>
              <a:gd name="T6" fmla="*/ 0 w 6"/>
              <a:gd name="T7" fmla="*/ 37009109 h 6"/>
              <a:gd name="T8" fmla="*/ 55618376 w 6"/>
              <a:gd name="T9" fmla="*/ 0 h 6"/>
              <a:gd name="T10" fmla="*/ 111237016 w 6"/>
              <a:gd name="T11" fmla="*/ 37009109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2"/>
                </a:moveTo>
                <a:lnTo>
                  <a:pt x="4" y="6"/>
                </a:lnTo>
                <a:lnTo>
                  <a:pt x="0" y="3"/>
                </a:lnTo>
                <a:lnTo>
                  <a:pt x="0" y="2"/>
                </a:lnTo>
                <a:lnTo>
                  <a:pt x="3" y="0"/>
                </a:lnTo>
                <a:lnTo>
                  <a:pt x="6" y="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Freeform 432"/>
          <p:cNvSpPr>
            <a:spLocks/>
          </p:cNvSpPr>
          <p:nvPr/>
        </p:nvSpPr>
        <p:spPr bwMode="auto">
          <a:xfrm>
            <a:off x="706438" y="3059113"/>
            <a:ext cx="1587" cy="4762"/>
          </a:xfrm>
          <a:custGeom>
            <a:avLst/>
            <a:gdLst>
              <a:gd name="T0" fmla="*/ 62452611 w 8"/>
              <a:gd name="T1" fmla="*/ 369115391 h 16"/>
              <a:gd name="T2" fmla="*/ 39037813 w 8"/>
              <a:gd name="T3" fmla="*/ 421820884 h 16"/>
              <a:gd name="T4" fmla="*/ 0 w 8"/>
              <a:gd name="T5" fmla="*/ 105499418 h 16"/>
              <a:gd name="T6" fmla="*/ 7791773 w 8"/>
              <a:gd name="T7" fmla="*/ 0 h 16"/>
              <a:gd name="T8" fmla="*/ 23414791 w 8"/>
              <a:gd name="T9" fmla="*/ 52705512 h 16"/>
              <a:gd name="T10" fmla="*/ 62452611 w 8"/>
              <a:gd name="T11" fmla="*/ 369115391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6"/>
              <a:gd name="T20" fmla="*/ 8 w 8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6">
                <a:moveTo>
                  <a:pt x="8" y="14"/>
                </a:moveTo>
                <a:lnTo>
                  <a:pt x="5" y="16"/>
                </a:lnTo>
                <a:lnTo>
                  <a:pt x="0" y="4"/>
                </a:lnTo>
                <a:lnTo>
                  <a:pt x="1" y="0"/>
                </a:lnTo>
                <a:lnTo>
                  <a:pt x="3" y="2"/>
                </a:lnTo>
                <a:lnTo>
                  <a:pt x="8" y="1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Freeform 433"/>
          <p:cNvSpPr>
            <a:spLocks/>
          </p:cNvSpPr>
          <p:nvPr/>
        </p:nvSpPr>
        <p:spPr bwMode="auto">
          <a:xfrm>
            <a:off x="704850" y="3059113"/>
            <a:ext cx="1588" cy="1587"/>
          </a:xfrm>
          <a:custGeom>
            <a:avLst/>
            <a:gdLst>
              <a:gd name="T0" fmla="*/ 81725065 w 7"/>
              <a:gd name="T1" fmla="*/ 31935516 h 5"/>
              <a:gd name="T2" fmla="*/ 70042833 w 7"/>
              <a:gd name="T3" fmla="*/ 159878802 h 5"/>
              <a:gd name="T4" fmla="*/ 0 w 7"/>
              <a:gd name="T5" fmla="*/ 127943296 h 5"/>
              <a:gd name="T6" fmla="*/ 0 w 7"/>
              <a:gd name="T7" fmla="*/ 0 h 5"/>
              <a:gd name="T8" fmla="*/ 0 w 7"/>
              <a:gd name="T9" fmla="*/ 0 h 5"/>
              <a:gd name="T10" fmla="*/ 81725065 w 7"/>
              <a:gd name="T11" fmla="*/ 31935516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5"/>
              <a:gd name="T20" fmla="*/ 7 w 7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5">
                <a:moveTo>
                  <a:pt x="7" y="1"/>
                </a:moveTo>
                <a:lnTo>
                  <a:pt x="6" y="5"/>
                </a:lnTo>
                <a:lnTo>
                  <a:pt x="0" y="4"/>
                </a:lnTo>
                <a:lnTo>
                  <a:pt x="0" y="0"/>
                </a:lnTo>
                <a:lnTo>
                  <a:pt x="7" y="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Freeform 435"/>
          <p:cNvSpPr>
            <a:spLocks/>
          </p:cNvSpPr>
          <p:nvPr/>
        </p:nvSpPr>
        <p:spPr bwMode="auto">
          <a:xfrm>
            <a:off x="573088" y="2959100"/>
            <a:ext cx="7937" cy="44450"/>
          </a:xfrm>
          <a:custGeom>
            <a:avLst/>
            <a:gdLst>
              <a:gd name="T0" fmla="*/ 555554671 w 30"/>
              <a:gd name="T1" fmla="*/ 2147483647 h 166"/>
              <a:gd name="T2" fmla="*/ 481499173 w 30"/>
              <a:gd name="T3" fmla="*/ 2147483647 h 166"/>
              <a:gd name="T4" fmla="*/ 0 w 30"/>
              <a:gd name="T5" fmla="*/ 19216058 h 166"/>
              <a:gd name="T6" fmla="*/ 18548773 w 30"/>
              <a:gd name="T7" fmla="*/ 0 h 166"/>
              <a:gd name="T8" fmla="*/ 74055399 w 30"/>
              <a:gd name="T9" fmla="*/ 38431847 h 166"/>
              <a:gd name="T10" fmla="*/ 555554671 w 30"/>
              <a:gd name="T11" fmla="*/ 2147483647 h 1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"/>
              <a:gd name="T19" fmla="*/ 0 h 166"/>
              <a:gd name="T20" fmla="*/ 30 w 30"/>
              <a:gd name="T21" fmla="*/ 166 h 1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" h="166">
                <a:moveTo>
                  <a:pt x="30" y="166"/>
                </a:moveTo>
                <a:lnTo>
                  <a:pt x="26" y="166"/>
                </a:lnTo>
                <a:lnTo>
                  <a:pt x="0" y="1"/>
                </a:lnTo>
                <a:lnTo>
                  <a:pt x="1" y="0"/>
                </a:lnTo>
                <a:lnTo>
                  <a:pt x="4" y="2"/>
                </a:lnTo>
                <a:lnTo>
                  <a:pt x="30" y="16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Freeform 436"/>
          <p:cNvSpPr>
            <a:spLocks/>
          </p:cNvSpPr>
          <p:nvPr/>
        </p:nvSpPr>
        <p:spPr bwMode="auto">
          <a:xfrm>
            <a:off x="573088" y="2952750"/>
            <a:ext cx="6350" cy="7938"/>
          </a:xfrm>
          <a:custGeom>
            <a:avLst/>
            <a:gdLst>
              <a:gd name="T0" fmla="*/ 55583401 w 24"/>
              <a:gd name="T1" fmla="*/ 686129068 h 27"/>
              <a:gd name="T2" fmla="*/ 0 w 24"/>
              <a:gd name="T3" fmla="*/ 635304714 h 27"/>
              <a:gd name="T4" fmla="*/ 388944123 w 24"/>
              <a:gd name="T5" fmla="*/ 0 h 27"/>
              <a:gd name="T6" fmla="*/ 444527508 w 24"/>
              <a:gd name="T7" fmla="*/ 50824372 h 27"/>
              <a:gd name="T8" fmla="*/ 425976518 w 24"/>
              <a:gd name="T9" fmla="*/ 50824372 h 27"/>
              <a:gd name="T10" fmla="*/ 55583401 w 24"/>
              <a:gd name="T11" fmla="*/ 686129068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27"/>
              <a:gd name="T20" fmla="*/ 24 w 24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27">
                <a:moveTo>
                  <a:pt x="3" y="27"/>
                </a:moveTo>
                <a:lnTo>
                  <a:pt x="0" y="25"/>
                </a:lnTo>
                <a:lnTo>
                  <a:pt x="21" y="0"/>
                </a:lnTo>
                <a:lnTo>
                  <a:pt x="24" y="2"/>
                </a:lnTo>
                <a:lnTo>
                  <a:pt x="23" y="2"/>
                </a:lnTo>
                <a:lnTo>
                  <a:pt x="3" y="2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Freeform 437"/>
          <p:cNvSpPr>
            <a:spLocks/>
          </p:cNvSpPr>
          <p:nvPr/>
        </p:nvSpPr>
        <p:spPr bwMode="auto">
          <a:xfrm>
            <a:off x="577850" y="2946400"/>
            <a:ext cx="6350" cy="7938"/>
          </a:xfrm>
          <a:custGeom>
            <a:avLst/>
            <a:gdLst>
              <a:gd name="T0" fmla="*/ 112031710 w 19"/>
              <a:gd name="T1" fmla="*/ 555764376 h 30"/>
              <a:gd name="T2" fmla="*/ 0 w 19"/>
              <a:gd name="T3" fmla="*/ 518727397 h 30"/>
              <a:gd name="T4" fmla="*/ 634660354 w 19"/>
              <a:gd name="T5" fmla="*/ 0 h 30"/>
              <a:gd name="T6" fmla="*/ 634660354 w 19"/>
              <a:gd name="T7" fmla="*/ 0 h 30"/>
              <a:gd name="T8" fmla="*/ 709273660 w 19"/>
              <a:gd name="T9" fmla="*/ 55590346 h 30"/>
              <a:gd name="T10" fmla="*/ 112031710 w 19"/>
              <a:gd name="T11" fmla="*/ 555764376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30"/>
              <a:gd name="T20" fmla="*/ 19 w 19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30">
                <a:moveTo>
                  <a:pt x="3" y="30"/>
                </a:moveTo>
                <a:lnTo>
                  <a:pt x="0" y="28"/>
                </a:lnTo>
                <a:lnTo>
                  <a:pt x="17" y="0"/>
                </a:lnTo>
                <a:lnTo>
                  <a:pt x="19" y="3"/>
                </a:lnTo>
                <a:lnTo>
                  <a:pt x="3" y="3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Freeform 438"/>
          <p:cNvSpPr>
            <a:spLocks/>
          </p:cNvSpPr>
          <p:nvPr/>
        </p:nvSpPr>
        <p:spPr bwMode="auto">
          <a:xfrm>
            <a:off x="582613" y="2944813"/>
            <a:ext cx="4762" cy="1587"/>
          </a:xfrm>
          <a:custGeom>
            <a:avLst/>
            <a:gdLst>
              <a:gd name="T0" fmla="*/ 43940933 w 17"/>
              <a:gd name="T1" fmla="*/ 49345297 h 9"/>
              <a:gd name="T2" fmla="*/ 0 w 17"/>
              <a:gd name="T3" fmla="*/ 32896920 h 9"/>
              <a:gd name="T4" fmla="*/ 329713589 w 17"/>
              <a:gd name="T5" fmla="*/ 0 h 9"/>
              <a:gd name="T6" fmla="*/ 373654504 w 17"/>
              <a:gd name="T7" fmla="*/ 10976043 h 9"/>
              <a:gd name="T8" fmla="*/ 373654504 w 17"/>
              <a:gd name="T9" fmla="*/ 16448372 h 9"/>
              <a:gd name="T10" fmla="*/ 43940933 w 17"/>
              <a:gd name="T11" fmla="*/ 4934529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9"/>
              <a:gd name="T20" fmla="*/ 17 w 17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9">
                <a:moveTo>
                  <a:pt x="2" y="9"/>
                </a:moveTo>
                <a:lnTo>
                  <a:pt x="0" y="6"/>
                </a:lnTo>
                <a:lnTo>
                  <a:pt x="15" y="0"/>
                </a:lnTo>
                <a:lnTo>
                  <a:pt x="17" y="2"/>
                </a:lnTo>
                <a:lnTo>
                  <a:pt x="17" y="3"/>
                </a:lnTo>
                <a:lnTo>
                  <a:pt x="2" y="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Freeform 439"/>
          <p:cNvSpPr>
            <a:spLocks/>
          </p:cNvSpPr>
          <p:nvPr/>
        </p:nvSpPr>
        <p:spPr bwMode="auto">
          <a:xfrm>
            <a:off x="587375" y="2940050"/>
            <a:ext cx="3175" cy="4763"/>
          </a:xfrm>
          <a:custGeom>
            <a:avLst/>
            <a:gdLst>
              <a:gd name="T0" fmla="*/ 18951577 w 15"/>
              <a:gd name="T1" fmla="*/ 480241260 h 15"/>
              <a:gd name="T2" fmla="*/ 0 w 15"/>
              <a:gd name="T3" fmla="*/ 416215761 h 15"/>
              <a:gd name="T4" fmla="*/ 104300867 w 15"/>
              <a:gd name="T5" fmla="*/ 0 h 15"/>
              <a:gd name="T6" fmla="*/ 142248907 w 15"/>
              <a:gd name="T7" fmla="*/ 0 h 15"/>
              <a:gd name="T8" fmla="*/ 132750579 w 15"/>
              <a:gd name="T9" fmla="*/ 32063248 h 15"/>
              <a:gd name="T10" fmla="*/ 18951577 w 15"/>
              <a:gd name="T11" fmla="*/ 48024126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15"/>
              <a:gd name="T20" fmla="*/ 15 w 15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15">
                <a:moveTo>
                  <a:pt x="2" y="15"/>
                </a:moveTo>
                <a:lnTo>
                  <a:pt x="0" y="13"/>
                </a:lnTo>
                <a:lnTo>
                  <a:pt x="11" y="0"/>
                </a:lnTo>
                <a:lnTo>
                  <a:pt x="15" y="0"/>
                </a:lnTo>
                <a:lnTo>
                  <a:pt x="14" y="1"/>
                </a:lnTo>
                <a:lnTo>
                  <a:pt x="2" y="1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Freeform 440"/>
          <p:cNvSpPr>
            <a:spLocks/>
          </p:cNvSpPr>
          <p:nvPr/>
        </p:nvSpPr>
        <p:spPr bwMode="auto">
          <a:xfrm>
            <a:off x="588963" y="2940050"/>
            <a:ext cx="1587" cy="1588"/>
          </a:xfrm>
          <a:custGeom>
            <a:avLst/>
            <a:gdLst>
              <a:gd name="T0" fmla="*/ 159878802 w 5"/>
              <a:gd name="T1" fmla="*/ 444947534 h 3"/>
              <a:gd name="T2" fmla="*/ 31935516 w 5"/>
              <a:gd name="T3" fmla="*/ 444947534 h 3"/>
              <a:gd name="T4" fmla="*/ 0 w 5"/>
              <a:gd name="T5" fmla="*/ 148222351 h 3"/>
              <a:gd name="T6" fmla="*/ 0 w 5"/>
              <a:gd name="T7" fmla="*/ 148222351 h 3"/>
              <a:gd name="T8" fmla="*/ 127943296 w 5"/>
              <a:gd name="T9" fmla="*/ 0 h 3"/>
              <a:gd name="T10" fmla="*/ 159878802 w 5"/>
              <a:gd name="T11" fmla="*/ 444947534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3"/>
              <a:gd name="T20" fmla="*/ 5 w 5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3">
                <a:moveTo>
                  <a:pt x="5" y="3"/>
                </a:moveTo>
                <a:lnTo>
                  <a:pt x="1" y="3"/>
                </a:lnTo>
                <a:lnTo>
                  <a:pt x="0" y="1"/>
                </a:lnTo>
                <a:lnTo>
                  <a:pt x="4" y="0"/>
                </a:lnTo>
                <a:lnTo>
                  <a:pt x="5" y="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Freeform 441"/>
          <p:cNvSpPr>
            <a:spLocks/>
          </p:cNvSpPr>
          <p:nvPr/>
        </p:nvSpPr>
        <p:spPr bwMode="auto">
          <a:xfrm>
            <a:off x="588963" y="2938463"/>
            <a:ext cx="1587" cy="1587"/>
          </a:xfrm>
          <a:custGeom>
            <a:avLst/>
            <a:gdLst>
              <a:gd name="T0" fmla="*/ 249810444 w 4"/>
              <a:gd name="T1" fmla="*/ 92557547 h 6"/>
              <a:gd name="T2" fmla="*/ 0 w 4"/>
              <a:gd name="T3" fmla="*/ 111026782 h 6"/>
              <a:gd name="T4" fmla="*/ 0 w 4"/>
              <a:gd name="T5" fmla="*/ 37009109 h 6"/>
              <a:gd name="T6" fmla="*/ 187318331 w 4"/>
              <a:gd name="T7" fmla="*/ 0 h 6"/>
              <a:gd name="T8" fmla="*/ 187318331 w 4"/>
              <a:gd name="T9" fmla="*/ 18539601 h 6"/>
              <a:gd name="T10" fmla="*/ 249810444 w 4"/>
              <a:gd name="T11" fmla="*/ 925575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4" y="5"/>
                </a:moveTo>
                <a:lnTo>
                  <a:pt x="0" y="6"/>
                </a:lnTo>
                <a:lnTo>
                  <a:pt x="0" y="2"/>
                </a:lnTo>
                <a:lnTo>
                  <a:pt x="3" y="0"/>
                </a:lnTo>
                <a:lnTo>
                  <a:pt x="3" y="1"/>
                </a:lnTo>
                <a:lnTo>
                  <a:pt x="4" y="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Freeform 442"/>
          <p:cNvSpPr>
            <a:spLocks/>
          </p:cNvSpPr>
          <p:nvPr/>
        </p:nvSpPr>
        <p:spPr bwMode="auto">
          <a:xfrm>
            <a:off x="584200" y="2930525"/>
            <a:ext cx="6350" cy="7938"/>
          </a:xfrm>
          <a:custGeom>
            <a:avLst/>
            <a:gdLst>
              <a:gd name="T0" fmla="*/ 529024522 w 22"/>
              <a:gd name="T1" fmla="*/ 518727397 h 30"/>
              <a:gd name="T2" fmla="*/ 456877290 w 22"/>
              <a:gd name="T3" fmla="*/ 555764376 h 30"/>
              <a:gd name="T4" fmla="*/ 0 w 22"/>
              <a:gd name="T5" fmla="*/ 37036863 h 30"/>
              <a:gd name="T6" fmla="*/ 48070367 w 22"/>
              <a:gd name="T7" fmla="*/ 0 h 30"/>
              <a:gd name="T8" fmla="*/ 72147250 w 22"/>
              <a:gd name="T9" fmla="*/ 0 h 30"/>
              <a:gd name="T10" fmla="*/ 529024522 w 22"/>
              <a:gd name="T11" fmla="*/ 518727397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30"/>
              <a:gd name="T20" fmla="*/ 22 w 22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30">
                <a:moveTo>
                  <a:pt x="22" y="28"/>
                </a:moveTo>
                <a:lnTo>
                  <a:pt x="19" y="30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lnTo>
                  <a:pt x="22" y="2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Freeform 443"/>
          <p:cNvSpPr>
            <a:spLocks/>
          </p:cNvSpPr>
          <p:nvPr/>
        </p:nvSpPr>
        <p:spPr bwMode="auto">
          <a:xfrm>
            <a:off x="574675" y="2919413"/>
            <a:ext cx="11113" cy="12700"/>
          </a:xfrm>
          <a:custGeom>
            <a:avLst/>
            <a:gdLst>
              <a:gd name="T0" fmla="*/ 902328230 w 39"/>
              <a:gd name="T1" fmla="*/ 1056279004 h 43"/>
              <a:gd name="T2" fmla="*/ 856046878 w 39"/>
              <a:gd name="T3" fmla="*/ 1107832716 h 43"/>
              <a:gd name="T4" fmla="*/ 0 w 39"/>
              <a:gd name="T5" fmla="*/ 51553435 h 43"/>
              <a:gd name="T6" fmla="*/ 46281655 w 39"/>
              <a:gd name="T7" fmla="*/ 0 h 43"/>
              <a:gd name="T8" fmla="*/ 46281655 w 39"/>
              <a:gd name="T9" fmla="*/ 0 h 43"/>
              <a:gd name="T10" fmla="*/ 902328230 w 39"/>
              <a:gd name="T11" fmla="*/ 1056279004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"/>
              <a:gd name="T19" fmla="*/ 0 h 43"/>
              <a:gd name="T20" fmla="*/ 39 w 39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" h="43">
                <a:moveTo>
                  <a:pt x="39" y="41"/>
                </a:moveTo>
                <a:lnTo>
                  <a:pt x="37" y="43"/>
                </a:lnTo>
                <a:lnTo>
                  <a:pt x="0" y="2"/>
                </a:lnTo>
                <a:lnTo>
                  <a:pt x="2" y="0"/>
                </a:lnTo>
                <a:lnTo>
                  <a:pt x="39" y="4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Freeform 444"/>
          <p:cNvSpPr>
            <a:spLocks/>
          </p:cNvSpPr>
          <p:nvPr/>
        </p:nvSpPr>
        <p:spPr bwMode="auto">
          <a:xfrm>
            <a:off x="568325" y="2913063"/>
            <a:ext cx="6350" cy="7937"/>
          </a:xfrm>
          <a:custGeom>
            <a:avLst/>
            <a:gdLst>
              <a:gd name="T0" fmla="*/ 351231689 w 27"/>
              <a:gd name="T1" fmla="*/ 635058298 h 27"/>
              <a:gd name="T2" fmla="*/ 325235031 w 27"/>
              <a:gd name="T3" fmla="*/ 685869782 h 27"/>
              <a:gd name="T4" fmla="*/ 0 w 27"/>
              <a:gd name="T5" fmla="*/ 76217244 h 27"/>
              <a:gd name="T6" fmla="*/ 25996665 w 27"/>
              <a:gd name="T7" fmla="*/ 0 h 27"/>
              <a:gd name="T8" fmla="*/ 25996665 w 27"/>
              <a:gd name="T9" fmla="*/ 0 h 27"/>
              <a:gd name="T10" fmla="*/ 351231689 w 27"/>
              <a:gd name="T11" fmla="*/ 635058298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27"/>
              <a:gd name="T20" fmla="*/ 27 w 27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27">
                <a:moveTo>
                  <a:pt x="27" y="25"/>
                </a:moveTo>
                <a:lnTo>
                  <a:pt x="25" y="27"/>
                </a:lnTo>
                <a:lnTo>
                  <a:pt x="0" y="3"/>
                </a:lnTo>
                <a:lnTo>
                  <a:pt x="2" y="0"/>
                </a:lnTo>
                <a:lnTo>
                  <a:pt x="27" y="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Freeform 445"/>
          <p:cNvSpPr>
            <a:spLocks/>
          </p:cNvSpPr>
          <p:nvPr/>
        </p:nvSpPr>
        <p:spPr bwMode="auto">
          <a:xfrm>
            <a:off x="568325" y="2913063"/>
            <a:ext cx="1588" cy="1587"/>
          </a:xfrm>
          <a:custGeom>
            <a:avLst/>
            <a:gdLst>
              <a:gd name="T0" fmla="*/ 250283072 w 4"/>
              <a:gd name="T1" fmla="*/ 62492087 h 4"/>
              <a:gd name="T2" fmla="*/ 125141536 w 4"/>
              <a:gd name="T3" fmla="*/ 249810444 h 4"/>
              <a:gd name="T4" fmla="*/ 0 w 4"/>
              <a:gd name="T5" fmla="*/ 187318331 h 4"/>
              <a:gd name="T6" fmla="*/ 0 w 4"/>
              <a:gd name="T7" fmla="*/ 124983778 h 4"/>
              <a:gd name="T8" fmla="*/ 125141536 w 4"/>
              <a:gd name="T9" fmla="*/ 0 h 4"/>
              <a:gd name="T10" fmla="*/ 250283072 w 4"/>
              <a:gd name="T11" fmla="*/ 6249208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4" y="1"/>
                </a:moveTo>
                <a:lnTo>
                  <a:pt x="2" y="4"/>
                </a:lnTo>
                <a:lnTo>
                  <a:pt x="0" y="3"/>
                </a:lnTo>
                <a:lnTo>
                  <a:pt x="0" y="2"/>
                </a:lnTo>
                <a:lnTo>
                  <a:pt x="2" y="0"/>
                </a:lnTo>
                <a:lnTo>
                  <a:pt x="4" y="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Freeform 446"/>
          <p:cNvSpPr>
            <a:spLocks/>
          </p:cNvSpPr>
          <p:nvPr/>
        </p:nvSpPr>
        <p:spPr bwMode="auto">
          <a:xfrm>
            <a:off x="566738" y="2913063"/>
            <a:ext cx="1587" cy="1587"/>
          </a:xfrm>
          <a:custGeom>
            <a:avLst/>
            <a:gdLst>
              <a:gd name="T0" fmla="*/ 249810444 w 4"/>
              <a:gd name="T1" fmla="*/ 95907174 h 5"/>
              <a:gd name="T2" fmla="*/ 124983778 w 4"/>
              <a:gd name="T3" fmla="*/ 159878802 h 5"/>
              <a:gd name="T4" fmla="*/ 0 w 4"/>
              <a:gd name="T5" fmla="*/ 63971648 h 5"/>
              <a:gd name="T6" fmla="*/ 187318331 w 4"/>
              <a:gd name="T7" fmla="*/ 0 h 5"/>
              <a:gd name="T8" fmla="*/ 187318331 w 4"/>
              <a:gd name="T9" fmla="*/ 0 h 5"/>
              <a:gd name="T10" fmla="*/ 249810444 w 4"/>
              <a:gd name="T11" fmla="*/ 95907174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4" y="3"/>
                </a:moveTo>
                <a:lnTo>
                  <a:pt x="2" y="5"/>
                </a:lnTo>
                <a:lnTo>
                  <a:pt x="0" y="2"/>
                </a:lnTo>
                <a:lnTo>
                  <a:pt x="3" y="0"/>
                </a:lnTo>
                <a:lnTo>
                  <a:pt x="4" y="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3" name="Freeform 447"/>
          <p:cNvSpPr>
            <a:spLocks/>
          </p:cNvSpPr>
          <p:nvPr/>
        </p:nvSpPr>
        <p:spPr bwMode="auto">
          <a:xfrm>
            <a:off x="558800" y="2900363"/>
            <a:ext cx="9525" cy="12700"/>
          </a:xfrm>
          <a:custGeom>
            <a:avLst/>
            <a:gdLst>
              <a:gd name="T0" fmla="*/ 705437793 w 35"/>
              <a:gd name="T1" fmla="*/ 925969117 h 46"/>
              <a:gd name="T2" fmla="*/ 645003600 w 35"/>
              <a:gd name="T3" fmla="*/ 968044755 h 46"/>
              <a:gd name="T4" fmla="*/ 0 w 35"/>
              <a:gd name="T5" fmla="*/ 42075655 h 46"/>
              <a:gd name="T6" fmla="*/ 0 w 35"/>
              <a:gd name="T7" fmla="*/ 42075655 h 46"/>
              <a:gd name="T8" fmla="*/ 60434483 w 35"/>
              <a:gd name="T9" fmla="*/ 0 h 46"/>
              <a:gd name="T10" fmla="*/ 705437793 w 35"/>
              <a:gd name="T11" fmla="*/ 925969117 h 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"/>
              <a:gd name="T19" fmla="*/ 0 h 46"/>
              <a:gd name="T20" fmla="*/ 35 w 35"/>
              <a:gd name="T21" fmla="*/ 46 h 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" h="46">
                <a:moveTo>
                  <a:pt x="35" y="44"/>
                </a:moveTo>
                <a:lnTo>
                  <a:pt x="32" y="46"/>
                </a:lnTo>
                <a:lnTo>
                  <a:pt x="0" y="2"/>
                </a:lnTo>
                <a:lnTo>
                  <a:pt x="3" y="0"/>
                </a:lnTo>
                <a:lnTo>
                  <a:pt x="35" y="4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4" name="Freeform 448"/>
          <p:cNvSpPr>
            <a:spLocks/>
          </p:cNvSpPr>
          <p:nvPr/>
        </p:nvSpPr>
        <p:spPr bwMode="auto">
          <a:xfrm>
            <a:off x="552450" y="2886075"/>
            <a:ext cx="6350" cy="15875"/>
          </a:xfrm>
          <a:custGeom>
            <a:avLst/>
            <a:gdLst>
              <a:gd name="T0" fmla="*/ 351231689 w 27"/>
              <a:gd name="T1" fmla="*/ 1074286641 h 60"/>
              <a:gd name="T2" fmla="*/ 312181316 w 27"/>
              <a:gd name="T3" fmla="*/ 1111319038 h 60"/>
              <a:gd name="T4" fmla="*/ 12998450 w 27"/>
              <a:gd name="T5" fmla="*/ 18551264 h 60"/>
              <a:gd name="T6" fmla="*/ 0 w 27"/>
              <a:gd name="T7" fmla="*/ 18551264 h 60"/>
              <a:gd name="T8" fmla="*/ 52048598 w 27"/>
              <a:gd name="T9" fmla="*/ 0 h 60"/>
              <a:gd name="T10" fmla="*/ 351231689 w 27"/>
              <a:gd name="T11" fmla="*/ 1074286641 h 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60"/>
              <a:gd name="T20" fmla="*/ 27 w 27"/>
              <a:gd name="T21" fmla="*/ 60 h 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60">
                <a:moveTo>
                  <a:pt x="27" y="58"/>
                </a:moveTo>
                <a:lnTo>
                  <a:pt x="24" y="60"/>
                </a:lnTo>
                <a:lnTo>
                  <a:pt x="1" y="1"/>
                </a:lnTo>
                <a:lnTo>
                  <a:pt x="0" y="1"/>
                </a:lnTo>
                <a:lnTo>
                  <a:pt x="4" y="0"/>
                </a:lnTo>
                <a:lnTo>
                  <a:pt x="27" y="5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Freeform 449"/>
          <p:cNvSpPr>
            <a:spLocks/>
          </p:cNvSpPr>
          <p:nvPr/>
        </p:nvSpPr>
        <p:spPr bwMode="auto">
          <a:xfrm>
            <a:off x="550863" y="2879725"/>
            <a:ext cx="3175" cy="6350"/>
          </a:xfrm>
          <a:custGeom>
            <a:avLst/>
            <a:gdLst>
              <a:gd name="T0" fmla="*/ 320059642 w 10"/>
              <a:gd name="T1" fmla="*/ 462984558 h 23"/>
              <a:gd name="T2" fmla="*/ 192035754 w 10"/>
              <a:gd name="T3" fmla="*/ 484022377 h 23"/>
              <a:gd name="T4" fmla="*/ 0 w 10"/>
              <a:gd name="T5" fmla="*/ 21037828 h 23"/>
              <a:gd name="T6" fmla="*/ 0 w 10"/>
              <a:gd name="T7" fmla="*/ 21037828 h 23"/>
              <a:gd name="T8" fmla="*/ 128023928 w 10"/>
              <a:gd name="T9" fmla="*/ 0 h 23"/>
              <a:gd name="T10" fmla="*/ 320059642 w 10"/>
              <a:gd name="T11" fmla="*/ 462984558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23"/>
              <a:gd name="T20" fmla="*/ 10 w 10"/>
              <a:gd name="T21" fmla="*/ 23 h 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23">
                <a:moveTo>
                  <a:pt x="10" y="22"/>
                </a:moveTo>
                <a:lnTo>
                  <a:pt x="6" y="23"/>
                </a:lnTo>
                <a:lnTo>
                  <a:pt x="0" y="1"/>
                </a:lnTo>
                <a:lnTo>
                  <a:pt x="4" y="0"/>
                </a:lnTo>
                <a:lnTo>
                  <a:pt x="10" y="2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Freeform 450"/>
          <p:cNvSpPr>
            <a:spLocks/>
          </p:cNvSpPr>
          <p:nvPr/>
        </p:nvSpPr>
        <p:spPr bwMode="auto">
          <a:xfrm>
            <a:off x="549275" y="2873375"/>
            <a:ext cx="1588" cy="6350"/>
          </a:xfrm>
          <a:custGeom>
            <a:avLst/>
            <a:gdLst>
              <a:gd name="T0" fmla="*/ 49438676 w 9"/>
              <a:gd name="T1" fmla="*/ 462984558 h 23"/>
              <a:gd name="T2" fmla="*/ 27458990 w 9"/>
              <a:gd name="T3" fmla="*/ 484022377 h 23"/>
              <a:gd name="T4" fmla="*/ 0 w 9"/>
              <a:gd name="T5" fmla="*/ 21037828 h 23"/>
              <a:gd name="T6" fmla="*/ 0 w 9"/>
              <a:gd name="T7" fmla="*/ 0 h 23"/>
              <a:gd name="T8" fmla="*/ 21979681 w 9"/>
              <a:gd name="T9" fmla="*/ 0 h 23"/>
              <a:gd name="T10" fmla="*/ 49438676 w 9"/>
              <a:gd name="T11" fmla="*/ 462984558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23"/>
              <a:gd name="T20" fmla="*/ 9 w 9"/>
              <a:gd name="T21" fmla="*/ 23 h 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23">
                <a:moveTo>
                  <a:pt x="9" y="22"/>
                </a:moveTo>
                <a:lnTo>
                  <a:pt x="5" y="23"/>
                </a:lnTo>
                <a:lnTo>
                  <a:pt x="0" y="1"/>
                </a:lnTo>
                <a:lnTo>
                  <a:pt x="0" y="0"/>
                </a:lnTo>
                <a:lnTo>
                  <a:pt x="4" y="0"/>
                </a:lnTo>
                <a:lnTo>
                  <a:pt x="9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Freeform 451"/>
          <p:cNvSpPr>
            <a:spLocks/>
          </p:cNvSpPr>
          <p:nvPr/>
        </p:nvSpPr>
        <p:spPr bwMode="auto">
          <a:xfrm>
            <a:off x="546100" y="2862263"/>
            <a:ext cx="4763" cy="11112"/>
          </a:xfrm>
          <a:custGeom>
            <a:avLst/>
            <a:gdLst>
              <a:gd name="T0" fmla="*/ 551297197 w 14"/>
              <a:gd name="T1" fmla="*/ 677565823 h 45"/>
              <a:gd name="T2" fmla="*/ 393767139 w 14"/>
              <a:gd name="T3" fmla="*/ 677565823 h 45"/>
              <a:gd name="T4" fmla="*/ 0 w 14"/>
              <a:gd name="T5" fmla="*/ 0 h 45"/>
              <a:gd name="T6" fmla="*/ 0 w 14"/>
              <a:gd name="T7" fmla="*/ 0 h 45"/>
              <a:gd name="T8" fmla="*/ 157530101 w 14"/>
              <a:gd name="T9" fmla="*/ 0 h 45"/>
              <a:gd name="T10" fmla="*/ 551297197 w 14"/>
              <a:gd name="T11" fmla="*/ 677565823 h 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45"/>
              <a:gd name="T20" fmla="*/ 14 w 14"/>
              <a:gd name="T21" fmla="*/ 45 h 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45">
                <a:moveTo>
                  <a:pt x="14" y="45"/>
                </a:moveTo>
                <a:lnTo>
                  <a:pt x="10" y="45"/>
                </a:lnTo>
                <a:lnTo>
                  <a:pt x="0" y="0"/>
                </a:lnTo>
                <a:lnTo>
                  <a:pt x="4" y="0"/>
                </a:lnTo>
                <a:lnTo>
                  <a:pt x="14" y="4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Freeform 452"/>
          <p:cNvSpPr>
            <a:spLocks/>
          </p:cNvSpPr>
          <p:nvPr/>
        </p:nvSpPr>
        <p:spPr bwMode="auto">
          <a:xfrm>
            <a:off x="544513" y="2849563"/>
            <a:ext cx="3175" cy="12700"/>
          </a:xfrm>
          <a:custGeom>
            <a:avLst/>
            <a:gdLst>
              <a:gd name="T0" fmla="*/ 264512117 w 11"/>
              <a:gd name="T1" fmla="*/ 1011547037 h 45"/>
              <a:gd name="T2" fmla="*/ 168288002 w 11"/>
              <a:gd name="T3" fmla="*/ 1011547037 h 45"/>
              <a:gd name="T4" fmla="*/ 0 w 11"/>
              <a:gd name="T5" fmla="*/ 0 h 45"/>
              <a:gd name="T6" fmla="*/ 0 w 11"/>
              <a:gd name="T7" fmla="*/ 0 h 45"/>
              <a:gd name="T8" fmla="*/ 96224150 w 11"/>
              <a:gd name="T9" fmla="*/ 0 h 45"/>
              <a:gd name="T10" fmla="*/ 264512117 w 11"/>
              <a:gd name="T11" fmla="*/ 1011547037 h 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45"/>
              <a:gd name="T20" fmla="*/ 11 w 11"/>
              <a:gd name="T21" fmla="*/ 45 h 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45">
                <a:moveTo>
                  <a:pt x="11" y="45"/>
                </a:moveTo>
                <a:lnTo>
                  <a:pt x="7" y="45"/>
                </a:lnTo>
                <a:lnTo>
                  <a:pt x="0" y="0"/>
                </a:lnTo>
                <a:lnTo>
                  <a:pt x="4" y="0"/>
                </a:lnTo>
                <a:lnTo>
                  <a:pt x="11" y="4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Freeform 453"/>
          <p:cNvSpPr>
            <a:spLocks/>
          </p:cNvSpPr>
          <p:nvPr/>
        </p:nvSpPr>
        <p:spPr bwMode="auto">
          <a:xfrm>
            <a:off x="544513" y="2844800"/>
            <a:ext cx="1587" cy="4763"/>
          </a:xfrm>
          <a:custGeom>
            <a:avLst/>
            <a:gdLst>
              <a:gd name="T0" fmla="*/ 81570899 w 7"/>
              <a:gd name="T1" fmla="*/ 223252612 h 22"/>
              <a:gd name="T2" fmla="*/ 34951639 w 7"/>
              <a:gd name="T3" fmla="*/ 223252612 h 22"/>
              <a:gd name="T4" fmla="*/ 0 w 7"/>
              <a:gd name="T5" fmla="*/ 0 h 22"/>
              <a:gd name="T6" fmla="*/ 46619260 w 7"/>
              <a:gd name="T7" fmla="*/ 0 h 22"/>
              <a:gd name="T8" fmla="*/ 46619260 w 7"/>
              <a:gd name="T9" fmla="*/ 0 h 22"/>
              <a:gd name="T10" fmla="*/ 81570899 w 7"/>
              <a:gd name="T11" fmla="*/ 223252612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22"/>
              <a:gd name="T20" fmla="*/ 7 w 7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22">
                <a:moveTo>
                  <a:pt x="7" y="22"/>
                </a:moveTo>
                <a:lnTo>
                  <a:pt x="3" y="22"/>
                </a:lnTo>
                <a:lnTo>
                  <a:pt x="0" y="0"/>
                </a:lnTo>
                <a:lnTo>
                  <a:pt x="4" y="0"/>
                </a:lnTo>
                <a:lnTo>
                  <a:pt x="7" y="2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0" name="Freeform 454"/>
          <p:cNvSpPr>
            <a:spLocks/>
          </p:cNvSpPr>
          <p:nvPr/>
        </p:nvSpPr>
        <p:spPr bwMode="auto">
          <a:xfrm>
            <a:off x="542925" y="2838450"/>
            <a:ext cx="1588" cy="6350"/>
          </a:xfrm>
          <a:custGeom>
            <a:avLst/>
            <a:gdLst>
              <a:gd name="T0" fmla="*/ 81725065 w 7"/>
              <a:gd name="T1" fmla="*/ 580607352 h 21"/>
              <a:gd name="T2" fmla="*/ 35047165 w 7"/>
              <a:gd name="T3" fmla="*/ 580607352 h 21"/>
              <a:gd name="T4" fmla="*/ 0 w 7"/>
              <a:gd name="T5" fmla="*/ 0 h 21"/>
              <a:gd name="T6" fmla="*/ 46677900 w 7"/>
              <a:gd name="T7" fmla="*/ 0 h 21"/>
              <a:gd name="T8" fmla="*/ 46677900 w 7"/>
              <a:gd name="T9" fmla="*/ 0 h 21"/>
              <a:gd name="T10" fmla="*/ 81725065 w 7"/>
              <a:gd name="T11" fmla="*/ 580607352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21"/>
              <a:gd name="T20" fmla="*/ 7 w 7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21">
                <a:moveTo>
                  <a:pt x="7" y="21"/>
                </a:moveTo>
                <a:lnTo>
                  <a:pt x="3" y="21"/>
                </a:lnTo>
                <a:lnTo>
                  <a:pt x="0" y="0"/>
                </a:lnTo>
                <a:lnTo>
                  <a:pt x="4" y="0"/>
                </a:lnTo>
                <a:lnTo>
                  <a:pt x="7" y="2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Freeform 455"/>
          <p:cNvSpPr>
            <a:spLocks/>
          </p:cNvSpPr>
          <p:nvPr/>
        </p:nvSpPr>
        <p:spPr bwMode="auto">
          <a:xfrm>
            <a:off x="542925" y="2833688"/>
            <a:ext cx="1588" cy="4762"/>
          </a:xfrm>
          <a:custGeom>
            <a:avLst/>
            <a:gdLst>
              <a:gd name="T0" fmla="*/ 81725065 w 7"/>
              <a:gd name="T1" fmla="*/ 269965415 h 20"/>
              <a:gd name="T2" fmla="*/ 35047165 w 7"/>
              <a:gd name="T3" fmla="*/ 269965415 h 20"/>
              <a:gd name="T4" fmla="*/ 0 w 7"/>
              <a:gd name="T5" fmla="*/ 0 h 20"/>
              <a:gd name="T6" fmla="*/ 46677900 w 7"/>
              <a:gd name="T7" fmla="*/ 0 h 20"/>
              <a:gd name="T8" fmla="*/ 46677900 w 7"/>
              <a:gd name="T9" fmla="*/ 0 h 20"/>
              <a:gd name="T10" fmla="*/ 81725065 w 7"/>
              <a:gd name="T11" fmla="*/ 269965415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20"/>
              <a:gd name="T20" fmla="*/ 7 w 7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20">
                <a:moveTo>
                  <a:pt x="7" y="20"/>
                </a:moveTo>
                <a:lnTo>
                  <a:pt x="3" y="20"/>
                </a:lnTo>
                <a:lnTo>
                  <a:pt x="0" y="0"/>
                </a:lnTo>
                <a:lnTo>
                  <a:pt x="4" y="0"/>
                </a:lnTo>
                <a:lnTo>
                  <a:pt x="7" y="2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Freeform 456"/>
          <p:cNvSpPr>
            <a:spLocks/>
          </p:cNvSpPr>
          <p:nvPr/>
        </p:nvSpPr>
        <p:spPr bwMode="auto">
          <a:xfrm>
            <a:off x="541338" y="2827338"/>
            <a:ext cx="1587" cy="6350"/>
          </a:xfrm>
          <a:custGeom>
            <a:avLst/>
            <a:gdLst>
              <a:gd name="T0" fmla="*/ 62452611 w 8"/>
              <a:gd name="T1" fmla="*/ 580607352 h 21"/>
              <a:gd name="T2" fmla="*/ 31246044 w 8"/>
              <a:gd name="T3" fmla="*/ 580607352 h 21"/>
              <a:gd name="T4" fmla="*/ 0 w 8"/>
              <a:gd name="T5" fmla="*/ 0 h 21"/>
              <a:gd name="T6" fmla="*/ 0 w 8"/>
              <a:gd name="T7" fmla="*/ 0 h 21"/>
              <a:gd name="T8" fmla="*/ 31246044 w 8"/>
              <a:gd name="T9" fmla="*/ 0 h 21"/>
              <a:gd name="T10" fmla="*/ 62452611 w 8"/>
              <a:gd name="T11" fmla="*/ 580607352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21"/>
              <a:gd name="T20" fmla="*/ 8 w 8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21">
                <a:moveTo>
                  <a:pt x="8" y="21"/>
                </a:moveTo>
                <a:lnTo>
                  <a:pt x="4" y="21"/>
                </a:lnTo>
                <a:lnTo>
                  <a:pt x="0" y="0"/>
                </a:lnTo>
                <a:lnTo>
                  <a:pt x="4" y="0"/>
                </a:lnTo>
                <a:lnTo>
                  <a:pt x="8" y="2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Freeform 457"/>
          <p:cNvSpPr>
            <a:spLocks/>
          </p:cNvSpPr>
          <p:nvPr/>
        </p:nvSpPr>
        <p:spPr bwMode="auto">
          <a:xfrm>
            <a:off x="541338" y="2827338"/>
            <a:ext cx="1587" cy="1587"/>
          </a:xfrm>
          <a:custGeom>
            <a:avLst/>
            <a:gdLst>
              <a:gd name="T0" fmla="*/ 249810444 w 4"/>
              <a:gd name="T1" fmla="*/ 444107658 h 3"/>
              <a:gd name="T2" fmla="*/ 0 w 4"/>
              <a:gd name="T3" fmla="*/ 444107658 h 3"/>
              <a:gd name="T4" fmla="*/ 0 w 4"/>
              <a:gd name="T5" fmla="*/ 0 h 3"/>
              <a:gd name="T6" fmla="*/ 249810444 w 4"/>
              <a:gd name="T7" fmla="*/ 0 h 3"/>
              <a:gd name="T8" fmla="*/ 249810444 w 4"/>
              <a:gd name="T9" fmla="*/ 0 h 3"/>
              <a:gd name="T10" fmla="*/ 249810444 w 4"/>
              <a:gd name="T11" fmla="*/ 444107658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3"/>
              <a:gd name="T20" fmla="*/ 4 w 4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3">
                <a:moveTo>
                  <a:pt x="4" y="3"/>
                </a:moveTo>
                <a:lnTo>
                  <a:pt x="0" y="3"/>
                </a:lnTo>
                <a:lnTo>
                  <a:pt x="0" y="0"/>
                </a:lnTo>
                <a:lnTo>
                  <a:pt x="4" y="0"/>
                </a:lnTo>
                <a:lnTo>
                  <a:pt x="4" y="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4" name="Freeform 458"/>
          <p:cNvSpPr>
            <a:spLocks/>
          </p:cNvSpPr>
          <p:nvPr/>
        </p:nvSpPr>
        <p:spPr bwMode="auto">
          <a:xfrm>
            <a:off x="541338" y="2825750"/>
            <a:ext cx="1587" cy="1588"/>
          </a:xfrm>
          <a:custGeom>
            <a:avLst/>
            <a:gdLst>
              <a:gd name="T0" fmla="*/ 159878802 w 5"/>
              <a:gd name="T1" fmla="*/ 250283072 h 4"/>
              <a:gd name="T2" fmla="*/ 31935516 w 5"/>
              <a:gd name="T3" fmla="*/ 250283072 h 4"/>
              <a:gd name="T4" fmla="*/ 0 w 5"/>
              <a:gd name="T5" fmla="*/ 62570768 h 4"/>
              <a:gd name="T6" fmla="*/ 0 w 5"/>
              <a:gd name="T7" fmla="*/ 0 h 4"/>
              <a:gd name="T8" fmla="*/ 127943296 w 5"/>
              <a:gd name="T9" fmla="*/ 0 h 4"/>
              <a:gd name="T10" fmla="*/ 159878802 w 5"/>
              <a:gd name="T11" fmla="*/ 250283072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4"/>
              <a:gd name="T20" fmla="*/ 5 w 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4">
                <a:moveTo>
                  <a:pt x="5" y="4"/>
                </a:moveTo>
                <a:lnTo>
                  <a:pt x="1" y="4"/>
                </a:lnTo>
                <a:lnTo>
                  <a:pt x="0" y="1"/>
                </a:lnTo>
                <a:lnTo>
                  <a:pt x="0" y="0"/>
                </a:lnTo>
                <a:lnTo>
                  <a:pt x="4" y="0"/>
                </a:lnTo>
                <a:lnTo>
                  <a:pt x="5" y="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5" name="Freeform 459"/>
          <p:cNvSpPr>
            <a:spLocks/>
          </p:cNvSpPr>
          <p:nvPr/>
        </p:nvSpPr>
        <p:spPr bwMode="auto">
          <a:xfrm>
            <a:off x="539750" y="2822575"/>
            <a:ext cx="1588" cy="3175"/>
          </a:xfrm>
          <a:custGeom>
            <a:avLst/>
            <a:gdLst>
              <a:gd name="T0" fmla="*/ 81725065 w 7"/>
              <a:gd name="T1" fmla="*/ 264512117 h 11"/>
              <a:gd name="T2" fmla="*/ 35047165 w 7"/>
              <a:gd name="T3" fmla="*/ 264512117 h 11"/>
              <a:gd name="T4" fmla="*/ 0 w 7"/>
              <a:gd name="T5" fmla="*/ 0 h 11"/>
              <a:gd name="T6" fmla="*/ 58360359 w 7"/>
              <a:gd name="T7" fmla="*/ 0 h 11"/>
              <a:gd name="T8" fmla="*/ 58360359 w 7"/>
              <a:gd name="T9" fmla="*/ 0 h 11"/>
              <a:gd name="T10" fmla="*/ 81725065 w 7"/>
              <a:gd name="T11" fmla="*/ 26451211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1"/>
              <a:gd name="T20" fmla="*/ 7 w 7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1">
                <a:moveTo>
                  <a:pt x="7" y="11"/>
                </a:moveTo>
                <a:lnTo>
                  <a:pt x="3" y="11"/>
                </a:lnTo>
                <a:lnTo>
                  <a:pt x="0" y="0"/>
                </a:lnTo>
                <a:lnTo>
                  <a:pt x="5" y="0"/>
                </a:lnTo>
                <a:lnTo>
                  <a:pt x="7" y="1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6" name="Freeform 460"/>
          <p:cNvSpPr>
            <a:spLocks/>
          </p:cNvSpPr>
          <p:nvPr/>
        </p:nvSpPr>
        <p:spPr bwMode="auto">
          <a:xfrm>
            <a:off x="539750" y="2817813"/>
            <a:ext cx="1588" cy="4762"/>
          </a:xfrm>
          <a:custGeom>
            <a:avLst/>
            <a:gdLst>
              <a:gd name="T0" fmla="*/ 49438676 w 9"/>
              <a:gd name="T1" fmla="*/ 269965415 h 20"/>
              <a:gd name="T2" fmla="*/ 21979681 w 9"/>
              <a:gd name="T3" fmla="*/ 269965415 h 20"/>
              <a:gd name="T4" fmla="*/ 0 w 9"/>
              <a:gd name="T5" fmla="*/ 0 h 20"/>
              <a:gd name="T6" fmla="*/ 0 w 9"/>
              <a:gd name="T7" fmla="*/ 0 h 20"/>
              <a:gd name="T8" fmla="*/ 21979681 w 9"/>
              <a:gd name="T9" fmla="*/ 0 h 20"/>
              <a:gd name="T10" fmla="*/ 49438676 w 9"/>
              <a:gd name="T11" fmla="*/ 269965415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20"/>
              <a:gd name="T20" fmla="*/ 9 w 9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20">
                <a:moveTo>
                  <a:pt x="9" y="20"/>
                </a:moveTo>
                <a:lnTo>
                  <a:pt x="4" y="20"/>
                </a:lnTo>
                <a:lnTo>
                  <a:pt x="0" y="0"/>
                </a:lnTo>
                <a:lnTo>
                  <a:pt x="4" y="0"/>
                </a:lnTo>
                <a:lnTo>
                  <a:pt x="9" y="2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7" name="Freeform 461"/>
          <p:cNvSpPr>
            <a:spLocks/>
          </p:cNvSpPr>
          <p:nvPr/>
        </p:nvSpPr>
        <p:spPr bwMode="auto">
          <a:xfrm>
            <a:off x="538163" y="2813050"/>
            <a:ext cx="1587" cy="4763"/>
          </a:xfrm>
          <a:custGeom>
            <a:avLst/>
            <a:gdLst>
              <a:gd name="T0" fmla="*/ 81570899 w 7"/>
              <a:gd name="T1" fmla="*/ 480241260 h 15"/>
              <a:gd name="T2" fmla="*/ 34951639 w 7"/>
              <a:gd name="T3" fmla="*/ 480241260 h 15"/>
              <a:gd name="T4" fmla="*/ 0 w 7"/>
              <a:gd name="T5" fmla="*/ 0 h 15"/>
              <a:gd name="T6" fmla="*/ 0 w 7"/>
              <a:gd name="T7" fmla="*/ 0 h 15"/>
              <a:gd name="T8" fmla="*/ 46619260 w 7"/>
              <a:gd name="T9" fmla="*/ 0 h 15"/>
              <a:gd name="T10" fmla="*/ 81570899 w 7"/>
              <a:gd name="T11" fmla="*/ 48024126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5"/>
              <a:gd name="T20" fmla="*/ 7 w 7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5">
                <a:moveTo>
                  <a:pt x="7" y="15"/>
                </a:moveTo>
                <a:lnTo>
                  <a:pt x="3" y="15"/>
                </a:lnTo>
                <a:lnTo>
                  <a:pt x="0" y="0"/>
                </a:lnTo>
                <a:lnTo>
                  <a:pt x="4" y="0"/>
                </a:lnTo>
                <a:lnTo>
                  <a:pt x="7" y="1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8" name="Freeform 462"/>
          <p:cNvSpPr>
            <a:spLocks/>
          </p:cNvSpPr>
          <p:nvPr/>
        </p:nvSpPr>
        <p:spPr bwMode="auto">
          <a:xfrm>
            <a:off x="538163" y="2809875"/>
            <a:ext cx="1587" cy="3175"/>
          </a:xfrm>
          <a:custGeom>
            <a:avLst/>
            <a:gdLst>
              <a:gd name="T0" fmla="*/ 81570899 w 7"/>
              <a:gd name="T1" fmla="*/ 110747359 h 17"/>
              <a:gd name="T2" fmla="*/ 34951639 w 7"/>
              <a:gd name="T3" fmla="*/ 110747359 h 17"/>
              <a:gd name="T4" fmla="*/ 0 w 7"/>
              <a:gd name="T5" fmla="*/ 0 h 17"/>
              <a:gd name="T6" fmla="*/ 0 w 7"/>
              <a:gd name="T7" fmla="*/ 0 h 17"/>
              <a:gd name="T8" fmla="*/ 46619260 w 7"/>
              <a:gd name="T9" fmla="*/ 0 h 17"/>
              <a:gd name="T10" fmla="*/ 81570899 w 7"/>
              <a:gd name="T11" fmla="*/ 110747359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7"/>
              <a:gd name="T20" fmla="*/ 7 w 7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7">
                <a:moveTo>
                  <a:pt x="7" y="17"/>
                </a:moveTo>
                <a:lnTo>
                  <a:pt x="3" y="17"/>
                </a:lnTo>
                <a:lnTo>
                  <a:pt x="0" y="0"/>
                </a:lnTo>
                <a:lnTo>
                  <a:pt x="4" y="0"/>
                </a:lnTo>
                <a:lnTo>
                  <a:pt x="7" y="1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9" name="Freeform 463"/>
          <p:cNvSpPr>
            <a:spLocks/>
          </p:cNvSpPr>
          <p:nvPr/>
        </p:nvSpPr>
        <p:spPr bwMode="auto">
          <a:xfrm>
            <a:off x="534988" y="2795588"/>
            <a:ext cx="3175" cy="14287"/>
          </a:xfrm>
          <a:custGeom>
            <a:avLst/>
            <a:gdLst>
              <a:gd name="T0" fmla="*/ 222263754 w 12"/>
              <a:gd name="T1" fmla="*/ 1000082045 h 54"/>
              <a:gd name="T2" fmla="*/ 148199229 w 12"/>
              <a:gd name="T3" fmla="*/ 1000082045 h 54"/>
              <a:gd name="T4" fmla="*/ 0 w 12"/>
              <a:gd name="T5" fmla="*/ 0 h 54"/>
              <a:gd name="T6" fmla="*/ 0 w 12"/>
              <a:gd name="T7" fmla="*/ 0 h 54"/>
              <a:gd name="T8" fmla="*/ 74064557 w 12"/>
              <a:gd name="T9" fmla="*/ 0 h 54"/>
              <a:gd name="T10" fmla="*/ 222263754 w 12"/>
              <a:gd name="T11" fmla="*/ 1000082045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54"/>
              <a:gd name="T20" fmla="*/ 12 w 12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54">
                <a:moveTo>
                  <a:pt x="12" y="54"/>
                </a:moveTo>
                <a:lnTo>
                  <a:pt x="8" y="54"/>
                </a:lnTo>
                <a:lnTo>
                  <a:pt x="0" y="0"/>
                </a:lnTo>
                <a:lnTo>
                  <a:pt x="4" y="0"/>
                </a:lnTo>
                <a:lnTo>
                  <a:pt x="12" y="5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0" name="Freeform 464"/>
          <p:cNvSpPr>
            <a:spLocks/>
          </p:cNvSpPr>
          <p:nvPr/>
        </p:nvSpPr>
        <p:spPr bwMode="auto">
          <a:xfrm>
            <a:off x="534988" y="2790825"/>
            <a:ext cx="1587" cy="4763"/>
          </a:xfrm>
          <a:custGeom>
            <a:avLst/>
            <a:gdLst>
              <a:gd name="T0" fmla="*/ 159878802 w 5"/>
              <a:gd name="T1" fmla="*/ 333500753 h 18"/>
              <a:gd name="T2" fmla="*/ 31935516 w 5"/>
              <a:gd name="T3" fmla="*/ 333500753 h 18"/>
              <a:gd name="T4" fmla="*/ 0 w 5"/>
              <a:gd name="T5" fmla="*/ 0 h 18"/>
              <a:gd name="T6" fmla="*/ 0 w 5"/>
              <a:gd name="T7" fmla="*/ 0 h 18"/>
              <a:gd name="T8" fmla="*/ 127943296 w 5"/>
              <a:gd name="T9" fmla="*/ 0 h 18"/>
              <a:gd name="T10" fmla="*/ 159878802 w 5"/>
              <a:gd name="T11" fmla="*/ 333500753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8"/>
              <a:gd name="T20" fmla="*/ 5 w 5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8">
                <a:moveTo>
                  <a:pt x="5" y="18"/>
                </a:moveTo>
                <a:lnTo>
                  <a:pt x="1" y="18"/>
                </a:lnTo>
                <a:lnTo>
                  <a:pt x="0" y="0"/>
                </a:lnTo>
                <a:lnTo>
                  <a:pt x="4" y="0"/>
                </a:lnTo>
                <a:lnTo>
                  <a:pt x="5" y="1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1" name="Freeform 465"/>
          <p:cNvSpPr>
            <a:spLocks/>
          </p:cNvSpPr>
          <p:nvPr/>
        </p:nvSpPr>
        <p:spPr bwMode="auto">
          <a:xfrm>
            <a:off x="534988" y="2778125"/>
            <a:ext cx="3175" cy="12700"/>
          </a:xfrm>
          <a:custGeom>
            <a:avLst/>
            <a:gdLst>
              <a:gd name="T0" fmla="*/ 175601811 w 9"/>
              <a:gd name="T1" fmla="*/ 889055015 h 48"/>
              <a:gd name="T2" fmla="*/ 0 w 9"/>
              <a:gd name="T3" fmla="*/ 889055015 h 48"/>
              <a:gd name="T4" fmla="*/ 219533606 w 9"/>
              <a:gd name="T5" fmla="*/ 18551263 h 48"/>
              <a:gd name="T6" fmla="*/ 263465357 w 9"/>
              <a:gd name="T7" fmla="*/ 0 h 48"/>
              <a:gd name="T8" fmla="*/ 395135462 w 9"/>
              <a:gd name="T9" fmla="*/ 37032411 h 48"/>
              <a:gd name="T10" fmla="*/ 175601811 w 9"/>
              <a:gd name="T11" fmla="*/ 889055015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48"/>
              <a:gd name="T20" fmla="*/ 9 w 9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48">
                <a:moveTo>
                  <a:pt x="4" y="48"/>
                </a:moveTo>
                <a:lnTo>
                  <a:pt x="0" y="48"/>
                </a:lnTo>
                <a:lnTo>
                  <a:pt x="5" y="1"/>
                </a:lnTo>
                <a:lnTo>
                  <a:pt x="6" y="0"/>
                </a:lnTo>
                <a:lnTo>
                  <a:pt x="9" y="2"/>
                </a:lnTo>
                <a:lnTo>
                  <a:pt x="4" y="4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2" name="Freeform 466"/>
          <p:cNvSpPr>
            <a:spLocks/>
          </p:cNvSpPr>
          <p:nvPr/>
        </p:nvSpPr>
        <p:spPr bwMode="auto">
          <a:xfrm>
            <a:off x="536575" y="2774950"/>
            <a:ext cx="3175" cy="3175"/>
          </a:xfrm>
          <a:custGeom>
            <a:avLst/>
            <a:gdLst>
              <a:gd name="T0" fmla="*/ 95967553 w 10"/>
              <a:gd name="T1" fmla="*/ 189384604 h 13"/>
              <a:gd name="T2" fmla="*/ 0 w 10"/>
              <a:gd name="T3" fmla="*/ 160275968 h 13"/>
              <a:gd name="T4" fmla="*/ 256047857 w 10"/>
              <a:gd name="T5" fmla="*/ 14554200 h 13"/>
              <a:gd name="T6" fmla="*/ 288104232 w 10"/>
              <a:gd name="T7" fmla="*/ 0 h 13"/>
              <a:gd name="T8" fmla="*/ 320059642 w 10"/>
              <a:gd name="T9" fmla="*/ 58276635 h 13"/>
              <a:gd name="T10" fmla="*/ 95967553 w 10"/>
              <a:gd name="T11" fmla="*/ 189384604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3"/>
              <a:gd name="T20" fmla="*/ 10 w 10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3">
                <a:moveTo>
                  <a:pt x="3" y="13"/>
                </a:moveTo>
                <a:lnTo>
                  <a:pt x="0" y="11"/>
                </a:lnTo>
                <a:lnTo>
                  <a:pt x="8" y="1"/>
                </a:lnTo>
                <a:lnTo>
                  <a:pt x="9" y="0"/>
                </a:lnTo>
                <a:lnTo>
                  <a:pt x="10" y="4"/>
                </a:lnTo>
                <a:lnTo>
                  <a:pt x="3" y="1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3" name="Freeform 467"/>
          <p:cNvSpPr>
            <a:spLocks/>
          </p:cNvSpPr>
          <p:nvPr/>
        </p:nvSpPr>
        <p:spPr bwMode="auto">
          <a:xfrm>
            <a:off x="539750" y="2774950"/>
            <a:ext cx="1588" cy="1588"/>
          </a:xfrm>
          <a:custGeom>
            <a:avLst/>
            <a:gdLst>
              <a:gd name="T0" fmla="*/ 3001031 w 11"/>
              <a:gd name="T1" fmla="*/ 160181221 h 5"/>
              <a:gd name="T2" fmla="*/ 0 w 11"/>
              <a:gd name="T3" fmla="*/ 32076645 h 5"/>
              <a:gd name="T4" fmla="*/ 24071193 w 11"/>
              <a:gd name="T5" fmla="*/ 0 h 5"/>
              <a:gd name="T6" fmla="*/ 33095217 w 11"/>
              <a:gd name="T7" fmla="*/ 64052293 h 5"/>
              <a:gd name="T8" fmla="*/ 30094187 w 11"/>
              <a:gd name="T9" fmla="*/ 96128948 h 5"/>
              <a:gd name="T10" fmla="*/ 3001031 w 11"/>
              <a:gd name="T11" fmla="*/ 160181221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5"/>
              <a:gd name="T20" fmla="*/ 11 w 11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5">
                <a:moveTo>
                  <a:pt x="1" y="5"/>
                </a:moveTo>
                <a:lnTo>
                  <a:pt x="0" y="1"/>
                </a:lnTo>
                <a:lnTo>
                  <a:pt x="8" y="0"/>
                </a:lnTo>
                <a:lnTo>
                  <a:pt x="11" y="2"/>
                </a:lnTo>
                <a:lnTo>
                  <a:pt x="10" y="3"/>
                </a:lnTo>
                <a:lnTo>
                  <a:pt x="1" y="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4" name="Freeform 468"/>
          <p:cNvSpPr>
            <a:spLocks/>
          </p:cNvSpPr>
          <p:nvPr/>
        </p:nvSpPr>
        <p:spPr bwMode="auto">
          <a:xfrm>
            <a:off x="541338" y="2771775"/>
            <a:ext cx="1587" cy="3175"/>
          </a:xfrm>
          <a:custGeom>
            <a:avLst/>
            <a:gdLst>
              <a:gd name="T0" fmla="*/ 16448372 w 9"/>
              <a:gd name="T1" fmla="*/ 142248907 h 15"/>
              <a:gd name="T2" fmla="*/ 0 w 9"/>
              <a:gd name="T3" fmla="*/ 123297337 h 15"/>
              <a:gd name="T4" fmla="*/ 32896920 w 9"/>
              <a:gd name="T5" fmla="*/ 0 h 15"/>
              <a:gd name="T6" fmla="*/ 32896920 w 9"/>
              <a:gd name="T7" fmla="*/ 0 h 15"/>
              <a:gd name="T8" fmla="*/ 49345297 w 9"/>
              <a:gd name="T9" fmla="*/ 18951577 h 15"/>
              <a:gd name="T10" fmla="*/ 16448372 w 9"/>
              <a:gd name="T11" fmla="*/ 142248907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5"/>
              <a:gd name="T20" fmla="*/ 9 w 9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5">
                <a:moveTo>
                  <a:pt x="3" y="15"/>
                </a:moveTo>
                <a:lnTo>
                  <a:pt x="0" y="13"/>
                </a:lnTo>
                <a:lnTo>
                  <a:pt x="6" y="0"/>
                </a:lnTo>
                <a:lnTo>
                  <a:pt x="9" y="2"/>
                </a:lnTo>
                <a:lnTo>
                  <a:pt x="3" y="1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5" name="Freeform 469"/>
          <p:cNvSpPr>
            <a:spLocks/>
          </p:cNvSpPr>
          <p:nvPr/>
        </p:nvSpPr>
        <p:spPr bwMode="auto">
          <a:xfrm>
            <a:off x="542925" y="2770188"/>
            <a:ext cx="1588" cy="1587"/>
          </a:xfrm>
          <a:custGeom>
            <a:avLst/>
            <a:gdLst>
              <a:gd name="T0" fmla="*/ 96128948 w 5"/>
              <a:gd name="T1" fmla="*/ 249810444 h 4"/>
              <a:gd name="T2" fmla="*/ 0 w 5"/>
              <a:gd name="T3" fmla="*/ 124983778 h 4"/>
              <a:gd name="T4" fmla="*/ 64052293 w 5"/>
              <a:gd name="T5" fmla="*/ 0 h 4"/>
              <a:gd name="T6" fmla="*/ 160181221 w 5"/>
              <a:gd name="T7" fmla="*/ 124983778 h 4"/>
              <a:gd name="T8" fmla="*/ 128104586 w 5"/>
              <a:gd name="T9" fmla="*/ 124983778 h 4"/>
              <a:gd name="T10" fmla="*/ 96128948 w 5"/>
              <a:gd name="T11" fmla="*/ 249810444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4"/>
              <a:gd name="T20" fmla="*/ 5 w 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4">
                <a:moveTo>
                  <a:pt x="3" y="4"/>
                </a:moveTo>
                <a:lnTo>
                  <a:pt x="0" y="2"/>
                </a:lnTo>
                <a:lnTo>
                  <a:pt x="2" y="0"/>
                </a:lnTo>
                <a:lnTo>
                  <a:pt x="5" y="2"/>
                </a:lnTo>
                <a:lnTo>
                  <a:pt x="4" y="2"/>
                </a:lnTo>
                <a:lnTo>
                  <a:pt x="3" y="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6" name="Freeform 470"/>
          <p:cNvSpPr>
            <a:spLocks/>
          </p:cNvSpPr>
          <p:nvPr/>
        </p:nvSpPr>
        <p:spPr bwMode="auto">
          <a:xfrm>
            <a:off x="542925" y="2762250"/>
            <a:ext cx="3175" cy="9525"/>
          </a:xfrm>
          <a:custGeom>
            <a:avLst/>
            <a:gdLst>
              <a:gd name="T0" fmla="*/ 55583401 w 12"/>
              <a:gd name="T1" fmla="*/ 793536331 h 33"/>
              <a:gd name="T2" fmla="*/ 0 w 12"/>
              <a:gd name="T3" fmla="*/ 745466276 h 33"/>
              <a:gd name="T4" fmla="*/ 148199229 w 12"/>
              <a:gd name="T5" fmla="*/ 24076889 h 33"/>
              <a:gd name="T6" fmla="*/ 166680369 w 12"/>
              <a:gd name="T7" fmla="*/ 0 h 33"/>
              <a:gd name="T8" fmla="*/ 222263754 w 12"/>
              <a:gd name="T9" fmla="*/ 48070362 h 33"/>
              <a:gd name="T10" fmla="*/ 55583401 w 12"/>
              <a:gd name="T11" fmla="*/ 793536331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33"/>
              <a:gd name="T20" fmla="*/ 12 w 12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33">
                <a:moveTo>
                  <a:pt x="3" y="33"/>
                </a:moveTo>
                <a:lnTo>
                  <a:pt x="0" y="31"/>
                </a:lnTo>
                <a:lnTo>
                  <a:pt x="8" y="1"/>
                </a:lnTo>
                <a:lnTo>
                  <a:pt x="9" y="0"/>
                </a:lnTo>
                <a:lnTo>
                  <a:pt x="12" y="2"/>
                </a:lnTo>
                <a:lnTo>
                  <a:pt x="3" y="3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7" name="Freeform 471"/>
          <p:cNvSpPr>
            <a:spLocks/>
          </p:cNvSpPr>
          <p:nvPr/>
        </p:nvSpPr>
        <p:spPr bwMode="auto">
          <a:xfrm>
            <a:off x="546100" y="2757488"/>
            <a:ext cx="3175" cy="4762"/>
          </a:xfrm>
          <a:custGeom>
            <a:avLst/>
            <a:gdLst>
              <a:gd name="T0" fmla="*/ 34973537 w 14"/>
              <a:gd name="T1" fmla="*/ 299130800 h 19"/>
              <a:gd name="T2" fmla="*/ 0 w 14"/>
              <a:gd name="T3" fmla="*/ 267659757 h 19"/>
              <a:gd name="T4" fmla="*/ 139945854 w 14"/>
              <a:gd name="T5" fmla="*/ 15766980 h 19"/>
              <a:gd name="T6" fmla="*/ 151620780 w 14"/>
              <a:gd name="T7" fmla="*/ 0 h 19"/>
              <a:gd name="T8" fmla="*/ 163295932 w 14"/>
              <a:gd name="T9" fmla="*/ 63004509 h 19"/>
              <a:gd name="T10" fmla="*/ 34973537 w 14"/>
              <a:gd name="T11" fmla="*/ 29913080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19"/>
              <a:gd name="T20" fmla="*/ 14 w 14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19">
                <a:moveTo>
                  <a:pt x="3" y="19"/>
                </a:moveTo>
                <a:lnTo>
                  <a:pt x="0" y="17"/>
                </a:lnTo>
                <a:lnTo>
                  <a:pt x="12" y="1"/>
                </a:lnTo>
                <a:lnTo>
                  <a:pt x="13" y="0"/>
                </a:lnTo>
                <a:lnTo>
                  <a:pt x="14" y="4"/>
                </a:lnTo>
                <a:lnTo>
                  <a:pt x="3" y="1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8" name="Freeform 472"/>
          <p:cNvSpPr>
            <a:spLocks/>
          </p:cNvSpPr>
          <p:nvPr/>
        </p:nvSpPr>
        <p:spPr bwMode="auto">
          <a:xfrm>
            <a:off x="549275" y="2757488"/>
            <a:ext cx="1588" cy="1587"/>
          </a:xfrm>
          <a:custGeom>
            <a:avLst/>
            <a:gdLst>
              <a:gd name="T0" fmla="*/ 62570768 w 4"/>
              <a:gd name="T1" fmla="*/ 249810444 h 4"/>
              <a:gd name="T2" fmla="*/ 0 w 4"/>
              <a:gd name="T3" fmla="*/ 0 h 4"/>
              <a:gd name="T4" fmla="*/ 125141536 w 4"/>
              <a:gd name="T5" fmla="*/ 0 h 4"/>
              <a:gd name="T6" fmla="*/ 250283072 w 4"/>
              <a:gd name="T7" fmla="*/ 124983778 h 4"/>
              <a:gd name="T8" fmla="*/ 250283072 w 4"/>
              <a:gd name="T9" fmla="*/ 187318331 h 4"/>
              <a:gd name="T10" fmla="*/ 62570768 w 4"/>
              <a:gd name="T11" fmla="*/ 249810444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1" y="4"/>
                </a:moveTo>
                <a:lnTo>
                  <a:pt x="0" y="0"/>
                </a:lnTo>
                <a:lnTo>
                  <a:pt x="2" y="0"/>
                </a:lnTo>
                <a:lnTo>
                  <a:pt x="4" y="2"/>
                </a:lnTo>
                <a:lnTo>
                  <a:pt x="4" y="3"/>
                </a:lnTo>
                <a:lnTo>
                  <a:pt x="1" y="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9" name="Freeform 473"/>
          <p:cNvSpPr>
            <a:spLocks/>
          </p:cNvSpPr>
          <p:nvPr/>
        </p:nvSpPr>
        <p:spPr bwMode="auto">
          <a:xfrm>
            <a:off x="549275" y="2755900"/>
            <a:ext cx="4763" cy="3175"/>
          </a:xfrm>
          <a:custGeom>
            <a:avLst/>
            <a:gdLst>
              <a:gd name="T0" fmla="*/ 98396269 w 13"/>
              <a:gd name="T1" fmla="*/ 222263754 h 12"/>
              <a:gd name="T2" fmla="*/ 0 w 13"/>
              <a:gd name="T3" fmla="*/ 185231624 h 12"/>
              <a:gd name="T4" fmla="*/ 540977901 w 13"/>
              <a:gd name="T5" fmla="*/ 0 h 12"/>
              <a:gd name="T6" fmla="*/ 639374124 w 13"/>
              <a:gd name="T7" fmla="*/ 37032411 h 12"/>
              <a:gd name="T8" fmla="*/ 639374124 w 13"/>
              <a:gd name="T9" fmla="*/ 37032411 h 12"/>
              <a:gd name="T10" fmla="*/ 98396269 w 13"/>
              <a:gd name="T11" fmla="*/ 222263754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2"/>
              <a:gd name="T20" fmla="*/ 13 w 13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2">
                <a:moveTo>
                  <a:pt x="2" y="12"/>
                </a:moveTo>
                <a:lnTo>
                  <a:pt x="0" y="10"/>
                </a:lnTo>
                <a:lnTo>
                  <a:pt x="11" y="0"/>
                </a:lnTo>
                <a:lnTo>
                  <a:pt x="13" y="2"/>
                </a:lnTo>
                <a:lnTo>
                  <a:pt x="2" y="1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0" name="Freeform 474"/>
          <p:cNvSpPr>
            <a:spLocks/>
          </p:cNvSpPr>
          <p:nvPr/>
        </p:nvSpPr>
        <p:spPr bwMode="auto">
          <a:xfrm>
            <a:off x="552450" y="2752725"/>
            <a:ext cx="3175" cy="3175"/>
          </a:xfrm>
          <a:custGeom>
            <a:avLst/>
            <a:gdLst>
              <a:gd name="T0" fmla="*/ 23350085 w 14"/>
              <a:gd name="T1" fmla="*/ 189384604 h 13"/>
              <a:gd name="T2" fmla="*/ 0 w 14"/>
              <a:gd name="T3" fmla="*/ 160275968 h 13"/>
              <a:gd name="T4" fmla="*/ 104972303 w 14"/>
              <a:gd name="T5" fmla="*/ 0 h 13"/>
              <a:gd name="T6" fmla="*/ 163295932 w 14"/>
              <a:gd name="T7" fmla="*/ 14554200 h 13"/>
              <a:gd name="T8" fmla="*/ 151620780 w 14"/>
              <a:gd name="T9" fmla="*/ 29108643 h 13"/>
              <a:gd name="T10" fmla="*/ 23350085 w 14"/>
              <a:gd name="T11" fmla="*/ 189384604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13"/>
              <a:gd name="T20" fmla="*/ 14 w 14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13">
                <a:moveTo>
                  <a:pt x="2" y="13"/>
                </a:moveTo>
                <a:lnTo>
                  <a:pt x="0" y="11"/>
                </a:lnTo>
                <a:lnTo>
                  <a:pt x="9" y="0"/>
                </a:lnTo>
                <a:lnTo>
                  <a:pt x="14" y="1"/>
                </a:lnTo>
                <a:lnTo>
                  <a:pt x="13" y="2"/>
                </a:lnTo>
                <a:lnTo>
                  <a:pt x="2" y="1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1" name="Freeform 475"/>
          <p:cNvSpPr>
            <a:spLocks/>
          </p:cNvSpPr>
          <p:nvPr/>
        </p:nvSpPr>
        <p:spPr bwMode="auto">
          <a:xfrm>
            <a:off x="555625" y="2749550"/>
            <a:ext cx="1588" cy="3175"/>
          </a:xfrm>
          <a:custGeom>
            <a:avLst/>
            <a:gdLst>
              <a:gd name="T0" fmla="*/ 160181221 w 5"/>
              <a:gd name="T1" fmla="*/ 264512117 h 11"/>
              <a:gd name="T2" fmla="*/ 0 w 5"/>
              <a:gd name="T3" fmla="*/ 240435523 h 11"/>
              <a:gd name="T4" fmla="*/ 0 w 5"/>
              <a:gd name="T5" fmla="*/ 24076892 h 11"/>
              <a:gd name="T6" fmla="*/ 32076645 w 5"/>
              <a:gd name="T7" fmla="*/ 0 h 11"/>
              <a:gd name="T8" fmla="*/ 160181221 w 5"/>
              <a:gd name="T9" fmla="*/ 48070367 h 11"/>
              <a:gd name="T10" fmla="*/ 160181221 w 5"/>
              <a:gd name="T11" fmla="*/ 26451211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1"/>
              <a:gd name="T20" fmla="*/ 5 w 5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1">
                <a:moveTo>
                  <a:pt x="5" y="11"/>
                </a:moveTo>
                <a:lnTo>
                  <a:pt x="0" y="10"/>
                </a:lnTo>
                <a:lnTo>
                  <a:pt x="0" y="1"/>
                </a:lnTo>
                <a:lnTo>
                  <a:pt x="1" y="0"/>
                </a:lnTo>
                <a:lnTo>
                  <a:pt x="5" y="2"/>
                </a:lnTo>
                <a:lnTo>
                  <a:pt x="5" y="1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2" name="Freeform 476"/>
          <p:cNvSpPr>
            <a:spLocks/>
          </p:cNvSpPr>
          <p:nvPr/>
        </p:nvSpPr>
        <p:spPr bwMode="auto">
          <a:xfrm>
            <a:off x="555625" y="2743200"/>
            <a:ext cx="4763" cy="6350"/>
          </a:xfrm>
          <a:custGeom>
            <a:avLst/>
            <a:gdLst>
              <a:gd name="T0" fmla="*/ 63031026 w 19"/>
              <a:gd name="T1" fmla="*/ 444527508 h 24"/>
              <a:gd name="T2" fmla="*/ 0 w 19"/>
              <a:gd name="T3" fmla="*/ 407495378 h 24"/>
              <a:gd name="T4" fmla="*/ 267835039 w 19"/>
              <a:gd name="T5" fmla="*/ 0 h 24"/>
              <a:gd name="T6" fmla="*/ 267835039 w 19"/>
              <a:gd name="T7" fmla="*/ 0 h 24"/>
              <a:gd name="T8" fmla="*/ 299319209 w 19"/>
              <a:gd name="T9" fmla="*/ 37032411 h 24"/>
              <a:gd name="T10" fmla="*/ 63031026 w 19"/>
              <a:gd name="T11" fmla="*/ 444527508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24"/>
              <a:gd name="T20" fmla="*/ 19 w 19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24">
                <a:moveTo>
                  <a:pt x="4" y="24"/>
                </a:moveTo>
                <a:lnTo>
                  <a:pt x="0" y="22"/>
                </a:lnTo>
                <a:lnTo>
                  <a:pt x="17" y="0"/>
                </a:lnTo>
                <a:lnTo>
                  <a:pt x="19" y="2"/>
                </a:lnTo>
                <a:lnTo>
                  <a:pt x="4" y="2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3" name="Freeform 477"/>
          <p:cNvSpPr>
            <a:spLocks/>
          </p:cNvSpPr>
          <p:nvPr/>
        </p:nvSpPr>
        <p:spPr bwMode="auto">
          <a:xfrm>
            <a:off x="560388" y="2743200"/>
            <a:ext cx="1587" cy="1588"/>
          </a:xfrm>
          <a:custGeom>
            <a:avLst/>
            <a:gdLst>
              <a:gd name="T0" fmla="*/ 23284011 w 7"/>
              <a:gd name="T1" fmla="*/ 111237016 h 6"/>
              <a:gd name="T2" fmla="*/ 0 w 7"/>
              <a:gd name="T3" fmla="*/ 74181312 h 6"/>
              <a:gd name="T4" fmla="*/ 58286881 w 7"/>
              <a:gd name="T5" fmla="*/ 18562928 h 6"/>
              <a:gd name="T6" fmla="*/ 69903052 w 7"/>
              <a:gd name="T7" fmla="*/ 0 h 6"/>
              <a:gd name="T8" fmla="*/ 81570899 w 7"/>
              <a:gd name="T9" fmla="*/ 74181312 h 6"/>
              <a:gd name="T10" fmla="*/ 23284011 w 7"/>
              <a:gd name="T11" fmla="*/ 11123701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6"/>
              <a:gd name="T20" fmla="*/ 7 w 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6">
                <a:moveTo>
                  <a:pt x="2" y="6"/>
                </a:moveTo>
                <a:lnTo>
                  <a:pt x="0" y="4"/>
                </a:lnTo>
                <a:lnTo>
                  <a:pt x="5" y="1"/>
                </a:lnTo>
                <a:lnTo>
                  <a:pt x="6" y="0"/>
                </a:lnTo>
                <a:lnTo>
                  <a:pt x="7" y="4"/>
                </a:lnTo>
                <a:lnTo>
                  <a:pt x="2" y="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4" name="Freeform 478"/>
          <p:cNvSpPr>
            <a:spLocks/>
          </p:cNvSpPr>
          <p:nvPr/>
        </p:nvSpPr>
        <p:spPr bwMode="auto">
          <a:xfrm>
            <a:off x="561975" y="2743200"/>
            <a:ext cx="3175" cy="1588"/>
          </a:xfrm>
          <a:custGeom>
            <a:avLst/>
            <a:gdLst>
              <a:gd name="T0" fmla="*/ 14554200 w 13"/>
              <a:gd name="T1" fmla="*/ 250283072 h 4"/>
              <a:gd name="T2" fmla="*/ 0 w 13"/>
              <a:gd name="T3" fmla="*/ 0 h 4"/>
              <a:gd name="T4" fmla="*/ 174830164 w 13"/>
              <a:gd name="T5" fmla="*/ 0 h 4"/>
              <a:gd name="T6" fmla="*/ 189384604 w 13"/>
              <a:gd name="T7" fmla="*/ 62570768 h 4"/>
              <a:gd name="T8" fmla="*/ 174830164 w 13"/>
              <a:gd name="T9" fmla="*/ 250283072 h 4"/>
              <a:gd name="T10" fmla="*/ 14554200 w 13"/>
              <a:gd name="T11" fmla="*/ 250283072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4"/>
              <a:gd name="T20" fmla="*/ 13 w 13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4">
                <a:moveTo>
                  <a:pt x="1" y="4"/>
                </a:moveTo>
                <a:lnTo>
                  <a:pt x="0" y="0"/>
                </a:lnTo>
                <a:lnTo>
                  <a:pt x="12" y="0"/>
                </a:lnTo>
                <a:lnTo>
                  <a:pt x="13" y="1"/>
                </a:lnTo>
                <a:lnTo>
                  <a:pt x="12" y="4"/>
                </a:lnTo>
                <a:lnTo>
                  <a:pt x="1" y="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5" name="Freeform 479"/>
          <p:cNvSpPr>
            <a:spLocks/>
          </p:cNvSpPr>
          <p:nvPr/>
        </p:nvSpPr>
        <p:spPr bwMode="auto">
          <a:xfrm>
            <a:off x="565150" y="2743200"/>
            <a:ext cx="33338" cy="15875"/>
          </a:xfrm>
          <a:custGeom>
            <a:avLst/>
            <a:gdLst>
              <a:gd name="T0" fmla="*/ 0 w 126"/>
              <a:gd name="T1" fmla="*/ 61505499 h 58"/>
              <a:gd name="T2" fmla="*/ 18551807 w 126"/>
              <a:gd name="T3" fmla="*/ 0 h 58"/>
              <a:gd name="T4" fmla="*/ 2147483647 w 126"/>
              <a:gd name="T5" fmla="*/ 1127777494 h 58"/>
              <a:gd name="T6" fmla="*/ 2147483647 w 126"/>
              <a:gd name="T7" fmla="*/ 1127777494 h 58"/>
              <a:gd name="T8" fmla="*/ 2147483647 w 126"/>
              <a:gd name="T9" fmla="*/ 1189282976 h 58"/>
              <a:gd name="T10" fmla="*/ 0 w 126"/>
              <a:gd name="T11" fmla="*/ 61505499 h 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58"/>
              <a:gd name="T20" fmla="*/ 126 w 126"/>
              <a:gd name="T21" fmla="*/ 58 h 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58">
                <a:moveTo>
                  <a:pt x="0" y="3"/>
                </a:moveTo>
                <a:lnTo>
                  <a:pt x="1" y="0"/>
                </a:lnTo>
                <a:lnTo>
                  <a:pt x="126" y="55"/>
                </a:lnTo>
                <a:lnTo>
                  <a:pt x="124" y="58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6" name="Freeform 480"/>
          <p:cNvSpPr>
            <a:spLocks/>
          </p:cNvSpPr>
          <p:nvPr/>
        </p:nvSpPr>
        <p:spPr bwMode="auto">
          <a:xfrm>
            <a:off x="596900" y="2757488"/>
            <a:ext cx="7938" cy="7937"/>
          </a:xfrm>
          <a:custGeom>
            <a:avLst/>
            <a:gdLst>
              <a:gd name="T0" fmla="*/ 0 w 27"/>
              <a:gd name="T1" fmla="*/ 76217244 h 27"/>
              <a:gd name="T2" fmla="*/ 50824372 w 27"/>
              <a:gd name="T3" fmla="*/ 0 h 27"/>
              <a:gd name="T4" fmla="*/ 660716891 w 27"/>
              <a:gd name="T5" fmla="*/ 635058298 h 27"/>
              <a:gd name="T6" fmla="*/ 686129068 w 27"/>
              <a:gd name="T7" fmla="*/ 660463746 h 27"/>
              <a:gd name="T8" fmla="*/ 609892391 w 27"/>
              <a:gd name="T9" fmla="*/ 685869782 h 27"/>
              <a:gd name="T10" fmla="*/ 0 w 27"/>
              <a:gd name="T11" fmla="*/ 76217244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27"/>
              <a:gd name="T20" fmla="*/ 27 w 27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27">
                <a:moveTo>
                  <a:pt x="0" y="3"/>
                </a:moveTo>
                <a:lnTo>
                  <a:pt x="2" y="0"/>
                </a:lnTo>
                <a:lnTo>
                  <a:pt x="26" y="25"/>
                </a:lnTo>
                <a:lnTo>
                  <a:pt x="27" y="26"/>
                </a:lnTo>
                <a:lnTo>
                  <a:pt x="24" y="27"/>
                </a:lnTo>
                <a:lnTo>
                  <a:pt x="0" y="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7" name="Freeform 481"/>
          <p:cNvSpPr>
            <a:spLocks/>
          </p:cNvSpPr>
          <p:nvPr/>
        </p:nvSpPr>
        <p:spPr bwMode="auto">
          <a:xfrm>
            <a:off x="603250" y="2763838"/>
            <a:ext cx="3175" cy="4762"/>
          </a:xfrm>
          <a:custGeom>
            <a:avLst/>
            <a:gdLst>
              <a:gd name="T0" fmla="*/ 0 w 8"/>
              <a:gd name="T1" fmla="*/ 31948895 h 15"/>
              <a:gd name="T2" fmla="*/ 187594041 w 8"/>
              <a:gd name="T3" fmla="*/ 0 h 15"/>
              <a:gd name="T4" fmla="*/ 500093416 w 8"/>
              <a:gd name="T5" fmla="*/ 447989957 h 15"/>
              <a:gd name="T6" fmla="*/ 500093416 w 8"/>
              <a:gd name="T7" fmla="*/ 447989957 h 15"/>
              <a:gd name="T8" fmla="*/ 250125289 w 8"/>
              <a:gd name="T9" fmla="*/ 479938842 h 15"/>
              <a:gd name="T10" fmla="*/ 0 w 8"/>
              <a:gd name="T11" fmla="*/ 31948895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5"/>
              <a:gd name="T20" fmla="*/ 8 w 8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5">
                <a:moveTo>
                  <a:pt x="0" y="1"/>
                </a:moveTo>
                <a:lnTo>
                  <a:pt x="3" y="0"/>
                </a:lnTo>
                <a:lnTo>
                  <a:pt x="8" y="14"/>
                </a:lnTo>
                <a:lnTo>
                  <a:pt x="4" y="15"/>
                </a:lnTo>
                <a:lnTo>
                  <a:pt x="0" y="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8" name="Freeform 482"/>
          <p:cNvSpPr>
            <a:spLocks/>
          </p:cNvSpPr>
          <p:nvPr/>
        </p:nvSpPr>
        <p:spPr bwMode="auto">
          <a:xfrm>
            <a:off x="604838" y="2768600"/>
            <a:ext cx="3175" cy="7938"/>
          </a:xfrm>
          <a:custGeom>
            <a:avLst/>
            <a:gdLst>
              <a:gd name="T0" fmla="*/ 0 w 15"/>
              <a:gd name="T1" fmla="*/ 12700564 h 34"/>
              <a:gd name="T2" fmla="*/ 37948027 w 15"/>
              <a:gd name="T3" fmla="*/ 0 h 34"/>
              <a:gd name="T4" fmla="*/ 142248907 w 15"/>
              <a:gd name="T5" fmla="*/ 419988068 h 34"/>
              <a:gd name="T6" fmla="*/ 142248907 w 15"/>
              <a:gd name="T7" fmla="*/ 419988068 h 34"/>
              <a:gd name="T8" fmla="*/ 94847412 w 15"/>
              <a:gd name="T9" fmla="*/ 432688396 h 34"/>
              <a:gd name="T10" fmla="*/ 0 w 15"/>
              <a:gd name="T11" fmla="*/ 12700564 h 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34"/>
              <a:gd name="T20" fmla="*/ 15 w 15"/>
              <a:gd name="T21" fmla="*/ 34 h 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34">
                <a:moveTo>
                  <a:pt x="0" y="1"/>
                </a:moveTo>
                <a:lnTo>
                  <a:pt x="4" y="0"/>
                </a:lnTo>
                <a:lnTo>
                  <a:pt x="15" y="33"/>
                </a:lnTo>
                <a:lnTo>
                  <a:pt x="10" y="34"/>
                </a:lnTo>
                <a:lnTo>
                  <a:pt x="0" y="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9" name="Freeform 483"/>
          <p:cNvSpPr>
            <a:spLocks/>
          </p:cNvSpPr>
          <p:nvPr/>
        </p:nvSpPr>
        <p:spPr bwMode="auto">
          <a:xfrm>
            <a:off x="608013" y="2776538"/>
            <a:ext cx="1587" cy="3175"/>
          </a:xfrm>
          <a:custGeom>
            <a:avLst/>
            <a:gdLst>
              <a:gd name="T0" fmla="*/ 0 w 7"/>
              <a:gd name="T1" fmla="*/ 43931762 h 9"/>
              <a:gd name="T2" fmla="*/ 58286881 w 7"/>
              <a:gd name="T3" fmla="*/ 0 h 9"/>
              <a:gd name="T4" fmla="*/ 81570899 w 7"/>
              <a:gd name="T5" fmla="*/ 351203975 h 9"/>
              <a:gd name="T6" fmla="*/ 81570899 w 7"/>
              <a:gd name="T7" fmla="*/ 351203975 h 9"/>
              <a:gd name="T8" fmla="*/ 34951639 w 7"/>
              <a:gd name="T9" fmla="*/ 395135462 h 9"/>
              <a:gd name="T10" fmla="*/ 0 w 7"/>
              <a:gd name="T11" fmla="*/ 43931762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9"/>
              <a:gd name="T20" fmla="*/ 7 w 7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9">
                <a:moveTo>
                  <a:pt x="0" y="1"/>
                </a:moveTo>
                <a:lnTo>
                  <a:pt x="5" y="0"/>
                </a:lnTo>
                <a:lnTo>
                  <a:pt x="7" y="8"/>
                </a:lnTo>
                <a:lnTo>
                  <a:pt x="3" y="9"/>
                </a:lnTo>
                <a:lnTo>
                  <a:pt x="0" y="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0" name="Freeform 484"/>
          <p:cNvSpPr>
            <a:spLocks/>
          </p:cNvSpPr>
          <p:nvPr/>
        </p:nvSpPr>
        <p:spPr bwMode="auto">
          <a:xfrm>
            <a:off x="608013" y="2779713"/>
            <a:ext cx="3175" cy="6350"/>
          </a:xfrm>
          <a:custGeom>
            <a:avLst/>
            <a:gdLst>
              <a:gd name="T0" fmla="*/ 0 w 9"/>
              <a:gd name="T1" fmla="*/ 18551263 h 24"/>
              <a:gd name="T2" fmla="*/ 175601811 w 9"/>
              <a:gd name="T3" fmla="*/ 0 h 24"/>
              <a:gd name="T4" fmla="*/ 395135462 w 9"/>
              <a:gd name="T5" fmla="*/ 444527508 h 24"/>
              <a:gd name="T6" fmla="*/ 395135462 w 9"/>
              <a:gd name="T7" fmla="*/ 444527508 h 24"/>
              <a:gd name="T8" fmla="*/ 219533606 w 9"/>
              <a:gd name="T9" fmla="*/ 444527508 h 24"/>
              <a:gd name="T10" fmla="*/ 0 w 9"/>
              <a:gd name="T11" fmla="*/ 18551263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24"/>
              <a:gd name="T20" fmla="*/ 9 w 9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24">
                <a:moveTo>
                  <a:pt x="0" y="1"/>
                </a:moveTo>
                <a:lnTo>
                  <a:pt x="4" y="0"/>
                </a:lnTo>
                <a:lnTo>
                  <a:pt x="9" y="24"/>
                </a:lnTo>
                <a:lnTo>
                  <a:pt x="5" y="24"/>
                </a:lnTo>
                <a:lnTo>
                  <a:pt x="0" y="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1" name="Freeform 485"/>
          <p:cNvSpPr>
            <a:spLocks/>
          </p:cNvSpPr>
          <p:nvPr/>
        </p:nvSpPr>
        <p:spPr bwMode="auto">
          <a:xfrm>
            <a:off x="609600" y="2786063"/>
            <a:ext cx="1588" cy="7937"/>
          </a:xfrm>
          <a:custGeom>
            <a:avLst/>
            <a:gdLst>
              <a:gd name="T0" fmla="*/ 0 w 5"/>
              <a:gd name="T1" fmla="*/ 0 h 33"/>
              <a:gd name="T2" fmla="*/ 128104586 w 5"/>
              <a:gd name="T3" fmla="*/ 0 h 33"/>
              <a:gd name="T4" fmla="*/ 160181221 w 5"/>
              <a:gd name="T5" fmla="*/ 459135636 h 33"/>
              <a:gd name="T6" fmla="*/ 32076645 w 5"/>
              <a:gd name="T7" fmla="*/ 459135636 h 33"/>
              <a:gd name="T8" fmla="*/ 32076645 w 5"/>
              <a:gd name="T9" fmla="*/ 459135636 h 33"/>
              <a:gd name="T10" fmla="*/ 0 w 5"/>
              <a:gd name="T11" fmla="*/ 0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33"/>
              <a:gd name="T20" fmla="*/ 5 w 5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33">
                <a:moveTo>
                  <a:pt x="0" y="0"/>
                </a:moveTo>
                <a:lnTo>
                  <a:pt x="4" y="0"/>
                </a:lnTo>
                <a:lnTo>
                  <a:pt x="5" y="33"/>
                </a:lnTo>
                <a:lnTo>
                  <a:pt x="1" y="3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2" name="Freeform 487"/>
          <p:cNvSpPr>
            <a:spLocks/>
          </p:cNvSpPr>
          <p:nvPr/>
        </p:nvSpPr>
        <p:spPr bwMode="auto">
          <a:xfrm>
            <a:off x="622300" y="2870200"/>
            <a:ext cx="3175" cy="6350"/>
          </a:xfrm>
          <a:custGeom>
            <a:avLst/>
            <a:gdLst>
              <a:gd name="T0" fmla="*/ 0 w 9"/>
              <a:gd name="T1" fmla="*/ 0 h 26"/>
              <a:gd name="T2" fmla="*/ 219533606 w 9"/>
              <a:gd name="T3" fmla="*/ 0 h 26"/>
              <a:gd name="T4" fmla="*/ 395135462 w 9"/>
              <a:gd name="T5" fmla="*/ 378768963 h 26"/>
              <a:gd name="T6" fmla="*/ 395135462 w 9"/>
              <a:gd name="T7" fmla="*/ 378768963 h 26"/>
              <a:gd name="T8" fmla="*/ 219533606 w 9"/>
              <a:gd name="T9" fmla="*/ 378768963 h 26"/>
              <a:gd name="T10" fmla="*/ 0 w 9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26"/>
              <a:gd name="T20" fmla="*/ 9 w 9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26">
                <a:moveTo>
                  <a:pt x="0" y="0"/>
                </a:moveTo>
                <a:lnTo>
                  <a:pt x="5" y="0"/>
                </a:lnTo>
                <a:lnTo>
                  <a:pt x="9" y="26"/>
                </a:lnTo>
                <a:lnTo>
                  <a:pt x="5" y="26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3" name="Freeform 488"/>
          <p:cNvSpPr>
            <a:spLocks/>
          </p:cNvSpPr>
          <p:nvPr/>
        </p:nvSpPr>
        <p:spPr bwMode="auto">
          <a:xfrm>
            <a:off x="623888" y="2876550"/>
            <a:ext cx="1587" cy="7938"/>
          </a:xfrm>
          <a:custGeom>
            <a:avLst/>
            <a:gdLst>
              <a:gd name="T0" fmla="*/ 0 w 8"/>
              <a:gd name="T1" fmla="*/ 0 h 27"/>
              <a:gd name="T2" fmla="*/ 31246044 w 8"/>
              <a:gd name="T3" fmla="*/ 0 h 27"/>
              <a:gd name="T4" fmla="*/ 62452611 w 8"/>
              <a:gd name="T5" fmla="*/ 686129068 h 27"/>
              <a:gd name="T6" fmla="*/ 62452611 w 8"/>
              <a:gd name="T7" fmla="*/ 686129068 h 27"/>
              <a:gd name="T8" fmla="*/ 31246044 w 8"/>
              <a:gd name="T9" fmla="*/ 686129068 h 27"/>
              <a:gd name="T10" fmla="*/ 0 w 8"/>
              <a:gd name="T11" fmla="*/ 0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27"/>
              <a:gd name="T20" fmla="*/ 8 w 8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27">
                <a:moveTo>
                  <a:pt x="0" y="0"/>
                </a:moveTo>
                <a:lnTo>
                  <a:pt x="4" y="0"/>
                </a:lnTo>
                <a:lnTo>
                  <a:pt x="8" y="27"/>
                </a:lnTo>
                <a:lnTo>
                  <a:pt x="4" y="2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4" name="Freeform 489"/>
          <p:cNvSpPr>
            <a:spLocks/>
          </p:cNvSpPr>
          <p:nvPr/>
        </p:nvSpPr>
        <p:spPr bwMode="auto">
          <a:xfrm>
            <a:off x="625475" y="2884488"/>
            <a:ext cx="1588" cy="6350"/>
          </a:xfrm>
          <a:custGeom>
            <a:avLst/>
            <a:gdLst>
              <a:gd name="T0" fmla="*/ 0 w 7"/>
              <a:gd name="T1" fmla="*/ 0 h 27"/>
              <a:gd name="T2" fmla="*/ 46677900 w 7"/>
              <a:gd name="T3" fmla="*/ 0 h 27"/>
              <a:gd name="T4" fmla="*/ 81725065 w 7"/>
              <a:gd name="T5" fmla="*/ 351231689 h 27"/>
              <a:gd name="T6" fmla="*/ 81725065 w 7"/>
              <a:gd name="T7" fmla="*/ 351231689 h 27"/>
              <a:gd name="T8" fmla="*/ 35047165 w 7"/>
              <a:gd name="T9" fmla="*/ 351231689 h 27"/>
              <a:gd name="T10" fmla="*/ 0 w 7"/>
              <a:gd name="T11" fmla="*/ 0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27"/>
              <a:gd name="T20" fmla="*/ 7 w 7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27">
                <a:moveTo>
                  <a:pt x="0" y="0"/>
                </a:moveTo>
                <a:lnTo>
                  <a:pt x="4" y="0"/>
                </a:lnTo>
                <a:lnTo>
                  <a:pt x="7" y="27"/>
                </a:lnTo>
                <a:lnTo>
                  <a:pt x="3" y="2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5" name="Freeform 490"/>
          <p:cNvSpPr>
            <a:spLocks/>
          </p:cNvSpPr>
          <p:nvPr/>
        </p:nvSpPr>
        <p:spPr bwMode="auto">
          <a:xfrm>
            <a:off x="625475" y="2890838"/>
            <a:ext cx="1588" cy="7937"/>
          </a:xfrm>
          <a:custGeom>
            <a:avLst/>
            <a:gdLst>
              <a:gd name="T0" fmla="*/ 0 w 6"/>
              <a:gd name="T1" fmla="*/ 0 h 26"/>
              <a:gd name="T2" fmla="*/ 74181312 w 6"/>
              <a:gd name="T3" fmla="*/ 0 h 26"/>
              <a:gd name="T4" fmla="*/ 111237016 w 6"/>
              <a:gd name="T5" fmla="*/ 711220624 h 26"/>
              <a:gd name="T6" fmla="*/ 111237016 w 6"/>
              <a:gd name="T7" fmla="*/ 739643623 h 26"/>
              <a:gd name="T8" fmla="*/ 37055720 w 6"/>
              <a:gd name="T9" fmla="*/ 711220624 h 26"/>
              <a:gd name="T10" fmla="*/ 0 w 6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26"/>
              <a:gd name="T20" fmla="*/ 6 w 6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26">
                <a:moveTo>
                  <a:pt x="0" y="0"/>
                </a:moveTo>
                <a:lnTo>
                  <a:pt x="4" y="0"/>
                </a:lnTo>
                <a:lnTo>
                  <a:pt x="6" y="25"/>
                </a:lnTo>
                <a:lnTo>
                  <a:pt x="6" y="26"/>
                </a:lnTo>
                <a:lnTo>
                  <a:pt x="2" y="25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6" name="Freeform 491"/>
          <p:cNvSpPr>
            <a:spLocks/>
          </p:cNvSpPr>
          <p:nvPr/>
        </p:nvSpPr>
        <p:spPr bwMode="auto">
          <a:xfrm>
            <a:off x="623888" y="2897188"/>
            <a:ext cx="3175" cy="7937"/>
          </a:xfrm>
          <a:custGeom>
            <a:avLst/>
            <a:gdLst>
              <a:gd name="T0" fmla="*/ 131107740 w 13"/>
              <a:gd name="T1" fmla="*/ 0 h 29"/>
              <a:gd name="T2" fmla="*/ 189384604 w 13"/>
              <a:gd name="T3" fmla="*/ 20524264 h 29"/>
              <a:gd name="T4" fmla="*/ 43722439 w 13"/>
              <a:gd name="T5" fmla="*/ 594529039 h 29"/>
              <a:gd name="T6" fmla="*/ 43722439 w 13"/>
              <a:gd name="T7" fmla="*/ 594529039 h 29"/>
              <a:gd name="T8" fmla="*/ 0 w 13"/>
              <a:gd name="T9" fmla="*/ 553555656 h 29"/>
              <a:gd name="T10" fmla="*/ 131107740 w 13"/>
              <a:gd name="T11" fmla="*/ 0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29"/>
              <a:gd name="T20" fmla="*/ 13 w 13"/>
              <a:gd name="T21" fmla="*/ 29 h 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29">
                <a:moveTo>
                  <a:pt x="9" y="0"/>
                </a:moveTo>
                <a:lnTo>
                  <a:pt x="13" y="1"/>
                </a:lnTo>
                <a:lnTo>
                  <a:pt x="3" y="29"/>
                </a:lnTo>
                <a:lnTo>
                  <a:pt x="0" y="27"/>
                </a:lnTo>
                <a:lnTo>
                  <a:pt x="9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7" name="Freeform 492"/>
          <p:cNvSpPr>
            <a:spLocks/>
          </p:cNvSpPr>
          <p:nvPr/>
        </p:nvSpPr>
        <p:spPr bwMode="auto">
          <a:xfrm>
            <a:off x="622300" y="2905125"/>
            <a:ext cx="3175" cy="3175"/>
          </a:xfrm>
          <a:custGeom>
            <a:avLst/>
            <a:gdLst>
              <a:gd name="T0" fmla="*/ 223991481 w 10"/>
              <a:gd name="T1" fmla="*/ 0 h 11"/>
              <a:gd name="T2" fmla="*/ 320059642 w 10"/>
              <a:gd name="T3" fmla="*/ 48070367 h 11"/>
              <a:gd name="T4" fmla="*/ 128023928 w 10"/>
              <a:gd name="T5" fmla="*/ 240435523 h 11"/>
              <a:gd name="T6" fmla="*/ 32056385 w 10"/>
              <a:gd name="T7" fmla="*/ 264512117 h 11"/>
              <a:gd name="T8" fmla="*/ 0 w 10"/>
              <a:gd name="T9" fmla="*/ 168288002 h 11"/>
              <a:gd name="T10" fmla="*/ 223991481 w 10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1"/>
              <a:gd name="T20" fmla="*/ 10 w 10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1">
                <a:moveTo>
                  <a:pt x="7" y="0"/>
                </a:moveTo>
                <a:lnTo>
                  <a:pt x="10" y="2"/>
                </a:lnTo>
                <a:lnTo>
                  <a:pt x="4" y="10"/>
                </a:lnTo>
                <a:lnTo>
                  <a:pt x="1" y="11"/>
                </a:lnTo>
                <a:lnTo>
                  <a:pt x="0" y="7"/>
                </a:lnTo>
                <a:lnTo>
                  <a:pt x="7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8" name="Freeform 493"/>
          <p:cNvSpPr>
            <a:spLocks/>
          </p:cNvSpPr>
          <p:nvPr/>
        </p:nvSpPr>
        <p:spPr bwMode="auto">
          <a:xfrm>
            <a:off x="622300" y="2906713"/>
            <a:ext cx="1588" cy="1587"/>
          </a:xfrm>
          <a:custGeom>
            <a:avLst/>
            <a:gdLst>
              <a:gd name="T0" fmla="*/ 296725249 w 3"/>
              <a:gd name="T1" fmla="*/ 0 h 4"/>
              <a:gd name="T2" fmla="*/ 444947534 w 3"/>
              <a:gd name="T3" fmla="*/ 249810444 h 4"/>
              <a:gd name="T4" fmla="*/ 148222351 w 3"/>
              <a:gd name="T5" fmla="*/ 249810444 h 4"/>
              <a:gd name="T6" fmla="*/ 148222351 w 3"/>
              <a:gd name="T7" fmla="*/ 124983778 h 4"/>
              <a:gd name="T8" fmla="*/ 0 w 3"/>
              <a:gd name="T9" fmla="*/ 62492087 h 4"/>
              <a:gd name="T10" fmla="*/ 148222351 w 3"/>
              <a:gd name="T11" fmla="*/ 0 h 4"/>
              <a:gd name="T12" fmla="*/ 296725249 w 3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4"/>
              <a:gd name="T23" fmla="*/ 3 w 3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4">
                <a:moveTo>
                  <a:pt x="2" y="0"/>
                </a:moveTo>
                <a:lnTo>
                  <a:pt x="3" y="4"/>
                </a:lnTo>
                <a:lnTo>
                  <a:pt x="1" y="4"/>
                </a:ln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9" name="Freeform 494"/>
          <p:cNvSpPr>
            <a:spLocks/>
          </p:cNvSpPr>
          <p:nvPr/>
        </p:nvSpPr>
        <p:spPr bwMode="auto">
          <a:xfrm>
            <a:off x="622300" y="2906713"/>
            <a:ext cx="1588" cy="1587"/>
          </a:xfrm>
          <a:custGeom>
            <a:avLst/>
            <a:gdLst>
              <a:gd name="T0" fmla="*/ 148222351 w 3"/>
              <a:gd name="T1" fmla="*/ 0 h 3"/>
              <a:gd name="T2" fmla="*/ 296725249 w 3"/>
              <a:gd name="T3" fmla="*/ 148035908 h 3"/>
              <a:gd name="T4" fmla="*/ 444947534 w 3"/>
              <a:gd name="T5" fmla="*/ 296071816 h 3"/>
              <a:gd name="T6" fmla="*/ 296725249 w 3"/>
              <a:gd name="T7" fmla="*/ 444107658 h 3"/>
              <a:gd name="T8" fmla="*/ 296725249 w 3"/>
              <a:gd name="T9" fmla="*/ 444107658 h 3"/>
              <a:gd name="T10" fmla="*/ 0 w 3"/>
              <a:gd name="T11" fmla="*/ 148035908 h 3"/>
              <a:gd name="T12" fmla="*/ 148222351 w 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1" y="0"/>
                </a:moveTo>
                <a:lnTo>
                  <a:pt x="2" y="1"/>
                </a:lnTo>
                <a:lnTo>
                  <a:pt x="3" y="2"/>
                </a:lnTo>
                <a:lnTo>
                  <a:pt x="2" y="3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0" name="Freeform 495"/>
          <p:cNvSpPr>
            <a:spLocks/>
          </p:cNvSpPr>
          <p:nvPr/>
        </p:nvSpPr>
        <p:spPr bwMode="auto">
          <a:xfrm>
            <a:off x="620713" y="2906713"/>
            <a:ext cx="1587" cy="1587"/>
          </a:xfrm>
          <a:custGeom>
            <a:avLst/>
            <a:gdLst>
              <a:gd name="T0" fmla="*/ 124983778 w 4"/>
              <a:gd name="T1" fmla="*/ 0 h 3"/>
              <a:gd name="T2" fmla="*/ 249810444 w 4"/>
              <a:gd name="T3" fmla="*/ 296071816 h 3"/>
              <a:gd name="T4" fmla="*/ 187318331 w 4"/>
              <a:gd name="T5" fmla="*/ 444107658 h 3"/>
              <a:gd name="T6" fmla="*/ 124983778 w 4"/>
              <a:gd name="T7" fmla="*/ 296071816 h 3"/>
              <a:gd name="T8" fmla="*/ 0 w 4"/>
              <a:gd name="T9" fmla="*/ 296071816 h 3"/>
              <a:gd name="T10" fmla="*/ 62492087 w 4"/>
              <a:gd name="T11" fmla="*/ 148035908 h 3"/>
              <a:gd name="T12" fmla="*/ 124983778 w 4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3"/>
              <a:gd name="T23" fmla="*/ 4 w 4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3">
                <a:moveTo>
                  <a:pt x="2" y="0"/>
                </a:moveTo>
                <a:lnTo>
                  <a:pt x="4" y="2"/>
                </a:lnTo>
                <a:lnTo>
                  <a:pt x="3" y="3"/>
                </a:lnTo>
                <a:lnTo>
                  <a:pt x="2" y="2"/>
                </a:lnTo>
                <a:lnTo>
                  <a:pt x="0" y="2"/>
                </a:lnTo>
                <a:lnTo>
                  <a:pt x="1" y="1"/>
                </a:lnTo>
                <a:lnTo>
                  <a:pt x="2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1" name="Freeform 496"/>
          <p:cNvSpPr>
            <a:spLocks/>
          </p:cNvSpPr>
          <p:nvPr/>
        </p:nvSpPr>
        <p:spPr bwMode="auto">
          <a:xfrm>
            <a:off x="620713" y="2908300"/>
            <a:ext cx="1587" cy="1588"/>
          </a:xfrm>
          <a:custGeom>
            <a:avLst/>
            <a:gdLst>
              <a:gd name="T0" fmla="*/ 0 w 4"/>
              <a:gd name="T1" fmla="*/ 0 h 3"/>
              <a:gd name="T2" fmla="*/ 124983778 w 4"/>
              <a:gd name="T3" fmla="*/ 0 h 3"/>
              <a:gd name="T4" fmla="*/ 249810444 w 4"/>
              <a:gd name="T5" fmla="*/ 0 h 3"/>
              <a:gd name="T6" fmla="*/ 249810444 w 4"/>
              <a:gd name="T7" fmla="*/ 296725249 h 3"/>
              <a:gd name="T8" fmla="*/ 187318331 w 4"/>
              <a:gd name="T9" fmla="*/ 444947534 h 3"/>
              <a:gd name="T10" fmla="*/ 0 w 4"/>
              <a:gd name="T11" fmla="*/ 148222351 h 3"/>
              <a:gd name="T12" fmla="*/ 0 w 4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3"/>
              <a:gd name="T23" fmla="*/ 4 w 4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3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4" y="2"/>
                </a:lnTo>
                <a:lnTo>
                  <a:pt x="3" y="3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2" name="Freeform 497"/>
          <p:cNvSpPr>
            <a:spLocks/>
          </p:cNvSpPr>
          <p:nvPr/>
        </p:nvSpPr>
        <p:spPr bwMode="auto">
          <a:xfrm>
            <a:off x="614363" y="2908300"/>
            <a:ext cx="7937" cy="6350"/>
          </a:xfrm>
          <a:custGeom>
            <a:avLst/>
            <a:gdLst>
              <a:gd name="T0" fmla="*/ 499978092 w 30"/>
              <a:gd name="T1" fmla="*/ 0 h 26"/>
              <a:gd name="T2" fmla="*/ 555554671 w 30"/>
              <a:gd name="T3" fmla="*/ 29108643 h 26"/>
              <a:gd name="T4" fmla="*/ 74055399 w 30"/>
              <a:gd name="T5" fmla="*/ 378768963 h 26"/>
              <a:gd name="T6" fmla="*/ 0 w 30"/>
              <a:gd name="T7" fmla="*/ 364214767 h 26"/>
              <a:gd name="T8" fmla="*/ 18548773 w 30"/>
              <a:gd name="T9" fmla="*/ 349660571 h 26"/>
              <a:gd name="T10" fmla="*/ 499978092 w 30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"/>
              <a:gd name="T19" fmla="*/ 0 h 26"/>
              <a:gd name="T20" fmla="*/ 30 w 30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" h="26">
                <a:moveTo>
                  <a:pt x="27" y="0"/>
                </a:moveTo>
                <a:lnTo>
                  <a:pt x="30" y="2"/>
                </a:lnTo>
                <a:lnTo>
                  <a:pt x="4" y="26"/>
                </a:lnTo>
                <a:lnTo>
                  <a:pt x="0" y="25"/>
                </a:lnTo>
                <a:lnTo>
                  <a:pt x="1" y="24"/>
                </a:lnTo>
                <a:lnTo>
                  <a:pt x="27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3" name="Freeform 498"/>
          <p:cNvSpPr>
            <a:spLocks/>
          </p:cNvSpPr>
          <p:nvPr/>
        </p:nvSpPr>
        <p:spPr bwMode="auto">
          <a:xfrm>
            <a:off x="612775" y="2914650"/>
            <a:ext cx="1588" cy="11113"/>
          </a:xfrm>
          <a:custGeom>
            <a:avLst/>
            <a:gdLst>
              <a:gd name="T0" fmla="*/ 21070163 w 11"/>
              <a:gd name="T1" fmla="*/ 0 h 42"/>
              <a:gd name="T2" fmla="*/ 33095217 w 11"/>
              <a:gd name="T3" fmla="*/ 18552890 h 42"/>
              <a:gd name="T4" fmla="*/ 12025203 w 11"/>
              <a:gd name="T5" fmla="*/ 778027991 h 42"/>
              <a:gd name="T6" fmla="*/ 0 w 11"/>
              <a:gd name="T7" fmla="*/ 778027991 h 42"/>
              <a:gd name="T8" fmla="*/ 0 w 11"/>
              <a:gd name="T9" fmla="*/ 778027991 h 42"/>
              <a:gd name="T10" fmla="*/ 21070163 w 11"/>
              <a:gd name="T11" fmla="*/ 0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42"/>
              <a:gd name="T20" fmla="*/ 11 w 11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42">
                <a:moveTo>
                  <a:pt x="7" y="0"/>
                </a:moveTo>
                <a:lnTo>
                  <a:pt x="11" y="1"/>
                </a:lnTo>
                <a:lnTo>
                  <a:pt x="4" y="42"/>
                </a:lnTo>
                <a:lnTo>
                  <a:pt x="0" y="42"/>
                </a:lnTo>
                <a:lnTo>
                  <a:pt x="7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4" name="Freeform 499"/>
          <p:cNvSpPr>
            <a:spLocks/>
          </p:cNvSpPr>
          <p:nvPr/>
        </p:nvSpPr>
        <p:spPr bwMode="auto">
          <a:xfrm>
            <a:off x="612775" y="2925763"/>
            <a:ext cx="1588" cy="4762"/>
          </a:xfrm>
          <a:custGeom>
            <a:avLst/>
            <a:gdLst>
              <a:gd name="T0" fmla="*/ 0 w 4"/>
              <a:gd name="T1" fmla="*/ 0 h 19"/>
              <a:gd name="T2" fmla="*/ 250283072 w 4"/>
              <a:gd name="T3" fmla="*/ 0 h 19"/>
              <a:gd name="T4" fmla="*/ 250283072 w 4"/>
              <a:gd name="T5" fmla="*/ 299130800 h 19"/>
              <a:gd name="T6" fmla="*/ 0 w 4"/>
              <a:gd name="T7" fmla="*/ 299130800 h 19"/>
              <a:gd name="T8" fmla="*/ 0 w 4"/>
              <a:gd name="T9" fmla="*/ 299130800 h 19"/>
              <a:gd name="T10" fmla="*/ 0 w 4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19"/>
              <a:gd name="T20" fmla="*/ 4 w 4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19">
                <a:moveTo>
                  <a:pt x="0" y="0"/>
                </a:moveTo>
                <a:lnTo>
                  <a:pt x="4" y="0"/>
                </a:lnTo>
                <a:lnTo>
                  <a:pt x="4" y="19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5" name="Freeform 500"/>
          <p:cNvSpPr>
            <a:spLocks/>
          </p:cNvSpPr>
          <p:nvPr/>
        </p:nvSpPr>
        <p:spPr bwMode="auto">
          <a:xfrm>
            <a:off x="612775" y="2930525"/>
            <a:ext cx="1588" cy="4763"/>
          </a:xfrm>
          <a:custGeom>
            <a:avLst/>
            <a:gdLst>
              <a:gd name="T0" fmla="*/ 0 w 5"/>
              <a:gd name="T1" fmla="*/ 0 h 19"/>
              <a:gd name="T2" fmla="*/ 128104586 w 5"/>
              <a:gd name="T3" fmla="*/ 0 h 19"/>
              <a:gd name="T4" fmla="*/ 160181221 w 5"/>
              <a:gd name="T5" fmla="*/ 283545663 h 19"/>
              <a:gd name="T6" fmla="*/ 32076645 w 5"/>
              <a:gd name="T7" fmla="*/ 299319209 h 19"/>
              <a:gd name="T8" fmla="*/ 32076645 w 5"/>
              <a:gd name="T9" fmla="*/ 283545663 h 19"/>
              <a:gd name="T10" fmla="*/ 0 w 5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9"/>
              <a:gd name="T20" fmla="*/ 5 w 5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9">
                <a:moveTo>
                  <a:pt x="0" y="0"/>
                </a:moveTo>
                <a:lnTo>
                  <a:pt x="4" y="0"/>
                </a:lnTo>
                <a:lnTo>
                  <a:pt x="5" y="18"/>
                </a:lnTo>
                <a:lnTo>
                  <a:pt x="1" y="19"/>
                </a:lnTo>
                <a:lnTo>
                  <a:pt x="1" y="1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6" name="Freeform 501"/>
          <p:cNvSpPr>
            <a:spLocks/>
          </p:cNvSpPr>
          <p:nvPr/>
        </p:nvSpPr>
        <p:spPr bwMode="auto">
          <a:xfrm>
            <a:off x="612775" y="2935288"/>
            <a:ext cx="6350" cy="22225"/>
          </a:xfrm>
          <a:custGeom>
            <a:avLst/>
            <a:gdLst>
              <a:gd name="T0" fmla="*/ 0 w 27"/>
              <a:gd name="T1" fmla="*/ 19216058 h 83"/>
              <a:gd name="T2" fmla="*/ 52048598 w 27"/>
              <a:gd name="T3" fmla="*/ 0 h 83"/>
              <a:gd name="T4" fmla="*/ 351231689 w 27"/>
              <a:gd name="T5" fmla="*/ 1593562440 h 83"/>
              <a:gd name="T6" fmla="*/ 351231689 w 27"/>
              <a:gd name="T7" fmla="*/ 1593562440 h 83"/>
              <a:gd name="T8" fmla="*/ 299183105 w 27"/>
              <a:gd name="T9" fmla="*/ 1593562440 h 83"/>
              <a:gd name="T10" fmla="*/ 0 w 27"/>
              <a:gd name="T11" fmla="*/ 19216058 h 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83"/>
              <a:gd name="T20" fmla="*/ 27 w 27"/>
              <a:gd name="T21" fmla="*/ 83 h 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83">
                <a:moveTo>
                  <a:pt x="0" y="1"/>
                </a:moveTo>
                <a:lnTo>
                  <a:pt x="4" y="0"/>
                </a:lnTo>
                <a:lnTo>
                  <a:pt x="27" y="83"/>
                </a:lnTo>
                <a:lnTo>
                  <a:pt x="23" y="83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7" name="Freeform 502"/>
          <p:cNvSpPr>
            <a:spLocks/>
          </p:cNvSpPr>
          <p:nvPr/>
        </p:nvSpPr>
        <p:spPr bwMode="auto">
          <a:xfrm>
            <a:off x="617538" y="2957513"/>
            <a:ext cx="1587" cy="6350"/>
          </a:xfrm>
          <a:custGeom>
            <a:avLst/>
            <a:gdLst>
              <a:gd name="T0" fmla="*/ 0 w 5"/>
              <a:gd name="T1" fmla="*/ 0 h 24"/>
              <a:gd name="T2" fmla="*/ 127943296 w 5"/>
              <a:gd name="T3" fmla="*/ 0 h 24"/>
              <a:gd name="T4" fmla="*/ 159878802 w 5"/>
              <a:gd name="T5" fmla="*/ 444527508 h 24"/>
              <a:gd name="T6" fmla="*/ 159878802 w 5"/>
              <a:gd name="T7" fmla="*/ 444527508 h 24"/>
              <a:gd name="T8" fmla="*/ 31935516 w 5"/>
              <a:gd name="T9" fmla="*/ 444527508 h 24"/>
              <a:gd name="T10" fmla="*/ 0 w 5"/>
              <a:gd name="T11" fmla="*/ 0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4"/>
              <a:gd name="T20" fmla="*/ 5 w 5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4">
                <a:moveTo>
                  <a:pt x="0" y="0"/>
                </a:moveTo>
                <a:lnTo>
                  <a:pt x="4" y="0"/>
                </a:lnTo>
                <a:lnTo>
                  <a:pt x="5" y="24"/>
                </a:lnTo>
                <a:lnTo>
                  <a:pt x="1" y="2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8" name="Freeform 503"/>
          <p:cNvSpPr>
            <a:spLocks/>
          </p:cNvSpPr>
          <p:nvPr/>
        </p:nvSpPr>
        <p:spPr bwMode="auto">
          <a:xfrm>
            <a:off x="617538" y="2963863"/>
            <a:ext cx="1587" cy="14287"/>
          </a:xfrm>
          <a:custGeom>
            <a:avLst/>
            <a:gdLst>
              <a:gd name="T0" fmla="*/ 31935516 w 5"/>
              <a:gd name="T1" fmla="*/ 0 h 51"/>
              <a:gd name="T2" fmla="*/ 159878802 w 5"/>
              <a:gd name="T3" fmla="*/ 0 h 51"/>
              <a:gd name="T4" fmla="*/ 127943296 w 5"/>
              <a:gd name="T5" fmla="*/ 1121198883 h 51"/>
              <a:gd name="T6" fmla="*/ 127943296 w 5"/>
              <a:gd name="T7" fmla="*/ 1121198883 h 51"/>
              <a:gd name="T8" fmla="*/ 0 w 5"/>
              <a:gd name="T9" fmla="*/ 1121198883 h 51"/>
              <a:gd name="T10" fmla="*/ 31935516 w 5"/>
              <a:gd name="T11" fmla="*/ 0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1"/>
              <a:gd name="T20" fmla="*/ 5 w 5"/>
              <a:gd name="T21" fmla="*/ 51 h 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1">
                <a:moveTo>
                  <a:pt x="1" y="0"/>
                </a:moveTo>
                <a:lnTo>
                  <a:pt x="5" y="0"/>
                </a:lnTo>
                <a:lnTo>
                  <a:pt x="4" y="51"/>
                </a:lnTo>
                <a:lnTo>
                  <a:pt x="0" y="51"/>
                </a:lnTo>
                <a:lnTo>
                  <a:pt x="1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9" name="Freeform 504"/>
          <p:cNvSpPr>
            <a:spLocks/>
          </p:cNvSpPr>
          <p:nvPr/>
        </p:nvSpPr>
        <p:spPr bwMode="auto">
          <a:xfrm>
            <a:off x="615950" y="2978150"/>
            <a:ext cx="3175" cy="22225"/>
          </a:xfrm>
          <a:custGeom>
            <a:avLst/>
            <a:gdLst>
              <a:gd name="T0" fmla="*/ 168288002 w 11"/>
              <a:gd name="T1" fmla="*/ 0 h 89"/>
              <a:gd name="T2" fmla="*/ 264512117 w 11"/>
              <a:gd name="T3" fmla="*/ 0 h 89"/>
              <a:gd name="T4" fmla="*/ 96224150 w 11"/>
              <a:gd name="T5" fmla="*/ 1370352576 h 89"/>
              <a:gd name="T6" fmla="*/ 96224150 w 11"/>
              <a:gd name="T7" fmla="*/ 1385942034 h 89"/>
              <a:gd name="T8" fmla="*/ 0 w 11"/>
              <a:gd name="T9" fmla="*/ 1370352576 h 89"/>
              <a:gd name="T10" fmla="*/ 168288002 w 11"/>
              <a:gd name="T11" fmla="*/ 0 h 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89"/>
              <a:gd name="T20" fmla="*/ 11 w 11"/>
              <a:gd name="T21" fmla="*/ 89 h 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89">
                <a:moveTo>
                  <a:pt x="7" y="0"/>
                </a:moveTo>
                <a:lnTo>
                  <a:pt x="11" y="0"/>
                </a:lnTo>
                <a:lnTo>
                  <a:pt x="4" y="88"/>
                </a:lnTo>
                <a:lnTo>
                  <a:pt x="4" y="89"/>
                </a:lnTo>
                <a:lnTo>
                  <a:pt x="0" y="88"/>
                </a:lnTo>
                <a:lnTo>
                  <a:pt x="7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0" name="Freeform 505"/>
          <p:cNvSpPr>
            <a:spLocks/>
          </p:cNvSpPr>
          <p:nvPr/>
        </p:nvSpPr>
        <p:spPr bwMode="auto">
          <a:xfrm>
            <a:off x="612775" y="3000375"/>
            <a:ext cx="4763" cy="14288"/>
          </a:xfrm>
          <a:custGeom>
            <a:avLst/>
            <a:gdLst>
              <a:gd name="T0" fmla="*/ 216085618 w 20"/>
              <a:gd name="T1" fmla="*/ 0 h 54"/>
              <a:gd name="T2" fmla="*/ 270135466 w 20"/>
              <a:gd name="T3" fmla="*/ 18552442 h 54"/>
              <a:gd name="T4" fmla="*/ 54049804 w 20"/>
              <a:gd name="T5" fmla="*/ 1000291749 h 54"/>
              <a:gd name="T6" fmla="*/ 0 w 20"/>
              <a:gd name="T7" fmla="*/ 1000291749 h 54"/>
              <a:gd name="T8" fmla="*/ 0 w 20"/>
              <a:gd name="T9" fmla="*/ 1000291749 h 54"/>
              <a:gd name="T10" fmla="*/ 216085618 w 20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54"/>
              <a:gd name="T20" fmla="*/ 20 w 20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54">
                <a:moveTo>
                  <a:pt x="16" y="0"/>
                </a:moveTo>
                <a:lnTo>
                  <a:pt x="20" y="1"/>
                </a:lnTo>
                <a:lnTo>
                  <a:pt x="4" y="54"/>
                </a:lnTo>
                <a:lnTo>
                  <a:pt x="0" y="54"/>
                </a:lnTo>
                <a:lnTo>
                  <a:pt x="1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1" name="Freeform 506"/>
          <p:cNvSpPr>
            <a:spLocks/>
          </p:cNvSpPr>
          <p:nvPr/>
        </p:nvSpPr>
        <p:spPr bwMode="auto">
          <a:xfrm>
            <a:off x="612775" y="3014663"/>
            <a:ext cx="1588" cy="1587"/>
          </a:xfrm>
          <a:custGeom>
            <a:avLst/>
            <a:gdLst>
              <a:gd name="T0" fmla="*/ 0 w 4"/>
              <a:gd name="T1" fmla="*/ 0 h 5"/>
              <a:gd name="T2" fmla="*/ 250283072 w 4"/>
              <a:gd name="T3" fmla="*/ 0 h 5"/>
              <a:gd name="T4" fmla="*/ 250283072 w 4"/>
              <a:gd name="T5" fmla="*/ 127943296 h 5"/>
              <a:gd name="T6" fmla="*/ 250283072 w 4"/>
              <a:gd name="T7" fmla="*/ 159878802 h 5"/>
              <a:gd name="T8" fmla="*/ 0 w 4"/>
              <a:gd name="T9" fmla="*/ 127943296 h 5"/>
              <a:gd name="T10" fmla="*/ 0 w 4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0" y="0"/>
                </a:moveTo>
                <a:lnTo>
                  <a:pt x="4" y="0"/>
                </a:lnTo>
                <a:lnTo>
                  <a:pt x="4" y="4"/>
                </a:lnTo>
                <a:lnTo>
                  <a:pt x="4" y="5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2" name="Freeform 507"/>
          <p:cNvSpPr>
            <a:spLocks/>
          </p:cNvSpPr>
          <p:nvPr/>
        </p:nvSpPr>
        <p:spPr bwMode="auto">
          <a:xfrm>
            <a:off x="612775" y="3016250"/>
            <a:ext cx="1588" cy="1588"/>
          </a:xfrm>
          <a:custGeom>
            <a:avLst/>
            <a:gdLst>
              <a:gd name="T0" fmla="*/ 0 w 4"/>
              <a:gd name="T1" fmla="*/ 0 h 5"/>
              <a:gd name="T2" fmla="*/ 250283072 w 4"/>
              <a:gd name="T3" fmla="*/ 32076645 h 5"/>
              <a:gd name="T4" fmla="*/ 187712279 w 4"/>
              <a:gd name="T5" fmla="*/ 128104586 h 5"/>
              <a:gd name="T6" fmla="*/ 62570768 w 4"/>
              <a:gd name="T7" fmla="*/ 160181221 h 5"/>
              <a:gd name="T8" fmla="*/ 0 w 4"/>
              <a:gd name="T9" fmla="*/ 64052293 h 5"/>
              <a:gd name="T10" fmla="*/ 0 w 4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0" y="0"/>
                </a:moveTo>
                <a:lnTo>
                  <a:pt x="4" y="1"/>
                </a:lnTo>
                <a:lnTo>
                  <a:pt x="3" y="4"/>
                </a:lnTo>
                <a:lnTo>
                  <a:pt x="1" y="5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3" name="Freeform 508"/>
          <p:cNvSpPr>
            <a:spLocks/>
          </p:cNvSpPr>
          <p:nvPr/>
        </p:nvSpPr>
        <p:spPr bwMode="auto">
          <a:xfrm>
            <a:off x="608013" y="3016250"/>
            <a:ext cx="4762" cy="1588"/>
          </a:xfrm>
          <a:custGeom>
            <a:avLst/>
            <a:gdLst>
              <a:gd name="T0" fmla="*/ 314743331 w 18"/>
              <a:gd name="T1" fmla="*/ 0 h 6"/>
              <a:gd name="T2" fmla="*/ 333290784 w 18"/>
              <a:gd name="T3" fmla="*/ 55618376 h 6"/>
              <a:gd name="T4" fmla="*/ 55571739 w 18"/>
              <a:gd name="T5" fmla="*/ 111237016 h 6"/>
              <a:gd name="T6" fmla="*/ 0 w 18"/>
              <a:gd name="T7" fmla="*/ 55618376 h 6"/>
              <a:gd name="T8" fmla="*/ 37024551 w 18"/>
              <a:gd name="T9" fmla="*/ 37055720 h 6"/>
              <a:gd name="T10" fmla="*/ 314743331 w 18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6"/>
              <a:gd name="T20" fmla="*/ 18 w 1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6">
                <a:moveTo>
                  <a:pt x="17" y="0"/>
                </a:moveTo>
                <a:lnTo>
                  <a:pt x="18" y="3"/>
                </a:lnTo>
                <a:lnTo>
                  <a:pt x="3" y="6"/>
                </a:lnTo>
                <a:lnTo>
                  <a:pt x="0" y="3"/>
                </a:lnTo>
                <a:lnTo>
                  <a:pt x="2" y="2"/>
                </a:lnTo>
                <a:lnTo>
                  <a:pt x="17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4" name="Freeform 509"/>
          <p:cNvSpPr>
            <a:spLocks/>
          </p:cNvSpPr>
          <p:nvPr/>
        </p:nvSpPr>
        <p:spPr bwMode="auto">
          <a:xfrm>
            <a:off x="608013" y="3017838"/>
            <a:ext cx="1587" cy="1587"/>
          </a:xfrm>
          <a:custGeom>
            <a:avLst/>
            <a:gdLst>
              <a:gd name="T0" fmla="*/ 63971648 w 5"/>
              <a:gd name="T1" fmla="*/ 0 h 3"/>
              <a:gd name="T2" fmla="*/ 159878802 w 5"/>
              <a:gd name="T3" fmla="*/ 444107658 h 3"/>
              <a:gd name="T4" fmla="*/ 63971648 w 5"/>
              <a:gd name="T5" fmla="*/ 444107658 h 3"/>
              <a:gd name="T6" fmla="*/ 0 w 5"/>
              <a:gd name="T7" fmla="*/ 148035908 h 3"/>
              <a:gd name="T8" fmla="*/ 0 w 5"/>
              <a:gd name="T9" fmla="*/ 148035908 h 3"/>
              <a:gd name="T10" fmla="*/ 63971648 w 5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3"/>
              <a:gd name="T20" fmla="*/ 5 w 5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3">
                <a:moveTo>
                  <a:pt x="2" y="0"/>
                </a:moveTo>
                <a:lnTo>
                  <a:pt x="5" y="3"/>
                </a:lnTo>
                <a:lnTo>
                  <a:pt x="2" y="3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5" name="Freeform 510"/>
          <p:cNvSpPr>
            <a:spLocks/>
          </p:cNvSpPr>
          <p:nvPr/>
        </p:nvSpPr>
        <p:spPr bwMode="auto">
          <a:xfrm>
            <a:off x="606425" y="3017838"/>
            <a:ext cx="1588" cy="1587"/>
          </a:xfrm>
          <a:custGeom>
            <a:avLst/>
            <a:gdLst>
              <a:gd name="T0" fmla="*/ 125141536 w 4"/>
              <a:gd name="T1" fmla="*/ 0 h 4"/>
              <a:gd name="T2" fmla="*/ 250283072 w 4"/>
              <a:gd name="T3" fmla="*/ 124983778 h 4"/>
              <a:gd name="T4" fmla="*/ 250283072 w 4"/>
              <a:gd name="T5" fmla="*/ 249810444 h 4"/>
              <a:gd name="T6" fmla="*/ 0 w 4"/>
              <a:gd name="T7" fmla="*/ 187318331 h 4"/>
              <a:gd name="T8" fmla="*/ 62570768 w 4"/>
              <a:gd name="T9" fmla="*/ 124983778 h 4"/>
              <a:gd name="T10" fmla="*/ 125141536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2" y="0"/>
                </a:moveTo>
                <a:lnTo>
                  <a:pt x="4" y="2"/>
                </a:lnTo>
                <a:lnTo>
                  <a:pt x="4" y="4"/>
                </a:lnTo>
                <a:lnTo>
                  <a:pt x="0" y="3"/>
                </a:lnTo>
                <a:lnTo>
                  <a:pt x="1" y="2"/>
                </a:lnTo>
                <a:lnTo>
                  <a:pt x="2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6" name="Freeform 511"/>
          <p:cNvSpPr>
            <a:spLocks/>
          </p:cNvSpPr>
          <p:nvPr/>
        </p:nvSpPr>
        <p:spPr bwMode="auto">
          <a:xfrm>
            <a:off x="606425" y="3017838"/>
            <a:ext cx="1588" cy="3175"/>
          </a:xfrm>
          <a:custGeom>
            <a:avLst/>
            <a:gdLst>
              <a:gd name="T0" fmla="*/ 0 w 4"/>
              <a:gd name="T1" fmla="*/ 0 h 10"/>
              <a:gd name="T2" fmla="*/ 250283072 w 4"/>
              <a:gd name="T3" fmla="*/ 32056385 h 10"/>
              <a:gd name="T4" fmla="*/ 250283072 w 4"/>
              <a:gd name="T5" fmla="*/ 256047857 h 10"/>
              <a:gd name="T6" fmla="*/ 125141536 w 4"/>
              <a:gd name="T7" fmla="*/ 320059642 h 10"/>
              <a:gd name="T8" fmla="*/ 0 w 4"/>
              <a:gd name="T9" fmla="*/ 223991481 h 10"/>
              <a:gd name="T10" fmla="*/ 0 w 4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10"/>
              <a:gd name="T20" fmla="*/ 4 w 4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10">
                <a:moveTo>
                  <a:pt x="0" y="0"/>
                </a:moveTo>
                <a:lnTo>
                  <a:pt x="4" y="1"/>
                </a:lnTo>
                <a:lnTo>
                  <a:pt x="4" y="8"/>
                </a:lnTo>
                <a:lnTo>
                  <a:pt x="2" y="10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7" name="Freeform 512"/>
          <p:cNvSpPr>
            <a:spLocks/>
          </p:cNvSpPr>
          <p:nvPr/>
        </p:nvSpPr>
        <p:spPr bwMode="auto">
          <a:xfrm>
            <a:off x="595313" y="3021013"/>
            <a:ext cx="12700" cy="1587"/>
          </a:xfrm>
          <a:custGeom>
            <a:avLst/>
            <a:gdLst>
              <a:gd name="T0" fmla="*/ 925969117 w 46"/>
              <a:gd name="T1" fmla="*/ 0 h 9"/>
              <a:gd name="T2" fmla="*/ 968044755 w 46"/>
              <a:gd name="T3" fmla="*/ 16448372 h 9"/>
              <a:gd name="T4" fmla="*/ 21037828 w 46"/>
              <a:gd name="T5" fmla="*/ 49345297 h 9"/>
              <a:gd name="T6" fmla="*/ 0 w 46"/>
              <a:gd name="T7" fmla="*/ 49345297 h 9"/>
              <a:gd name="T8" fmla="*/ 21037828 w 46"/>
              <a:gd name="T9" fmla="*/ 27424417 h 9"/>
              <a:gd name="T10" fmla="*/ 925969117 w 46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"/>
              <a:gd name="T19" fmla="*/ 0 h 9"/>
              <a:gd name="T20" fmla="*/ 46 w 4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" h="9">
                <a:moveTo>
                  <a:pt x="44" y="0"/>
                </a:moveTo>
                <a:lnTo>
                  <a:pt x="46" y="3"/>
                </a:lnTo>
                <a:lnTo>
                  <a:pt x="1" y="9"/>
                </a:lnTo>
                <a:lnTo>
                  <a:pt x="0" y="9"/>
                </a:lnTo>
                <a:lnTo>
                  <a:pt x="1" y="5"/>
                </a:lnTo>
                <a:lnTo>
                  <a:pt x="44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8" name="Freeform 513"/>
          <p:cNvSpPr>
            <a:spLocks/>
          </p:cNvSpPr>
          <p:nvPr/>
        </p:nvSpPr>
        <p:spPr bwMode="auto">
          <a:xfrm>
            <a:off x="593725" y="3021013"/>
            <a:ext cx="1588" cy="1587"/>
          </a:xfrm>
          <a:custGeom>
            <a:avLst/>
            <a:gdLst>
              <a:gd name="T0" fmla="*/ 160181221 w 5"/>
              <a:gd name="T1" fmla="*/ 31935516 h 5"/>
              <a:gd name="T2" fmla="*/ 128104586 w 5"/>
              <a:gd name="T3" fmla="*/ 159878802 h 5"/>
              <a:gd name="T4" fmla="*/ 0 w 5"/>
              <a:gd name="T5" fmla="*/ 95907174 h 5"/>
              <a:gd name="T6" fmla="*/ 0 w 5"/>
              <a:gd name="T7" fmla="*/ 63971648 h 5"/>
              <a:gd name="T8" fmla="*/ 64052293 w 5"/>
              <a:gd name="T9" fmla="*/ 0 h 5"/>
              <a:gd name="T10" fmla="*/ 160181221 w 5"/>
              <a:gd name="T11" fmla="*/ 31935516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5" y="1"/>
                </a:moveTo>
                <a:lnTo>
                  <a:pt x="4" y="5"/>
                </a:lnTo>
                <a:lnTo>
                  <a:pt x="0" y="3"/>
                </a:lnTo>
                <a:lnTo>
                  <a:pt x="0" y="2"/>
                </a:lnTo>
                <a:lnTo>
                  <a:pt x="2" y="0"/>
                </a:lnTo>
                <a:lnTo>
                  <a:pt x="5" y="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9" name="Freeform 514"/>
          <p:cNvSpPr>
            <a:spLocks/>
          </p:cNvSpPr>
          <p:nvPr/>
        </p:nvSpPr>
        <p:spPr bwMode="auto">
          <a:xfrm>
            <a:off x="581025" y="3006725"/>
            <a:ext cx="12700" cy="15875"/>
          </a:xfrm>
          <a:custGeom>
            <a:avLst/>
            <a:gdLst>
              <a:gd name="T0" fmla="*/ 729221569 w 53"/>
              <a:gd name="T1" fmla="*/ 1230183464 h 56"/>
              <a:gd name="T2" fmla="*/ 701717690 w 53"/>
              <a:gd name="T3" fmla="*/ 1275748103 h 56"/>
              <a:gd name="T4" fmla="*/ 13780458 w 53"/>
              <a:gd name="T5" fmla="*/ 45565224 h 56"/>
              <a:gd name="T6" fmla="*/ 0 w 53"/>
              <a:gd name="T7" fmla="*/ 45565224 h 56"/>
              <a:gd name="T8" fmla="*/ 55007293 w 53"/>
              <a:gd name="T9" fmla="*/ 0 h 56"/>
              <a:gd name="T10" fmla="*/ 729221569 w 53"/>
              <a:gd name="T11" fmla="*/ 1230183464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56"/>
              <a:gd name="T20" fmla="*/ 53 w 53"/>
              <a:gd name="T21" fmla="*/ 56 h 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56">
                <a:moveTo>
                  <a:pt x="53" y="54"/>
                </a:moveTo>
                <a:lnTo>
                  <a:pt x="51" y="56"/>
                </a:lnTo>
                <a:lnTo>
                  <a:pt x="1" y="2"/>
                </a:lnTo>
                <a:lnTo>
                  <a:pt x="0" y="2"/>
                </a:lnTo>
                <a:lnTo>
                  <a:pt x="4" y="0"/>
                </a:lnTo>
                <a:lnTo>
                  <a:pt x="53" y="5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0" name="Freeform 515"/>
          <p:cNvSpPr>
            <a:spLocks/>
          </p:cNvSpPr>
          <p:nvPr/>
        </p:nvSpPr>
        <p:spPr bwMode="auto">
          <a:xfrm>
            <a:off x="579438" y="3003550"/>
            <a:ext cx="1587" cy="4763"/>
          </a:xfrm>
          <a:custGeom>
            <a:avLst/>
            <a:gdLst>
              <a:gd name="T0" fmla="*/ 62452611 w 8"/>
              <a:gd name="T1" fmla="*/ 369359013 h 16"/>
              <a:gd name="T2" fmla="*/ 31246044 w 8"/>
              <a:gd name="T3" fmla="*/ 422086589 h 16"/>
              <a:gd name="T4" fmla="*/ 0 w 8"/>
              <a:gd name="T5" fmla="*/ 26408153 h 16"/>
              <a:gd name="T6" fmla="*/ 0 w 8"/>
              <a:gd name="T7" fmla="*/ 0 h 16"/>
              <a:gd name="T8" fmla="*/ 31246044 w 8"/>
              <a:gd name="T9" fmla="*/ 0 h 16"/>
              <a:gd name="T10" fmla="*/ 62452611 w 8"/>
              <a:gd name="T11" fmla="*/ 369359013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6"/>
              <a:gd name="T20" fmla="*/ 8 w 8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6">
                <a:moveTo>
                  <a:pt x="8" y="14"/>
                </a:moveTo>
                <a:lnTo>
                  <a:pt x="4" y="16"/>
                </a:lnTo>
                <a:lnTo>
                  <a:pt x="0" y="1"/>
                </a:lnTo>
                <a:lnTo>
                  <a:pt x="0" y="0"/>
                </a:lnTo>
                <a:lnTo>
                  <a:pt x="4" y="0"/>
                </a:lnTo>
                <a:lnTo>
                  <a:pt x="8" y="1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391" name="Picture 10" descr="chain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Hand Hygiene Guidelines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Why?</a:t>
            </a:r>
          </a:p>
          <a:p>
            <a:pPr lvl="1" eaLnBrk="1" hangingPunct="1"/>
            <a:r>
              <a:rPr lang="en-US" smtClean="0"/>
              <a:t>Healthcare acquired infections account for 99,000 deaths per year in the USA</a:t>
            </a:r>
          </a:p>
          <a:p>
            <a:pPr lvl="1" eaLnBrk="1" hangingPunct="1"/>
            <a:r>
              <a:rPr lang="en-US" smtClean="0"/>
              <a:t>Hands are the main transmission vehicle</a:t>
            </a:r>
          </a:p>
          <a:p>
            <a:pPr lvl="1" eaLnBrk="1" hangingPunct="1"/>
            <a:r>
              <a:rPr lang="en-US" smtClean="0"/>
              <a:t>Hand hygiene is, therefore THE most important measure to prevent infections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Hand Hygiene Guidelines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Who?</a:t>
            </a:r>
          </a:p>
          <a:p>
            <a:pPr lvl="1" eaLnBrk="1" hangingPunct="1"/>
            <a:r>
              <a:rPr lang="en-US" smtClean="0"/>
              <a:t>Any health care worker, caregiver, or person involved in direct or indirect patient care</a:t>
            </a:r>
          </a:p>
          <a:p>
            <a:pPr lvl="1" eaLnBrk="1" hangingPunct="1"/>
            <a:r>
              <a:rPr lang="en-US" smtClean="0"/>
              <a:t>That’s all of us!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Hand Hygiene Guidelines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How?</a:t>
            </a:r>
          </a:p>
          <a:p>
            <a:pPr lvl="1" eaLnBrk="1" hangingPunct="1"/>
            <a:r>
              <a:rPr lang="en-US" smtClean="0"/>
              <a:t>Alcohol hand rubs are the preferred means for routine hand antisepsis</a:t>
            </a:r>
          </a:p>
          <a:p>
            <a:pPr lvl="1" eaLnBrk="1" hangingPunct="1"/>
            <a:r>
              <a:rPr lang="en-US" smtClean="0"/>
              <a:t>Use when hands are not visibly soiled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3600" smtClean="0"/>
              <a:t>Faster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3600" smtClean="0"/>
              <a:t>More effective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3600" smtClean="0"/>
              <a:t>Better tolerated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5364" name="Picture 2" descr="http://lh3.googleusercontent.com/GEBitIKfOssOvCOW_x2u_k09cIpCKBP2Q1rwiKx6mjDEq9N2J1I9TWoNkmlcvlsVv9kzyLlZYOUlOXHlQZR13e3Kcbi99fFII7ZhAzVUidxQcs9jFk3G48ToCZ4X-lNmNSPFUETBpj5R6Ak7IHTAy-5fOnLpTR26Es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95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AD7B977BF6194198C5EBD699140310" ma:contentTypeVersion="1" ma:contentTypeDescription="Create a new document." ma:contentTypeScope="" ma:versionID="6415bdf4a6ad3f065537fd2e34a158f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ED27B-4242-4B9B-8AD5-452BE0A21E5A}"/>
</file>

<file path=customXml/itemProps2.xml><?xml version="1.0" encoding="utf-8"?>
<ds:datastoreItem xmlns:ds="http://schemas.openxmlformats.org/officeDocument/2006/customXml" ds:itemID="{43691ECD-CDF1-4F73-A157-B1944E84EB23}"/>
</file>

<file path=customXml/itemProps3.xml><?xml version="1.0" encoding="utf-8"?>
<ds:datastoreItem xmlns:ds="http://schemas.openxmlformats.org/officeDocument/2006/customXml" ds:itemID="{DBE9B907-B5C5-47E2-AD01-5CC9F81C6A93}"/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1384</Words>
  <Application>Microsoft Office PowerPoint</Application>
  <PresentationFormat>On-screen Show (4:3)</PresentationFormat>
  <Paragraphs>264</Paragraphs>
  <Slides>41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Times New Roman</vt:lpstr>
      <vt:lpstr>Arial</vt:lpstr>
      <vt:lpstr>Wingdings</vt:lpstr>
      <vt:lpstr>Webdings</vt:lpstr>
      <vt:lpstr>Default Design</vt:lpstr>
      <vt:lpstr>Acrobat Document</vt:lpstr>
      <vt:lpstr>Microsoft Word Picture</vt:lpstr>
      <vt:lpstr>Microsoft PowerPoint Slide</vt:lpstr>
      <vt:lpstr>General Orientation</vt:lpstr>
      <vt:lpstr>Host Factors</vt:lpstr>
      <vt:lpstr>Slide 3</vt:lpstr>
      <vt:lpstr>Slide 4</vt:lpstr>
      <vt:lpstr>Modes of Transmission</vt:lpstr>
      <vt:lpstr>Slide 6</vt:lpstr>
      <vt:lpstr>WHO Hand Hygiene Guidelines</vt:lpstr>
      <vt:lpstr>WHO Hand Hygiene Guidelines</vt:lpstr>
      <vt:lpstr>WHO Hand Hygiene Guidelines</vt:lpstr>
      <vt:lpstr>How to Handrub</vt:lpstr>
      <vt:lpstr>Handwashing</vt:lpstr>
      <vt:lpstr>Handwashing</vt:lpstr>
      <vt:lpstr>Slide 13</vt:lpstr>
      <vt:lpstr>Hand Hygiene Surveillance</vt:lpstr>
      <vt:lpstr>Barrier Precautions</vt:lpstr>
      <vt:lpstr>If it’s wet, wear gloves!</vt:lpstr>
      <vt:lpstr>Removing Gloves </vt:lpstr>
      <vt:lpstr>Use fluid shield mask  with visor or goggles if splashing likely</vt:lpstr>
      <vt:lpstr>Wear a  waterproof gown if you are likely to get your clothes soiled or wet</vt:lpstr>
      <vt:lpstr>Wear shoe covers if you anticipate encountering large amounts of blood (OR, L&amp;D)</vt:lpstr>
      <vt:lpstr>Use face shields, pocket masks or ambu bags to deliver ventilations</vt:lpstr>
      <vt:lpstr>Slide 22</vt:lpstr>
      <vt:lpstr>Safe Injection Practices</vt:lpstr>
      <vt:lpstr>Handle sharps as if your life depends on it (it does!)</vt:lpstr>
      <vt:lpstr>Dispose of sharps as if your coworker’s life depends on it</vt:lpstr>
      <vt:lpstr>Practice Good Housekeeping</vt:lpstr>
      <vt:lpstr>Practice Good Housekeeping</vt:lpstr>
      <vt:lpstr>Handle trash and linen as little as possible</vt:lpstr>
      <vt:lpstr>What Goes Into Red Bags?</vt:lpstr>
      <vt:lpstr>Cough Etiquette</vt:lpstr>
      <vt:lpstr>Precautions for Spinal Procedures</vt:lpstr>
      <vt:lpstr>Transmission Based Isolation Protocols </vt:lpstr>
      <vt:lpstr>Patient Safety and Isolation</vt:lpstr>
      <vt:lpstr>Contact Precautions</vt:lpstr>
      <vt:lpstr>Contact Precautions</vt:lpstr>
      <vt:lpstr>Contact Precautions PPE</vt:lpstr>
      <vt:lpstr>C. difficile Resistant to disinfectants</vt:lpstr>
      <vt:lpstr>Droplet Precautions</vt:lpstr>
      <vt:lpstr>Airborne Precautions</vt:lpstr>
      <vt:lpstr>Slide 40</vt:lpstr>
      <vt:lpstr>Questions?</vt:lpstr>
    </vt:vector>
  </TitlesOfParts>
  <Company>MedCath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Control</dc:title>
  <dc:creator>CushiDF0</dc:creator>
  <cp:lastModifiedBy>KF0002405</cp:lastModifiedBy>
  <cp:revision>41</cp:revision>
  <dcterms:created xsi:type="dcterms:W3CDTF">2004-08-12T17:20:37Z</dcterms:created>
  <dcterms:modified xsi:type="dcterms:W3CDTF">2012-01-17T22:14:28Z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0x010100C6AD7B977BF6194198C5EBD699140310</vt:lpwstr>
  </property>
</Properties>
</file>