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77" r:id="rId3"/>
    <p:sldId id="327" r:id="rId4"/>
    <p:sldId id="326" r:id="rId5"/>
    <p:sldId id="262" r:id="rId6"/>
    <p:sldId id="283" r:id="rId7"/>
    <p:sldId id="297" r:id="rId8"/>
    <p:sldId id="298" r:id="rId9"/>
    <p:sldId id="299" r:id="rId10"/>
    <p:sldId id="264" r:id="rId11"/>
    <p:sldId id="313" r:id="rId12"/>
    <p:sldId id="265" r:id="rId13"/>
    <p:sldId id="322" r:id="rId14"/>
    <p:sldId id="301" r:id="rId15"/>
    <p:sldId id="317" r:id="rId16"/>
    <p:sldId id="318" r:id="rId17"/>
    <p:sldId id="304" r:id="rId18"/>
    <p:sldId id="263" r:id="rId19"/>
    <p:sldId id="278" r:id="rId20"/>
    <p:sldId id="267" r:id="rId21"/>
    <p:sldId id="268" r:id="rId22"/>
    <p:sldId id="275" r:id="rId23"/>
    <p:sldId id="309" r:id="rId24"/>
    <p:sldId id="328" r:id="rId25"/>
    <p:sldId id="303" r:id="rId26"/>
    <p:sldId id="320" r:id="rId27"/>
    <p:sldId id="323" r:id="rId28"/>
    <p:sldId id="300" r:id="rId29"/>
    <p:sldId id="270" r:id="rId30"/>
    <p:sldId id="296" r:id="rId31"/>
    <p:sldId id="287" r:id="rId32"/>
    <p:sldId id="288" r:id="rId33"/>
    <p:sldId id="286" r:id="rId34"/>
    <p:sldId id="289" r:id="rId35"/>
    <p:sldId id="315" r:id="rId36"/>
    <p:sldId id="291" r:id="rId37"/>
    <p:sldId id="292" r:id="rId38"/>
    <p:sldId id="293" r:id="rId39"/>
    <p:sldId id="294" r:id="rId40"/>
    <p:sldId id="307" r:id="rId41"/>
    <p:sldId id="271" r:id="rId42"/>
    <p:sldId id="272" r:id="rId43"/>
    <p:sldId id="273" r:id="rId44"/>
    <p:sldId id="274" r:id="rId45"/>
    <p:sldId id="324" r:id="rId46"/>
    <p:sldId id="330" r:id="rId47"/>
    <p:sldId id="285" r:id="rId48"/>
    <p:sldId id="290" r:id="rId49"/>
    <p:sldId id="295" r:id="rId50"/>
    <p:sldId id="306" r:id="rId51"/>
    <p:sldId id="329"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C1FC"/>
    <a:srgbClr val="BED4EC"/>
    <a:srgbClr val="0E1E30"/>
    <a:srgbClr val="3068A5"/>
    <a:srgbClr val="000000"/>
    <a:srgbClr val="FFFFFF"/>
    <a:srgbClr val="5A92DC"/>
    <a:srgbClr val="1C48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729" autoAdjust="0"/>
  </p:normalViewPr>
  <p:slideViewPr>
    <p:cSldViewPr>
      <p:cViewPr varScale="1">
        <p:scale>
          <a:sx n="74" d="100"/>
          <a:sy n="74" d="100"/>
        </p:scale>
        <p:origin x="-402"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28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10752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fld id="{DE4481A0-0851-4D21-BB08-C6CBF7338E63}" type="datetimeFigureOut">
              <a:rPr lang="en-US"/>
              <a:pPr>
                <a:defRPr/>
              </a:pPr>
              <a:t>3/24/2010</a:t>
            </a:fld>
            <a:endParaRPr lang="en-US"/>
          </a:p>
        </p:txBody>
      </p:sp>
      <p:sp>
        <p:nvSpPr>
          <p:cNvPr id="10752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10752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ED9AF57B-987E-433C-AE15-99A818043F2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4F2166B8-BEC6-49E3-9E7F-89F131E16FC8}" type="datetimeFigureOut">
              <a:rPr lang="en-US"/>
              <a:pPr>
                <a:defRPr/>
              </a:pPr>
              <a:t>3/24/2010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ABD9A0D2-4234-4EA9-8C1D-73B60F78FD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86D1EE-1F67-4CF8-BF6F-A29E7A20995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AA9C00-DE8E-4D49-BD4C-FFD38380D629}"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2FD555-8B49-4A41-B2FA-3BDD678C03B6}"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C1A647-D7D6-4BF7-B2C9-9C161CEB9692}"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A5475F-CB9A-40B5-BEE5-B138EF7FB5AE}" type="slidenum">
              <a:rPr lang="en-US" smtClean="0"/>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EE3BFF-081B-4F2F-9F39-BB59AAABCB05}" type="slidenum">
              <a:rPr lang="en-US" smtClean="0"/>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bwMode="auto">
          <a:xfrm>
            <a:off x="1208088" y="690563"/>
            <a:ext cx="4608512" cy="3455987"/>
          </a:xfrm>
          <a:noFill/>
          <a:ln>
            <a:solidFill>
              <a:srgbClr val="000000"/>
            </a:solidFill>
            <a:miter lim="800000"/>
            <a:headEnd/>
            <a:tailEnd/>
          </a:ln>
        </p:spPr>
      </p:sp>
      <p:sp>
        <p:nvSpPr>
          <p:cNvPr id="72707" name="Rectangle 3"/>
          <p:cNvSpPr>
            <a:spLocks noGrp="1" noChangeArrowheads="1"/>
          </p:cNvSpPr>
          <p:nvPr>
            <p:ph type="body" idx="1"/>
          </p:nvPr>
        </p:nvSpPr>
        <p:spPr bwMode="auto">
          <a:xfrm>
            <a:off x="915988" y="4454525"/>
            <a:ext cx="5187950" cy="4148138"/>
          </a:xfrm>
          <a:noFill/>
        </p:spPr>
        <p:txBody>
          <a:bodyPr wrap="square" lIns="91682" tIns="45842" rIns="91682" bIns="45842"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bwMode="auto">
          <a:xfrm>
            <a:off x="1182688" y="696913"/>
            <a:ext cx="4648200" cy="3486150"/>
          </a:xfrm>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5C596A-C2AC-4833-B188-88EF4C4F1C1B}"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9FF77B-CF34-4681-851A-5D26111D2E2A}"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FB4093-542E-4B9B-B642-C0EF11440604}" type="slidenum">
              <a:rPr lang="en-US" smtClean="0"/>
              <a:pPr/>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AD8056-21C3-4576-BBEF-782951903841}" type="slidenum">
              <a:rPr lang="en-US" smtClean="0"/>
              <a:pPr/>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B6BEDF-87A0-4DC1-9752-F70FB8775BE6}" type="slidenum">
              <a:rPr lang="en-US" smtClean="0"/>
              <a:pPr/>
              <a:t>30</a:t>
            </a:fld>
            <a:endParaRPr lang="en-US" smtClean="0"/>
          </a:p>
        </p:txBody>
      </p:sp>
      <p:sp>
        <p:nvSpPr>
          <p:cNvPr id="79875" name="Rectangle 2"/>
          <p:cNvSpPr>
            <a:spLocks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xfrm>
            <a:off x="931863" y="4416425"/>
            <a:ext cx="5146675" cy="4183063"/>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045B2A-3CE8-4E36-A81D-C1CB54FA410B}" type="slidenum">
              <a:rPr lang="en-US" smtClean="0"/>
              <a:pPr/>
              <a:t>31</a:t>
            </a:fld>
            <a:endParaRPr lang="en-US" smtClean="0"/>
          </a:p>
        </p:txBody>
      </p:sp>
      <p:sp>
        <p:nvSpPr>
          <p:cNvPr id="80899" name="Rectangle 2"/>
          <p:cNvSpPr>
            <a:spLocks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900" smtClean="0"/>
          </a:p>
          <a:p>
            <a:pPr eaLnBrk="1" hangingPunct="1">
              <a:spcBef>
                <a:spcPct val="0"/>
              </a:spcBef>
            </a:pPr>
            <a:endParaRPr lang="en-US" sz="1800" smtClean="0"/>
          </a:p>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3078E1-E181-457F-9AA5-D71F0FFDD6FE}" type="slidenum">
              <a:rPr lang="en-US" smtClean="0"/>
              <a:pPr/>
              <a:t>32</a:t>
            </a:fld>
            <a:endParaRPr lang="en-US" smtClean="0"/>
          </a:p>
        </p:txBody>
      </p:sp>
      <p:sp>
        <p:nvSpPr>
          <p:cNvPr id="81923" name="Rectangle 2"/>
          <p:cNvSpPr>
            <a:spLocks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B42FE8-E73D-4A56-9589-D7DFCA9E6781}" type="slidenum">
              <a:rPr lang="en-US" smtClean="0"/>
              <a:pPr/>
              <a:t>33</a:t>
            </a:fld>
            <a:endParaRPr lang="en-US" smtClean="0"/>
          </a:p>
        </p:txBody>
      </p:sp>
      <p:sp>
        <p:nvSpPr>
          <p:cNvPr id="82947" name="Rectangle 2"/>
          <p:cNvSpPr>
            <a:spLocks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4A2204-F48E-4A58-964E-7B4180F5D85E}" type="slidenum">
              <a:rPr lang="en-US" smtClean="0"/>
              <a:pPr/>
              <a:t>34</a:t>
            </a:fld>
            <a:endParaRPr lang="en-US" smtClean="0"/>
          </a:p>
        </p:txBody>
      </p:sp>
      <p:sp>
        <p:nvSpPr>
          <p:cNvPr id="83971" name="Rectangle 2"/>
          <p:cNvSpPr>
            <a:spLocks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8688"/>
            <a:fld id="{C8CD3A6A-591C-454D-9B9D-E1F9888E1E69}" type="slidenum">
              <a:rPr lang="en-US" smtClean="0"/>
              <a:pPr defTabSz="928688"/>
              <a:t>35</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3249B7-9E31-40C9-9DD1-61CBE6F0CD47}" type="slidenum">
              <a:rPr lang="en-US" smtClean="0"/>
              <a:pPr/>
              <a:t>36</a:t>
            </a:fld>
            <a:endParaRPr lang="en-US" smtClean="0"/>
          </a:p>
        </p:txBody>
      </p:sp>
      <p:sp>
        <p:nvSpPr>
          <p:cNvPr id="86019" name="Rectangle 2"/>
          <p:cNvSpPr>
            <a:spLocks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94B030-CF2A-434F-98FD-BA42C1896DAD}" type="slidenum">
              <a:rPr lang="en-US" smtClean="0"/>
              <a:pPr/>
              <a:t>37</a:t>
            </a:fld>
            <a:endParaRPr lang="en-US" smtClean="0"/>
          </a:p>
        </p:txBody>
      </p:sp>
      <p:sp>
        <p:nvSpPr>
          <p:cNvPr id="87043" name="Rectangle 2"/>
          <p:cNvSpPr>
            <a:spLocks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Presenter’s Talking Points:</a:t>
            </a:r>
          </a:p>
          <a:p>
            <a:pPr eaLnBrk="1" hangingPunct="1">
              <a:spcBef>
                <a:spcPct val="0"/>
              </a:spcBef>
              <a:buFontTx/>
              <a:buChar char="•"/>
            </a:pPr>
            <a:r>
              <a:rPr lang="en-US" smtClean="0"/>
              <a:t>This is a difficult type of attack to guard against because it requires each of us to recognize when we are being conned. </a:t>
            </a:r>
          </a:p>
          <a:p>
            <a:pPr eaLnBrk="1" hangingPunct="1">
              <a:spcBef>
                <a:spcPct val="0"/>
              </a:spcBef>
              <a:buFontTx/>
              <a:buChar char="•"/>
            </a:pPr>
            <a:r>
              <a:rPr lang="en-US" smtClean="0"/>
              <a:t>As much as we want to believe the best of people, we still need to verify that a person is legitimate.</a:t>
            </a:r>
          </a:p>
          <a:p>
            <a:pPr eaLnBrk="1" hangingPunct="1">
              <a:spcBef>
                <a:spcPct val="0"/>
              </a:spcBef>
              <a:buFontTx/>
              <a:buChar char="•"/>
            </a:pPr>
            <a:r>
              <a:rPr lang="en-US" smtClean="0"/>
              <a:t>The only way to guard against social engineers is for everyone to stay aware.</a:t>
            </a:r>
          </a:p>
          <a:p>
            <a:pPr eaLnBrk="1" hangingPunct="1">
              <a:spcBef>
                <a:spcPct val="0"/>
              </a:spcBef>
              <a:buFontTx/>
              <a:buChar char="•"/>
            </a:pPr>
            <a:r>
              <a:rPr lang="en-US" smtClean="0"/>
              <a:t>It is important to learn how to recognize these kinds of con artists, what to do if you suspect a con artist has contacted you, and how you can guard against being a victim of such a con. </a:t>
            </a:r>
          </a:p>
          <a:p>
            <a:pPr eaLnBrk="1" hangingPunct="1">
              <a:spcBef>
                <a:spcPct val="0"/>
              </a:spcBef>
            </a:pPr>
            <a:endParaRPr lang="en-US" smtClean="0"/>
          </a:p>
          <a:p>
            <a:pPr eaLnBrk="1" hangingPunct="1">
              <a:spcBef>
                <a:spcPct val="0"/>
              </a:spcBef>
            </a:pPr>
            <a:r>
              <a:rPr lang="en-US" smtClean="0"/>
              <a:t>Other potential warning signs:</a:t>
            </a:r>
          </a:p>
          <a:p>
            <a:pPr eaLnBrk="1" hangingPunct="1">
              <a:spcBef>
                <a:spcPct val="0"/>
              </a:spcBef>
            </a:pPr>
            <a:r>
              <a:rPr lang="en-US" b="1" smtClean="0"/>
              <a:t>Have you been contacted by someone claiming to be high up in the Company, or by someone outside of the Company who would normally not call you? </a:t>
            </a:r>
            <a:r>
              <a:rPr lang="en-US" smtClean="0"/>
              <a:t>If they are asking you for sensitive information, no matter how good their excuse for asking, verify they are who they say they are and that they are authorized to obtain such information from you. Someone higher up in the Company will appreciate that you are cautious with sensitive information, and someone outside the Company should expect such caution! </a:t>
            </a:r>
          </a:p>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45C791-7926-4A6E-B98F-4B6B3C07607A}" type="slidenum">
              <a:rPr lang="en-US" smtClean="0"/>
              <a:pPr/>
              <a:t>38</a:t>
            </a:fld>
            <a:endParaRPr lang="en-US" smtClean="0"/>
          </a:p>
        </p:txBody>
      </p:sp>
      <p:sp>
        <p:nvSpPr>
          <p:cNvPr id="88067" name="Rectangle 2"/>
          <p:cNvSpPr>
            <a:spLocks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2ED6BC0-CA22-46F5-8676-117CC2F4C5FE}" type="slidenum">
              <a:rPr lang="en-US" smtClean="0"/>
              <a:pPr/>
              <a:t>39</a:t>
            </a:fld>
            <a:endParaRPr lang="en-US" smtClean="0"/>
          </a:p>
        </p:txBody>
      </p:sp>
      <p:sp>
        <p:nvSpPr>
          <p:cNvPr id="89091" name="Rectangle 2"/>
          <p:cNvSpPr>
            <a:spLocks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Presenter’s Talking Points:</a:t>
            </a:r>
          </a:p>
          <a:p>
            <a:pPr eaLnBrk="1" hangingPunct="1">
              <a:spcBef>
                <a:spcPct val="0"/>
              </a:spcBef>
            </a:pPr>
            <a:r>
              <a:rPr lang="en-US" smtClean="0"/>
              <a:t>Make sure they know how to contact the FISO, HDIS, and (if applicable) IT helpdesk staff.  Add the contact numbers to this slide or provide participants with a handout containing the proper contact names and numbers.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4AAFE2-1B04-4BB5-A6F9-9AC66A8EB82C}" type="slidenum">
              <a:rPr lang="en-US" smtClean="0"/>
              <a:pPr/>
              <a:t>40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189038" y="703263"/>
            <a:ext cx="4632325" cy="3473450"/>
          </a:xfrm>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DCB5C8-8EED-40E4-9101-940AAB37F942}" type="slidenum">
              <a:rPr lang="en-US" smtClean="0"/>
              <a:pPr/>
              <a:t>47</a:t>
            </a:fld>
            <a:endParaRPr lang="en-US" smtClean="0"/>
          </a:p>
        </p:txBody>
      </p:sp>
      <p:sp>
        <p:nvSpPr>
          <p:cNvPr id="95235" name="Rectangle 2"/>
          <p:cNvSpPr>
            <a:spLocks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C6CCAAD-B542-41E5-ADB5-58B2BFB4904B}" type="slidenum">
              <a:rPr lang="en-US" smtClean="0"/>
              <a:pPr/>
              <a:t>48</a:t>
            </a:fld>
            <a:endParaRPr lang="en-US" smtClean="0"/>
          </a:p>
        </p:txBody>
      </p:sp>
      <p:sp>
        <p:nvSpPr>
          <p:cNvPr id="96259" name="Rectangle 2"/>
          <p:cNvSpPr>
            <a:spLocks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3EEE51-0635-4FA6-94D9-60FEFC4DA7D7}" type="slidenum">
              <a:rPr lang="en-US" smtClean="0"/>
              <a:pPr/>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297A58-C79A-499D-AB02-CF71DB5E5515}" type="slidenum">
              <a:rPr lang="en-US" smtClean="0"/>
              <a:pPr/>
              <a:t>49</a:t>
            </a:fld>
            <a:endParaRPr lang="en-US" smtClean="0"/>
          </a:p>
        </p:txBody>
      </p:sp>
      <p:sp>
        <p:nvSpPr>
          <p:cNvPr id="97283" name="Rectangle 2"/>
          <p:cNvSpPr>
            <a:spLocks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2C0B70-9222-479D-A012-43B08BA29D85}"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890758-77B2-4F75-8BD0-8F8187398919}"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CFDBBC-CDA4-4E01-9001-09FD355A87B7}"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C0DD5E-C9DE-4DBD-94B5-E9D79BDBDE84}"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DDE17-AA6A-4D3E-8C45-734222C3175F}"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2DBC48-A372-4CA8-8B0A-8614FCAAD072}"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1" descr="PPP_SMEDI_TLE_Female_Physicia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0" y="4648200"/>
            <a:ext cx="9144000" cy="1143000"/>
          </a:xfrm>
        </p:spPr>
        <p:txBody>
          <a:bodyPr/>
          <a:lstStyle>
            <a:lvl1pPr algn="ctr">
              <a:defRPr>
                <a:solidFill>
                  <a:srgbClr val="FFFFFF"/>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0" y="5867400"/>
            <a:ext cx="9144000" cy="685800"/>
          </a:xfrm>
        </p:spPr>
        <p:txBody>
          <a:bodyPr/>
          <a:lstStyle>
            <a:lvl1pPr marL="0" indent="0" algn="ctr">
              <a:buFontTx/>
              <a:buNone/>
              <a:defRPr/>
            </a:lvl1pPr>
          </a:lstStyle>
          <a:p>
            <a:r>
              <a:rPr lang="en-US" smtClean="0"/>
              <a:t>Click to edit Master subtitle style</a:t>
            </a:r>
            <a:endParaRPr lang="en-US"/>
          </a:p>
        </p:txBody>
      </p:sp>
      <p:sp>
        <p:nvSpPr>
          <p:cNvPr id="5" name="Rectangle 23"/>
          <p:cNvSpPr>
            <a:spLocks noGrp="1" noChangeArrowheads="1"/>
          </p:cNvSpPr>
          <p:nvPr>
            <p:ph type="dt" sz="half" idx="10"/>
          </p:nvPr>
        </p:nvSpPr>
        <p:spPr/>
        <p:txBody>
          <a:bodyPr/>
          <a:lstStyle>
            <a:lvl1pPr>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B6AC7F9D-2004-4EEC-8D8F-D5043BB18323}" type="slidenum">
              <a:rPr lang="en-US"/>
              <a:pPr>
                <a:defRPr/>
              </a:pPr>
              <a:t>‹#›</a:t>
            </a:fld>
            <a:endParaRPr lang="en-U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dt" sz="half" idx="10"/>
          </p:nvPr>
        </p:nvSpPr>
        <p:spPr>
          <a:ln/>
        </p:spPr>
        <p:txBody>
          <a:bodyPr/>
          <a:lstStyle>
            <a:lvl1pPr>
              <a:defRPr/>
            </a:lvl1pPr>
          </a:lstStyle>
          <a:p>
            <a:pPr>
              <a:defRPr/>
            </a:pPr>
            <a:endParaRPr lang="en-US"/>
          </a:p>
        </p:txBody>
      </p:sp>
      <p:sp>
        <p:nvSpPr>
          <p:cNvPr id="5" name="Rectangle 47"/>
          <p:cNvSpPr>
            <a:spLocks noGrp="1" noChangeArrowheads="1"/>
          </p:cNvSpPr>
          <p:nvPr>
            <p:ph type="ftr" sz="quarter" idx="11"/>
          </p:nvPr>
        </p:nvSpPr>
        <p:spPr>
          <a:ln/>
        </p:spPr>
        <p:txBody>
          <a:bodyPr/>
          <a:lstStyle>
            <a:lvl1pPr>
              <a:defRPr/>
            </a:lvl1pPr>
          </a:lstStyle>
          <a:p>
            <a:pPr>
              <a:defRPr/>
            </a:pPr>
            <a:endParaRPr lang="en-US"/>
          </a:p>
        </p:txBody>
      </p:sp>
      <p:sp>
        <p:nvSpPr>
          <p:cNvPr id="6" name="Rectangle 48"/>
          <p:cNvSpPr>
            <a:spLocks noGrp="1" noChangeArrowheads="1"/>
          </p:cNvSpPr>
          <p:nvPr>
            <p:ph type="sldNum" sz="quarter" idx="12"/>
          </p:nvPr>
        </p:nvSpPr>
        <p:spPr>
          <a:ln/>
        </p:spPr>
        <p:txBody>
          <a:bodyPr/>
          <a:lstStyle>
            <a:lvl1pPr>
              <a:defRPr/>
            </a:lvl1pPr>
          </a:lstStyle>
          <a:p>
            <a:pPr>
              <a:defRPr/>
            </a:pPr>
            <a:fld id="{BBB797DB-06AC-4178-8172-5534FF20B35A}" type="slidenum">
              <a:rPr lang="en-US"/>
              <a:pPr>
                <a:defRPr/>
              </a:pPr>
              <a:t>‹#›</a:t>
            </a:fld>
            <a:endParaRPr 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1813" y="95250"/>
            <a:ext cx="2166937" cy="6457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5250"/>
            <a:ext cx="6348413" cy="6457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dt" sz="half" idx="10"/>
          </p:nvPr>
        </p:nvSpPr>
        <p:spPr>
          <a:ln/>
        </p:spPr>
        <p:txBody>
          <a:bodyPr/>
          <a:lstStyle>
            <a:lvl1pPr>
              <a:defRPr/>
            </a:lvl1pPr>
          </a:lstStyle>
          <a:p>
            <a:pPr>
              <a:defRPr/>
            </a:pPr>
            <a:endParaRPr lang="en-US"/>
          </a:p>
        </p:txBody>
      </p:sp>
      <p:sp>
        <p:nvSpPr>
          <p:cNvPr id="5" name="Rectangle 47"/>
          <p:cNvSpPr>
            <a:spLocks noGrp="1" noChangeArrowheads="1"/>
          </p:cNvSpPr>
          <p:nvPr>
            <p:ph type="ftr" sz="quarter" idx="11"/>
          </p:nvPr>
        </p:nvSpPr>
        <p:spPr>
          <a:ln/>
        </p:spPr>
        <p:txBody>
          <a:bodyPr/>
          <a:lstStyle>
            <a:lvl1pPr>
              <a:defRPr/>
            </a:lvl1pPr>
          </a:lstStyle>
          <a:p>
            <a:pPr>
              <a:defRPr/>
            </a:pPr>
            <a:endParaRPr lang="en-US"/>
          </a:p>
        </p:txBody>
      </p:sp>
      <p:sp>
        <p:nvSpPr>
          <p:cNvPr id="6" name="Rectangle 48"/>
          <p:cNvSpPr>
            <a:spLocks noGrp="1" noChangeArrowheads="1"/>
          </p:cNvSpPr>
          <p:nvPr>
            <p:ph type="sldNum" sz="quarter" idx="12"/>
          </p:nvPr>
        </p:nvSpPr>
        <p:spPr>
          <a:ln/>
        </p:spPr>
        <p:txBody>
          <a:bodyPr/>
          <a:lstStyle>
            <a:lvl1pPr>
              <a:defRPr/>
            </a:lvl1pPr>
          </a:lstStyle>
          <a:p>
            <a:pPr>
              <a:defRPr/>
            </a:pPr>
            <a:fld id="{FC9E11AE-715C-426D-AE3B-CF19A85629AB}" type="slidenum">
              <a:rPr lang="en-US"/>
              <a:pPr>
                <a:defRPr/>
              </a:pPr>
              <a:t>‹#›</a:t>
            </a:fld>
            <a:endParaRPr lang="en-US"/>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90133" y="228600"/>
            <a:ext cx="74506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56267" y="1981200"/>
            <a:ext cx="3657600" cy="4114800"/>
          </a:xfrm>
        </p:spPr>
        <p:txBody>
          <a:bodyPr/>
          <a:lstStyle/>
          <a:p>
            <a:pPr lvl="0"/>
            <a:endParaRPr lang="en-US" noProof="0" smtClean="0"/>
          </a:p>
        </p:txBody>
      </p:sp>
      <p:sp>
        <p:nvSpPr>
          <p:cNvPr id="4" name="Text Placeholder 3"/>
          <p:cNvSpPr>
            <a:spLocks noGrp="1"/>
          </p:cNvSpPr>
          <p:nvPr>
            <p:ph type="body" sz="half" idx="2"/>
          </p:nvPr>
        </p:nvSpPr>
        <p:spPr>
          <a:xfrm>
            <a:off x="5249333" y="19812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dt" sz="half" idx="10"/>
          </p:nvPr>
        </p:nvSpPr>
        <p:spPr>
          <a:ln/>
        </p:spPr>
        <p:txBody>
          <a:bodyPr/>
          <a:lstStyle>
            <a:lvl1pPr>
              <a:defRPr/>
            </a:lvl1pPr>
          </a:lstStyle>
          <a:p>
            <a:pPr>
              <a:defRPr/>
            </a:pPr>
            <a:endParaRPr lang="en-US"/>
          </a:p>
        </p:txBody>
      </p:sp>
      <p:sp>
        <p:nvSpPr>
          <p:cNvPr id="5" name="Rectangle 47"/>
          <p:cNvSpPr>
            <a:spLocks noGrp="1" noChangeArrowheads="1"/>
          </p:cNvSpPr>
          <p:nvPr>
            <p:ph type="ftr" sz="quarter" idx="11"/>
          </p:nvPr>
        </p:nvSpPr>
        <p:spPr>
          <a:ln/>
        </p:spPr>
        <p:txBody>
          <a:bodyPr/>
          <a:lstStyle>
            <a:lvl1pPr>
              <a:defRPr/>
            </a:lvl1pPr>
          </a:lstStyle>
          <a:p>
            <a:pPr>
              <a:defRPr/>
            </a:pPr>
            <a:endParaRPr lang="en-US"/>
          </a:p>
        </p:txBody>
      </p:sp>
      <p:sp>
        <p:nvSpPr>
          <p:cNvPr id="6" name="Rectangle 48"/>
          <p:cNvSpPr>
            <a:spLocks noGrp="1" noChangeArrowheads="1"/>
          </p:cNvSpPr>
          <p:nvPr>
            <p:ph type="sldNum" sz="quarter" idx="12"/>
          </p:nvPr>
        </p:nvSpPr>
        <p:spPr>
          <a:ln/>
        </p:spPr>
        <p:txBody>
          <a:bodyPr/>
          <a:lstStyle>
            <a:lvl1pPr>
              <a:defRPr/>
            </a:lvl1pPr>
          </a:lstStyle>
          <a:p>
            <a:pPr>
              <a:defRPr/>
            </a:pPr>
            <a:fld id="{4305E687-832D-460C-A757-8B77A2B546FF}" type="slidenum">
              <a:rPr lang="en-US"/>
              <a:pPr>
                <a:defRPr/>
              </a:pPr>
              <a:t>‹#›</a:t>
            </a:fld>
            <a:endParaRPr lang="en-U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dt" sz="half" idx="10"/>
          </p:nvPr>
        </p:nvSpPr>
        <p:spPr>
          <a:ln/>
        </p:spPr>
        <p:txBody>
          <a:bodyPr/>
          <a:lstStyle>
            <a:lvl1pPr>
              <a:defRPr/>
            </a:lvl1pPr>
          </a:lstStyle>
          <a:p>
            <a:pPr>
              <a:defRPr/>
            </a:pPr>
            <a:endParaRPr lang="en-US"/>
          </a:p>
        </p:txBody>
      </p:sp>
      <p:sp>
        <p:nvSpPr>
          <p:cNvPr id="5" name="Rectangle 47"/>
          <p:cNvSpPr>
            <a:spLocks noGrp="1" noChangeArrowheads="1"/>
          </p:cNvSpPr>
          <p:nvPr>
            <p:ph type="ftr" sz="quarter" idx="11"/>
          </p:nvPr>
        </p:nvSpPr>
        <p:spPr>
          <a:ln/>
        </p:spPr>
        <p:txBody>
          <a:bodyPr/>
          <a:lstStyle>
            <a:lvl1pPr>
              <a:defRPr/>
            </a:lvl1pPr>
          </a:lstStyle>
          <a:p>
            <a:pPr>
              <a:defRPr/>
            </a:pPr>
            <a:endParaRPr lang="en-US"/>
          </a:p>
        </p:txBody>
      </p:sp>
      <p:sp>
        <p:nvSpPr>
          <p:cNvPr id="6" name="Rectangle 48"/>
          <p:cNvSpPr>
            <a:spLocks noGrp="1" noChangeArrowheads="1"/>
          </p:cNvSpPr>
          <p:nvPr>
            <p:ph type="sldNum" sz="quarter" idx="12"/>
          </p:nvPr>
        </p:nvSpPr>
        <p:spPr>
          <a:ln/>
        </p:spPr>
        <p:txBody>
          <a:bodyPr/>
          <a:lstStyle>
            <a:lvl1pPr>
              <a:defRPr/>
            </a:lvl1pPr>
          </a:lstStyle>
          <a:p>
            <a:pPr>
              <a:defRPr/>
            </a:pPr>
            <a:fld id="{DBA04F4F-573A-4F74-AE93-D4B865E13908}" type="slidenum">
              <a:rPr lang="en-US"/>
              <a:pPr>
                <a:defRPr/>
              </a:pPr>
              <a:t>‹#›</a:t>
            </a:fld>
            <a:endParaRPr lang="en-U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624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5825" y="1447800"/>
            <a:ext cx="41624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dt" sz="half" idx="10"/>
          </p:nvPr>
        </p:nvSpPr>
        <p:spPr>
          <a:ln/>
        </p:spPr>
        <p:txBody>
          <a:bodyPr/>
          <a:lstStyle>
            <a:lvl1pPr>
              <a:defRPr/>
            </a:lvl1pPr>
          </a:lstStyle>
          <a:p>
            <a:pPr>
              <a:defRPr/>
            </a:pPr>
            <a:endParaRPr lang="en-US"/>
          </a:p>
        </p:txBody>
      </p:sp>
      <p:sp>
        <p:nvSpPr>
          <p:cNvPr id="6" name="Rectangle 47"/>
          <p:cNvSpPr>
            <a:spLocks noGrp="1" noChangeArrowheads="1"/>
          </p:cNvSpPr>
          <p:nvPr>
            <p:ph type="ftr" sz="quarter" idx="11"/>
          </p:nvPr>
        </p:nvSpPr>
        <p:spPr>
          <a:ln/>
        </p:spPr>
        <p:txBody>
          <a:bodyPr/>
          <a:lstStyle>
            <a:lvl1pPr>
              <a:defRPr/>
            </a:lvl1pPr>
          </a:lstStyle>
          <a:p>
            <a:pPr>
              <a:defRPr/>
            </a:pPr>
            <a:endParaRPr lang="en-US"/>
          </a:p>
        </p:txBody>
      </p:sp>
      <p:sp>
        <p:nvSpPr>
          <p:cNvPr id="7" name="Rectangle 48"/>
          <p:cNvSpPr>
            <a:spLocks noGrp="1" noChangeArrowheads="1"/>
          </p:cNvSpPr>
          <p:nvPr>
            <p:ph type="sldNum" sz="quarter" idx="12"/>
          </p:nvPr>
        </p:nvSpPr>
        <p:spPr>
          <a:ln/>
        </p:spPr>
        <p:txBody>
          <a:bodyPr/>
          <a:lstStyle>
            <a:lvl1pPr>
              <a:defRPr/>
            </a:lvl1pPr>
          </a:lstStyle>
          <a:p>
            <a:pPr>
              <a:defRPr/>
            </a:pPr>
            <a:fld id="{22C0A151-8DD1-43DD-9024-FFA028201702}" type="slidenum">
              <a:rPr lang="en-US"/>
              <a:pPr>
                <a:defRPr/>
              </a:pPr>
              <a:t>‹#›</a:t>
            </a:fld>
            <a:endParaRPr 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6"/>
          <p:cNvSpPr>
            <a:spLocks noGrp="1" noChangeArrowheads="1"/>
          </p:cNvSpPr>
          <p:nvPr>
            <p:ph type="dt" sz="half" idx="10"/>
          </p:nvPr>
        </p:nvSpPr>
        <p:spPr>
          <a:ln/>
        </p:spPr>
        <p:txBody>
          <a:bodyPr/>
          <a:lstStyle>
            <a:lvl1pPr>
              <a:defRPr/>
            </a:lvl1pPr>
          </a:lstStyle>
          <a:p>
            <a:pPr>
              <a:defRPr/>
            </a:pPr>
            <a:endParaRPr lang="en-US"/>
          </a:p>
        </p:txBody>
      </p:sp>
      <p:sp>
        <p:nvSpPr>
          <p:cNvPr id="8" name="Rectangle 47"/>
          <p:cNvSpPr>
            <a:spLocks noGrp="1" noChangeArrowheads="1"/>
          </p:cNvSpPr>
          <p:nvPr>
            <p:ph type="ftr" sz="quarter" idx="11"/>
          </p:nvPr>
        </p:nvSpPr>
        <p:spPr>
          <a:ln/>
        </p:spPr>
        <p:txBody>
          <a:bodyPr/>
          <a:lstStyle>
            <a:lvl1pPr>
              <a:defRPr/>
            </a:lvl1pPr>
          </a:lstStyle>
          <a:p>
            <a:pPr>
              <a:defRPr/>
            </a:pPr>
            <a:endParaRPr lang="en-US"/>
          </a:p>
        </p:txBody>
      </p:sp>
      <p:sp>
        <p:nvSpPr>
          <p:cNvPr id="9" name="Rectangle 48"/>
          <p:cNvSpPr>
            <a:spLocks noGrp="1" noChangeArrowheads="1"/>
          </p:cNvSpPr>
          <p:nvPr>
            <p:ph type="sldNum" sz="quarter" idx="12"/>
          </p:nvPr>
        </p:nvSpPr>
        <p:spPr>
          <a:ln/>
        </p:spPr>
        <p:txBody>
          <a:bodyPr/>
          <a:lstStyle>
            <a:lvl1pPr>
              <a:defRPr/>
            </a:lvl1pPr>
          </a:lstStyle>
          <a:p>
            <a:pPr>
              <a:defRPr/>
            </a:pPr>
            <a:fld id="{5FBDC13C-9542-409C-8EFB-6F184E9E5160}" type="slidenum">
              <a:rPr lang="en-US"/>
              <a:pPr>
                <a:defRPr/>
              </a:pPr>
              <a:t>‹#›</a:t>
            </a:fld>
            <a:endParaRPr 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6"/>
          <p:cNvSpPr>
            <a:spLocks noGrp="1" noChangeArrowheads="1"/>
          </p:cNvSpPr>
          <p:nvPr>
            <p:ph type="dt" sz="half" idx="10"/>
          </p:nvPr>
        </p:nvSpPr>
        <p:spPr>
          <a:ln/>
        </p:spPr>
        <p:txBody>
          <a:bodyPr/>
          <a:lstStyle>
            <a:lvl1pPr>
              <a:defRPr/>
            </a:lvl1pPr>
          </a:lstStyle>
          <a:p>
            <a:pPr>
              <a:defRPr/>
            </a:pPr>
            <a:endParaRPr lang="en-US"/>
          </a:p>
        </p:txBody>
      </p:sp>
      <p:sp>
        <p:nvSpPr>
          <p:cNvPr id="4" name="Rectangle 47"/>
          <p:cNvSpPr>
            <a:spLocks noGrp="1" noChangeArrowheads="1"/>
          </p:cNvSpPr>
          <p:nvPr>
            <p:ph type="ftr" sz="quarter" idx="11"/>
          </p:nvPr>
        </p:nvSpPr>
        <p:spPr>
          <a:ln/>
        </p:spPr>
        <p:txBody>
          <a:bodyPr/>
          <a:lstStyle>
            <a:lvl1pPr>
              <a:defRPr/>
            </a:lvl1pPr>
          </a:lstStyle>
          <a:p>
            <a:pPr>
              <a:defRPr/>
            </a:pPr>
            <a:endParaRPr lang="en-US"/>
          </a:p>
        </p:txBody>
      </p:sp>
      <p:sp>
        <p:nvSpPr>
          <p:cNvPr id="5" name="Rectangle 48"/>
          <p:cNvSpPr>
            <a:spLocks noGrp="1" noChangeArrowheads="1"/>
          </p:cNvSpPr>
          <p:nvPr>
            <p:ph type="sldNum" sz="quarter" idx="12"/>
          </p:nvPr>
        </p:nvSpPr>
        <p:spPr>
          <a:ln/>
        </p:spPr>
        <p:txBody>
          <a:bodyPr/>
          <a:lstStyle>
            <a:lvl1pPr>
              <a:defRPr/>
            </a:lvl1pPr>
          </a:lstStyle>
          <a:p>
            <a:pPr>
              <a:defRPr/>
            </a:pPr>
            <a:fld id="{888D99C9-A666-45F0-BAC7-946BABEF8E91}" type="slidenum">
              <a:rPr lang="en-US"/>
              <a:pPr>
                <a:defRPr/>
              </a:pPr>
              <a:t>‹#›</a:t>
            </a:fld>
            <a:endParaRPr lang="en-U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dt" sz="half" idx="10"/>
          </p:nvPr>
        </p:nvSpPr>
        <p:spPr>
          <a:ln/>
        </p:spPr>
        <p:txBody>
          <a:bodyPr/>
          <a:lstStyle>
            <a:lvl1pPr>
              <a:defRPr/>
            </a:lvl1pPr>
          </a:lstStyle>
          <a:p>
            <a:pPr>
              <a:defRPr/>
            </a:pPr>
            <a:endParaRPr lang="en-US"/>
          </a:p>
        </p:txBody>
      </p:sp>
      <p:sp>
        <p:nvSpPr>
          <p:cNvPr id="3" name="Rectangle 47"/>
          <p:cNvSpPr>
            <a:spLocks noGrp="1" noChangeArrowheads="1"/>
          </p:cNvSpPr>
          <p:nvPr>
            <p:ph type="ftr" sz="quarter" idx="11"/>
          </p:nvPr>
        </p:nvSpPr>
        <p:spPr>
          <a:ln/>
        </p:spPr>
        <p:txBody>
          <a:bodyPr/>
          <a:lstStyle>
            <a:lvl1pPr>
              <a:defRPr/>
            </a:lvl1pPr>
          </a:lstStyle>
          <a:p>
            <a:pPr>
              <a:defRPr/>
            </a:pPr>
            <a:endParaRPr lang="en-US"/>
          </a:p>
        </p:txBody>
      </p:sp>
      <p:sp>
        <p:nvSpPr>
          <p:cNvPr id="4" name="Rectangle 48"/>
          <p:cNvSpPr>
            <a:spLocks noGrp="1" noChangeArrowheads="1"/>
          </p:cNvSpPr>
          <p:nvPr>
            <p:ph type="sldNum" sz="quarter" idx="12"/>
          </p:nvPr>
        </p:nvSpPr>
        <p:spPr>
          <a:ln/>
        </p:spPr>
        <p:txBody>
          <a:bodyPr/>
          <a:lstStyle>
            <a:lvl1pPr>
              <a:defRPr/>
            </a:lvl1pPr>
          </a:lstStyle>
          <a:p>
            <a:pPr>
              <a:defRPr/>
            </a:pPr>
            <a:fld id="{434F4F93-DB6E-49B9-B93A-B66745465866}" type="slidenum">
              <a:rPr lang="en-US"/>
              <a:pPr>
                <a:defRPr/>
              </a:pPr>
              <a:t>‹#›</a:t>
            </a:fld>
            <a:endParaRPr lang="en-U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dt" sz="half" idx="10"/>
          </p:nvPr>
        </p:nvSpPr>
        <p:spPr>
          <a:ln/>
        </p:spPr>
        <p:txBody>
          <a:bodyPr/>
          <a:lstStyle>
            <a:lvl1pPr>
              <a:defRPr/>
            </a:lvl1pPr>
          </a:lstStyle>
          <a:p>
            <a:pPr>
              <a:defRPr/>
            </a:pPr>
            <a:endParaRPr lang="en-US"/>
          </a:p>
        </p:txBody>
      </p:sp>
      <p:sp>
        <p:nvSpPr>
          <p:cNvPr id="6" name="Rectangle 47"/>
          <p:cNvSpPr>
            <a:spLocks noGrp="1" noChangeArrowheads="1"/>
          </p:cNvSpPr>
          <p:nvPr>
            <p:ph type="ftr" sz="quarter" idx="11"/>
          </p:nvPr>
        </p:nvSpPr>
        <p:spPr>
          <a:ln/>
        </p:spPr>
        <p:txBody>
          <a:bodyPr/>
          <a:lstStyle>
            <a:lvl1pPr>
              <a:defRPr/>
            </a:lvl1pPr>
          </a:lstStyle>
          <a:p>
            <a:pPr>
              <a:defRPr/>
            </a:pPr>
            <a:endParaRPr lang="en-US"/>
          </a:p>
        </p:txBody>
      </p:sp>
      <p:sp>
        <p:nvSpPr>
          <p:cNvPr id="7" name="Rectangle 48"/>
          <p:cNvSpPr>
            <a:spLocks noGrp="1" noChangeArrowheads="1"/>
          </p:cNvSpPr>
          <p:nvPr>
            <p:ph type="sldNum" sz="quarter" idx="12"/>
          </p:nvPr>
        </p:nvSpPr>
        <p:spPr>
          <a:ln/>
        </p:spPr>
        <p:txBody>
          <a:bodyPr/>
          <a:lstStyle>
            <a:lvl1pPr>
              <a:defRPr/>
            </a:lvl1pPr>
          </a:lstStyle>
          <a:p>
            <a:pPr>
              <a:defRPr/>
            </a:pPr>
            <a:fld id="{9A8CD50B-22C7-4769-A9FC-9B8D6704F60C}" type="slidenum">
              <a:rPr lang="en-US"/>
              <a:pPr>
                <a:defRPr/>
              </a:pPr>
              <a:t>‹#›</a:t>
            </a:fld>
            <a:endParaRPr 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dt" sz="half" idx="10"/>
          </p:nvPr>
        </p:nvSpPr>
        <p:spPr>
          <a:ln/>
        </p:spPr>
        <p:txBody>
          <a:bodyPr/>
          <a:lstStyle>
            <a:lvl1pPr>
              <a:defRPr/>
            </a:lvl1pPr>
          </a:lstStyle>
          <a:p>
            <a:pPr>
              <a:defRPr/>
            </a:pPr>
            <a:endParaRPr lang="en-US"/>
          </a:p>
        </p:txBody>
      </p:sp>
      <p:sp>
        <p:nvSpPr>
          <p:cNvPr id="6" name="Rectangle 47"/>
          <p:cNvSpPr>
            <a:spLocks noGrp="1" noChangeArrowheads="1"/>
          </p:cNvSpPr>
          <p:nvPr>
            <p:ph type="ftr" sz="quarter" idx="11"/>
          </p:nvPr>
        </p:nvSpPr>
        <p:spPr>
          <a:ln/>
        </p:spPr>
        <p:txBody>
          <a:bodyPr/>
          <a:lstStyle>
            <a:lvl1pPr>
              <a:defRPr/>
            </a:lvl1pPr>
          </a:lstStyle>
          <a:p>
            <a:pPr>
              <a:defRPr/>
            </a:pPr>
            <a:endParaRPr lang="en-US"/>
          </a:p>
        </p:txBody>
      </p:sp>
      <p:sp>
        <p:nvSpPr>
          <p:cNvPr id="7" name="Rectangle 48"/>
          <p:cNvSpPr>
            <a:spLocks noGrp="1" noChangeArrowheads="1"/>
          </p:cNvSpPr>
          <p:nvPr>
            <p:ph type="sldNum" sz="quarter" idx="12"/>
          </p:nvPr>
        </p:nvSpPr>
        <p:spPr>
          <a:ln/>
        </p:spPr>
        <p:txBody>
          <a:bodyPr/>
          <a:lstStyle>
            <a:lvl1pPr>
              <a:defRPr/>
            </a:lvl1pPr>
          </a:lstStyle>
          <a:p>
            <a:pPr>
              <a:defRPr/>
            </a:pPr>
            <a:fld id="{21075979-6FFD-4E40-AEAB-097E0ED81FF3}" type="slidenum">
              <a:rPr lang="en-US"/>
              <a:pPr>
                <a:defRPr/>
              </a:pPr>
              <a:t>‹#›</a:t>
            </a:fld>
            <a:endParaRPr 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52" descr="PPP_SMEDI_TXT_Female_Physician"/>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2590800" y="95250"/>
            <a:ext cx="6457950" cy="1200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381000" y="1447800"/>
            <a:ext cx="847725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0" name="Rectangle 46"/>
          <p:cNvSpPr>
            <a:spLocks noGrp="1" noChangeArrowheads="1"/>
          </p:cNvSpPr>
          <p:nvPr>
            <p:ph type="dt" sz="half" idx="2"/>
          </p:nvPr>
        </p:nvSpPr>
        <p:spPr bwMode="auto">
          <a:xfrm>
            <a:off x="76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a:defRPr/>
            </a:pPr>
            <a:endParaRPr lang="en-US"/>
          </a:p>
        </p:txBody>
      </p:sp>
      <p:sp>
        <p:nvSpPr>
          <p:cNvPr id="1071" name="Rectangle 47"/>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defRPr>
            </a:lvl1pPr>
          </a:lstStyle>
          <a:p>
            <a:pPr>
              <a:defRPr/>
            </a:pPr>
            <a:endParaRPr lang="en-US"/>
          </a:p>
        </p:txBody>
      </p:sp>
      <p:sp>
        <p:nvSpPr>
          <p:cNvPr id="1072" name="Rectangle 48"/>
          <p:cNvSpPr>
            <a:spLocks noGrp="1" noChangeArrowheads="1"/>
          </p:cNvSpPr>
          <p:nvPr>
            <p:ph type="sldNum" sz="quarter" idx="4"/>
          </p:nvPr>
        </p:nvSpPr>
        <p:spPr bwMode="auto">
          <a:xfrm>
            <a:off x="6924675"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pPr>
              <a:defRPr/>
            </a:pPr>
            <a:fld id="{4E7599F8-BEAC-4F48-8A78-22C099A8F0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66" r:id="rId2"/>
    <p:sldLayoutId id="2147483965" r:id="rId3"/>
    <p:sldLayoutId id="2147483964" r:id="rId4"/>
    <p:sldLayoutId id="2147483963" r:id="rId5"/>
    <p:sldLayoutId id="2147483962" r:id="rId6"/>
    <p:sldLayoutId id="2147483961" r:id="rId7"/>
    <p:sldLayoutId id="2147483960" r:id="rId8"/>
    <p:sldLayoutId id="2147483959" r:id="rId9"/>
    <p:sldLayoutId id="2147483958" r:id="rId10"/>
    <p:sldLayoutId id="2147483957" r:id="rId11"/>
    <p:sldLayoutId id="2147483968" r:id="rId12"/>
  </p:sldLayoutIdLst>
  <p:transition spd="slow" advClick="0"/>
  <p:hf hdr="0" ftr="0" dt="0"/>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Arial" charset="0"/>
        </a:defRPr>
      </a:lvl2pPr>
      <a:lvl3pPr algn="l" rtl="0" eaLnBrk="0" fontAlgn="base" hangingPunct="0">
        <a:spcBef>
          <a:spcPct val="0"/>
        </a:spcBef>
        <a:spcAft>
          <a:spcPct val="0"/>
        </a:spcAft>
        <a:defRPr sz="3200" b="1">
          <a:solidFill>
            <a:srgbClr val="000000"/>
          </a:solidFill>
          <a:latin typeface="Arial" charset="0"/>
        </a:defRPr>
      </a:lvl3pPr>
      <a:lvl4pPr algn="l" rtl="0" eaLnBrk="0" fontAlgn="base" hangingPunct="0">
        <a:spcBef>
          <a:spcPct val="0"/>
        </a:spcBef>
        <a:spcAft>
          <a:spcPct val="0"/>
        </a:spcAft>
        <a:defRPr sz="3200" b="1">
          <a:solidFill>
            <a:srgbClr val="000000"/>
          </a:solidFill>
          <a:latin typeface="Arial" charset="0"/>
        </a:defRPr>
      </a:lvl4pPr>
      <a:lvl5pPr algn="l" rtl="0" eaLnBrk="0" fontAlgn="base" hangingPunct="0">
        <a:spcBef>
          <a:spcPct val="0"/>
        </a:spcBef>
        <a:spcAft>
          <a:spcPct val="0"/>
        </a:spcAft>
        <a:defRPr sz="3200" b="1">
          <a:solidFill>
            <a:srgbClr val="000000"/>
          </a:solidFill>
          <a:latin typeface="Arial" charset="0"/>
        </a:defRPr>
      </a:lvl5pPr>
      <a:lvl6pPr marL="457200" algn="l" rtl="0" eaLnBrk="1" fontAlgn="base" hangingPunct="1">
        <a:spcBef>
          <a:spcPct val="0"/>
        </a:spcBef>
        <a:spcAft>
          <a:spcPct val="0"/>
        </a:spcAft>
        <a:defRPr sz="3200" b="1">
          <a:solidFill>
            <a:srgbClr val="000000"/>
          </a:solidFill>
          <a:latin typeface="Arial" charset="0"/>
        </a:defRPr>
      </a:lvl6pPr>
      <a:lvl7pPr marL="914400" algn="l" rtl="0" eaLnBrk="1" fontAlgn="base" hangingPunct="1">
        <a:spcBef>
          <a:spcPct val="0"/>
        </a:spcBef>
        <a:spcAft>
          <a:spcPct val="0"/>
        </a:spcAft>
        <a:defRPr sz="3200" b="1">
          <a:solidFill>
            <a:srgbClr val="000000"/>
          </a:solidFill>
          <a:latin typeface="Arial" charset="0"/>
        </a:defRPr>
      </a:lvl7pPr>
      <a:lvl8pPr marL="1371600" algn="l" rtl="0" eaLnBrk="1" fontAlgn="base" hangingPunct="1">
        <a:spcBef>
          <a:spcPct val="0"/>
        </a:spcBef>
        <a:spcAft>
          <a:spcPct val="0"/>
        </a:spcAft>
        <a:defRPr sz="3200" b="1">
          <a:solidFill>
            <a:srgbClr val="000000"/>
          </a:solidFill>
          <a:latin typeface="Arial" charset="0"/>
        </a:defRPr>
      </a:lvl8pPr>
      <a:lvl9pPr marL="1828800" algn="l" rtl="0" eaLnBrk="1" fontAlgn="base" hangingPunct="1">
        <a:spcBef>
          <a:spcPct val="0"/>
        </a:spcBef>
        <a:spcAft>
          <a:spcPct val="0"/>
        </a:spcAft>
        <a:defRPr sz="3200" b="1">
          <a:solidFill>
            <a:srgbClr val="000000"/>
          </a:solidFill>
          <a:latin typeface="Arial" charset="0"/>
        </a:defRPr>
      </a:lvl9pPr>
    </p:titleStyle>
    <p:bodyStyle>
      <a:lvl1pPr marL="342900" indent="-342900" algn="l" rtl="0" eaLnBrk="0" fontAlgn="base" hangingPunct="0">
        <a:spcBef>
          <a:spcPct val="20000"/>
        </a:spcBef>
        <a:spcAft>
          <a:spcPct val="0"/>
        </a:spcAft>
        <a:buClr>
          <a:srgbClr val="66C1FC"/>
        </a:buClr>
        <a:buChar char="•"/>
        <a:defRPr sz="2400">
          <a:solidFill>
            <a:srgbClr val="FFFFFF"/>
          </a:solidFill>
          <a:latin typeface="+mn-lt"/>
          <a:ea typeface="+mn-ea"/>
          <a:cs typeface="+mn-cs"/>
        </a:defRPr>
      </a:lvl1pPr>
      <a:lvl2pPr marL="742950" indent="-285750" algn="l" rtl="0" eaLnBrk="0" fontAlgn="base" hangingPunct="0">
        <a:spcBef>
          <a:spcPct val="20000"/>
        </a:spcBef>
        <a:spcAft>
          <a:spcPct val="0"/>
        </a:spcAft>
        <a:buClr>
          <a:srgbClr val="66C1FC"/>
        </a:buClr>
        <a:buChar char="•"/>
        <a:defRPr sz="2000">
          <a:solidFill>
            <a:srgbClr val="FFFFFF"/>
          </a:solidFill>
          <a:latin typeface="+mn-lt"/>
        </a:defRPr>
      </a:lvl2pPr>
      <a:lvl3pPr marL="1143000" indent="-228600" algn="l" rtl="0" eaLnBrk="0" fontAlgn="base" hangingPunct="0">
        <a:spcBef>
          <a:spcPct val="20000"/>
        </a:spcBef>
        <a:spcAft>
          <a:spcPct val="0"/>
        </a:spcAft>
        <a:buClr>
          <a:srgbClr val="66C1FC"/>
        </a:buClr>
        <a:buChar char="•"/>
        <a:defRPr>
          <a:solidFill>
            <a:srgbClr val="FFFFFF"/>
          </a:solidFill>
          <a:latin typeface="+mn-lt"/>
        </a:defRPr>
      </a:lvl3pPr>
      <a:lvl4pPr marL="1600200" indent="-228600" algn="l" rtl="0" eaLnBrk="0" fontAlgn="base" hangingPunct="0">
        <a:spcBef>
          <a:spcPct val="20000"/>
        </a:spcBef>
        <a:spcAft>
          <a:spcPct val="0"/>
        </a:spcAft>
        <a:buClr>
          <a:srgbClr val="66C1FC"/>
        </a:buClr>
        <a:buChar char="•"/>
        <a:defRPr sz="1600">
          <a:solidFill>
            <a:srgbClr val="FFFFFF"/>
          </a:solidFill>
          <a:latin typeface="+mn-lt"/>
        </a:defRPr>
      </a:lvl4pPr>
      <a:lvl5pPr marL="2057400" indent="-228600" algn="l" rtl="0" eaLnBrk="0" fontAlgn="base" hangingPunct="0">
        <a:spcBef>
          <a:spcPct val="20000"/>
        </a:spcBef>
        <a:spcAft>
          <a:spcPct val="0"/>
        </a:spcAft>
        <a:buClr>
          <a:srgbClr val="66C1FC"/>
        </a:buClr>
        <a:buChar char="•"/>
        <a:defRPr sz="1600">
          <a:solidFill>
            <a:srgbClr val="FFFFFF"/>
          </a:solidFill>
          <a:latin typeface="+mn-lt"/>
        </a:defRPr>
      </a:lvl5pPr>
      <a:lvl6pPr marL="2514600" indent="-228600" algn="l" rtl="0" eaLnBrk="1" fontAlgn="base" hangingPunct="1">
        <a:spcBef>
          <a:spcPct val="20000"/>
        </a:spcBef>
        <a:spcAft>
          <a:spcPct val="0"/>
        </a:spcAft>
        <a:buClr>
          <a:srgbClr val="66C1FC"/>
        </a:buClr>
        <a:buChar char="•"/>
        <a:defRPr sz="1600">
          <a:solidFill>
            <a:srgbClr val="FFFFFF"/>
          </a:solidFill>
          <a:latin typeface="+mn-lt"/>
        </a:defRPr>
      </a:lvl6pPr>
      <a:lvl7pPr marL="2971800" indent="-228600" algn="l" rtl="0" eaLnBrk="1" fontAlgn="base" hangingPunct="1">
        <a:spcBef>
          <a:spcPct val="20000"/>
        </a:spcBef>
        <a:spcAft>
          <a:spcPct val="0"/>
        </a:spcAft>
        <a:buClr>
          <a:srgbClr val="66C1FC"/>
        </a:buClr>
        <a:buChar char="•"/>
        <a:defRPr sz="1600">
          <a:solidFill>
            <a:srgbClr val="FFFFFF"/>
          </a:solidFill>
          <a:latin typeface="+mn-lt"/>
        </a:defRPr>
      </a:lvl7pPr>
      <a:lvl8pPr marL="3429000" indent="-228600" algn="l" rtl="0" eaLnBrk="1" fontAlgn="base" hangingPunct="1">
        <a:spcBef>
          <a:spcPct val="20000"/>
        </a:spcBef>
        <a:spcAft>
          <a:spcPct val="0"/>
        </a:spcAft>
        <a:buClr>
          <a:srgbClr val="66C1FC"/>
        </a:buClr>
        <a:buChar char="•"/>
        <a:defRPr sz="1600">
          <a:solidFill>
            <a:srgbClr val="FFFFFF"/>
          </a:solidFill>
          <a:latin typeface="+mn-lt"/>
        </a:defRPr>
      </a:lvl8pPr>
      <a:lvl9pPr marL="3886200" indent="-228600" algn="l" rtl="0" eaLnBrk="1" fontAlgn="base" hangingPunct="1">
        <a:spcBef>
          <a:spcPct val="20000"/>
        </a:spcBef>
        <a:spcAft>
          <a:spcPct val="0"/>
        </a:spcAft>
        <a:buClr>
          <a:srgbClr val="66C1FC"/>
        </a:buClr>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smtClean="0"/>
              <a:t>HIPAA AND HITECH EDUCATION</a:t>
            </a:r>
          </a:p>
        </p:txBody>
      </p:sp>
      <p:sp>
        <p:nvSpPr>
          <p:cNvPr id="5123" name="Subtitle 2"/>
          <p:cNvSpPr>
            <a:spLocks noGrp="1"/>
          </p:cNvSpPr>
          <p:nvPr>
            <p:ph type="subTitle" idx="1"/>
          </p:nvPr>
        </p:nvSpPr>
        <p:spPr/>
        <p:txBody>
          <a:bodyPr/>
          <a:lstStyle/>
          <a:p>
            <a:pPr eaLnBrk="1" hangingPunct="1"/>
            <a:r>
              <a:rPr lang="en-US" smtClean="0"/>
              <a:t>Privacy and Security of Protected Health Information</a:t>
            </a:r>
          </a:p>
        </p:txBody>
      </p:sp>
      <p:sp>
        <p:nvSpPr>
          <p:cNvPr id="5124" name="Slide Number Placeholder 4"/>
          <p:cNvSpPr>
            <a:spLocks noGrp="1"/>
          </p:cNvSpPr>
          <p:nvPr>
            <p:ph type="sldNum" sz="quarter" idx="12"/>
          </p:nvPr>
        </p:nvSpPr>
        <p:spPr>
          <a:noFill/>
        </p:spPr>
        <p:txBody>
          <a:bodyPr/>
          <a:lstStyle/>
          <a:p>
            <a:fld id="{BB0189F0-9699-4DE7-A115-9769FF418682}" type="slidenum">
              <a:rPr lang="en-US" smtClean="0"/>
              <a:pPr/>
              <a:t>1</a:t>
            </a:fld>
            <a:endParaRPr lang="en-US" smtClean="0"/>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b="0" smtClean="0"/>
              <a:t/>
            </a:r>
            <a:br>
              <a:rPr lang="en-US" sz="4000" b="0" smtClean="0"/>
            </a:br>
            <a:r>
              <a:rPr lang="en-US" sz="3600" b="0" smtClean="0"/>
              <a:t>Facility Privacy Official (FPO)</a:t>
            </a:r>
            <a:r>
              <a:rPr lang="en-US" sz="3600" smtClean="0"/>
              <a:t/>
            </a:r>
            <a:br>
              <a:rPr lang="en-US" sz="3600" smtClean="0"/>
            </a:br>
            <a:endParaRPr lang="en-US" sz="3600" smtClean="0"/>
          </a:p>
        </p:txBody>
      </p:sp>
      <p:sp>
        <p:nvSpPr>
          <p:cNvPr id="14339" name="Rectangle 3"/>
          <p:cNvSpPr>
            <a:spLocks noGrp="1" noChangeArrowheads="1"/>
          </p:cNvSpPr>
          <p:nvPr>
            <p:ph type="body" idx="1"/>
          </p:nvPr>
        </p:nvSpPr>
        <p:spPr/>
        <p:txBody>
          <a:bodyPr/>
          <a:lstStyle/>
          <a:p>
            <a:pPr eaLnBrk="1" hangingPunct="1">
              <a:buClr>
                <a:schemeClr val="bg1"/>
              </a:buClr>
              <a:buFontTx/>
              <a:buNone/>
            </a:pPr>
            <a:r>
              <a:rPr lang="en-US" smtClean="0"/>
              <a:t>	</a:t>
            </a:r>
          </a:p>
          <a:p>
            <a:pPr eaLnBrk="1" hangingPunct="1">
              <a:spcBef>
                <a:spcPct val="0"/>
              </a:spcBef>
              <a:buClr>
                <a:schemeClr val="bg1"/>
              </a:buClr>
              <a:buFont typeface="Wingdings" pitchFamily="2" charset="2"/>
              <a:buChar char="Ø"/>
            </a:pPr>
            <a:r>
              <a:rPr lang="en-US" smtClean="0"/>
              <a:t>HIPAA requires healthcare entities to appoint a facility privacy official (FPO).  </a:t>
            </a:r>
          </a:p>
          <a:p>
            <a:pPr eaLnBrk="1" hangingPunct="1">
              <a:buClr>
                <a:schemeClr val="bg1"/>
              </a:buClr>
              <a:buFontTx/>
              <a:buNone/>
            </a:pPr>
            <a:endParaRPr lang="en-US" smtClean="0"/>
          </a:p>
          <a:p>
            <a:pPr eaLnBrk="1" hangingPunct="1">
              <a:buClr>
                <a:schemeClr val="bg1"/>
              </a:buClr>
              <a:buFont typeface="Wingdings" pitchFamily="2" charset="2"/>
              <a:buChar char="Ø"/>
            </a:pPr>
            <a:r>
              <a:rPr lang="en-US" smtClean="0"/>
              <a:t>The FPO in our facility oversees and implements the Privacy Program and works to ensure the facility’s compliance. </a:t>
            </a:r>
          </a:p>
          <a:p>
            <a:pPr eaLnBrk="1" hangingPunct="1">
              <a:buClr>
                <a:schemeClr val="bg1"/>
              </a:buClr>
              <a:buFontTx/>
              <a:buNone/>
            </a:pPr>
            <a:endParaRPr lang="en-US" smtClean="0"/>
          </a:p>
          <a:p>
            <a:pPr eaLnBrk="1" hangingPunct="1">
              <a:buClr>
                <a:schemeClr val="bg1"/>
              </a:buClr>
              <a:buFont typeface="Wingdings" pitchFamily="2" charset="2"/>
              <a:buChar char="Ø"/>
            </a:pPr>
            <a:r>
              <a:rPr lang="en-US" smtClean="0"/>
              <a:t>The FPO is also responsible for receiving patient privacy complaints.</a:t>
            </a:r>
            <a:endParaRPr lang="en-US" b="1" smtClean="0"/>
          </a:p>
        </p:txBody>
      </p:sp>
      <p:sp>
        <p:nvSpPr>
          <p:cNvPr id="14340" name="Slide Number Placeholder 4"/>
          <p:cNvSpPr>
            <a:spLocks noGrp="1"/>
          </p:cNvSpPr>
          <p:nvPr>
            <p:ph type="sldNum" sz="quarter" idx="12"/>
          </p:nvPr>
        </p:nvSpPr>
        <p:spPr>
          <a:noFill/>
        </p:spPr>
        <p:txBody>
          <a:bodyPr/>
          <a:lstStyle/>
          <a:p>
            <a:fld id="{5E79DA37-E7EB-404D-886E-10FE2B7CEA39}" type="slidenum">
              <a:rPr lang="en-US" smtClean="0"/>
              <a:pPr/>
              <a:t>10</a:t>
            </a:fld>
            <a:endParaRPr lang="en-US" smtClean="0"/>
          </a:p>
        </p:txBody>
      </p:sp>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1371600"/>
            <a:ext cx="7391400" cy="6199188"/>
          </a:xfrm>
          <a:prstGeom prst="rect">
            <a:avLst/>
          </a:prstGeom>
          <a:noFill/>
          <a:ln w="9525">
            <a:noFill/>
            <a:miter lim="800000"/>
            <a:headEnd/>
            <a:tailEnd/>
          </a:ln>
        </p:spPr>
        <p:txBody>
          <a:bodyPr>
            <a:spAutoFit/>
          </a:bodyPr>
          <a:lstStyle/>
          <a:p>
            <a:pPr marL="457200" indent="-457200">
              <a:spcBef>
                <a:spcPct val="20000"/>
              </a:spcBef>
            </a:pPr>
            <a:r>
              <a:rPr lang="en-US" sz="2400">
                <a:solidFill>
                  <a:schemeClr val="bg1"/>
                </a:solidFill>
                <a:cs typeface="Arial" charset="0"/>
              </a:rPr>
              <a:t>Each facility must…</a:t>
            </a:r>
          </a:p>
          <a:p>
            <a:pPr marL="457200" indent="-457200">
              <a:spcBef>
                <a:spcPct val="20000"/>
              </a:spcBef>
            </a:pPr>
            <a:endParaRPr lang="en-US" sz="2000" b="1">
              <a:solidFill>
                <a:schemeClr val="bg1"/>
              </a:solidFill>
              <a:cs typeface="Arial" charset="0"/>
            </a:endParaRPr>
          </a:p>
          <a:p>
            <a:pPr marL="457200" indent="-457200">
              <a:spcBef>
                <a:spcPct val="20000"/>
              </a:spcBef>
              <a:buFont typeface="Wingdings" pitchFamily="2" charset="2"/>
              <a:buChar char="Ø"/>
            </a:pPr>
            <a:r>
              <a:rPr lang="en-US" sz="2200">
                <a:solidFill>
                  <a:schemeClr val="bg1"/>
                </a:solidFill>
                <a:cs typeface="Arial" charset="0"/>
              </a:rPr>
              <a:t>Provide Notice of Privacy Practices to patients at the first interaction.  </a:t>
            </a:r>
          </a:p>
          <a:p>
            <a:pPr marL="457200" indent="-457200">
              <a:spcBef>
                <a:spcPct val="20000"/>
              </a:spcBef>
            </a:pPr>
            <a:endParaRPr lang="en-US" sz="2200">
              <a:solidFill>
                <a:schemeClr val="bg1"/>
              </a:solidFill>
              <a:cs typeface="Arial" charset="0"/>
            </a:endParaRPr>
          </a:p>
          <a:p>
            <a:pPr marL="457200" indent="-457200">
              <a:spcBef>
                <a:spcPct val="20000"/>
              </a:spcBef>
              <a:buFont typeface="Wingdings" pitchFamily="2" charset="2"/>
              <a:buChar char="Ø"/>
            </a:pPr>
            <a:r>
              <a:rPr lang="en-US" sz="2200">
                <a:solidFill>
                  <a:schemeClr val="bg1"/>
                </a:solidFill>
                <a:cs typeface="Arial" charset="0"/>
              </a:rPr>
              <a:t>Inform patients of their rights  and responsibilities with respect to protected health information  and its uses. </a:t>
            </a:r>
          </a:p>
          <a:p>
            <a:pPr marL="457200" indent="-457200">
              <a:spcBef>
                <a:spcPct val="20000"/>
              </a:spcBef>
            </a:pPr>
            <a:r>
              <a:rPr lang="en-US" sz="2200">
                <a:solidFill>
                  <a:schemeClr val="bg1"/>
                </a:solidFill>
                <a:cs typeface="Arial" charset="0"/>
              </a:rPr>
              <a:t> </a:t>
            </a:r>
          </a:p>
          <a:p>
            <a:pPr marL="457200" indent="-457200">
              <a:spcBef>
                <a:spcPct val="20000"/>
              </a:spcBef>
              <a:buFont typeface="Wingdings" pitchFamily="2" charset="2"/>
              <a:buChar char="Ø"/>
            </a:pPr>
            <a:r>
              <a:rPr lang="en-US" sz="2200">
                <a:solidFill>
                  <a:schemeClr val="bg1"/>
                </a:solidFill>
                <a:cs typeface="Arial" charset="0"/>
              </a:rPr>
              <a:t>Notice is written in plain language that includes Company standard language and available in English and Spanish.</a:t>
            </a:r>
          </a:p>
          <a:p>
            <a:pPr marL="457200" indent="-457200">
              <a:spcBef>
                <a:spcPct val="20000"/>
              </a:spcBef>
            </a:pPr>
            <a:endParaRPr lang="en-US" sz="2200">
              <a:solidFill>
                <a:schemeClr val="bg1"/>
              </a:solidFill>
              <a:cs typeface="Arial" charset="0"/>
            </a:endParaRPr>
          </a:p>
          <a:p>
            <a:pPr marL="457200" indent="-457200">
              <a:spcBef>
                <a:spcPct val="20000"/>
              </a:spcBef>
              <a:buFont typeface="Wingdings" pitchFamily="2" charset="2"/>
              <a:buChar char="Ø"/>
            </a:pPr>
            <a:r>
              <a:rPr lang="en-US" sz="2200">
                <a:solidFill>
                  <a:schemeClr val="bg1"/>
                </a:solidFill>
                <a:cs typeface="Arial" charset="0"/>
              </a:rPr>
              <a:t>Patient must acknowledge receipt of the notice.</a:t>
            </a:r>
          </a:p>
          <a:p>
            <a:pPr marL="457200" indent="-457200" eaLnBrk="0" hangingPunct="0">
              <a:spcBef>
                <a:spcPct val="50000"/>
              </a:spcBef>
              <a:buClr>
                <a:schemeClr val="tx1"/>
              </a:buClr>
              <a:buFont typeface="Wingdings" pitchFamily="2" charset="2"/>
              <a:buNone/>
            </a:pPr>
            <a:endParaRPr lang="en-US" sz="2000" i="1">
              <a:latin typeface="Arial Narrow" pitchFamily="34" charset="0"/>
            </a:endParaRPr>
          </a:p>
          <a:p>
            <a:pPr marL="457200" indent="-457200">
              <a:spcBef>
                <a:spcPct val="20000"/>
              </a:spcBef>
            </a:pPr>
            <a:endParaRPr lang="en-US" sz="2000" i="1">
              <a:latin typeface="Arial Narrow" pitchFamily="34" charset="0"/>
            </a:endParaRPr>
          </a:p>
          <a:p>
            <a:pPr marL="914400" lvl="1" indent="-457200">
              <a:spcBef>
                <a:spcPct val="20000"/>
              </a:spcBef>
              <a:buSzPct val="75000"/>
              <a:buFontTx/>
              <a:buBlip>
                <a:blip r:embed="rId3"/>
              </a:buBlip>
            </a:pPr>
            <a:endParaRPr lang="en-US" sz="2000" b="1">
              <a:latin typeface="Arial Narrow" pitchFamily="34" charset="0"/>
            </a:endParaRPr>
          </a:p>
        </p:txBody>
      </p:sp>
      <p:sp>
        <p:nvSpPr>
          <p:cNvPr id="11267" name="Text Box 3"/>
          <p:cNvSpPr txBox="1">
            <a:spLocks noChangeArrowheads="1"/>
          </p:cNvSpPr>
          <p:nvPr/>
        </p:nvSpPr>
        <p:spPr bwMode="auto">
          <a:xfrm>
            <a:off x="2514600" y="381000"/>
            <a:ext cx="6477000" cy="646113"/>
          </a:xfrm>
          <a:prstGeom prst="rect">
            <a:avLst/>
          </a:prstGeom>
          <a:noFill/>
          <a:ln w="9525">
            <a:noFill/>
            <a:miter lim="800000"/>
            <a:headEnd/>
            <a:tailEnd/>
          </a:ln>
        </p:spPr>
        <p:txBody>
          <a:bodyPr>
            <a:spAutoFit/>
          </a:bodyPr>
          <a:lstStyle/>
          <a:p>
            <a:pPr eaLnBrk="0" hangingPunct="0">
              <a:spcBef>
                <a:spcPct val="50000"/>
              </a:spcBef>
              <a:buClr>
                <a:schemeClr val="tx1"/>
              </a:buClr>
              <a:buFont typeface="Wingdings" pitchFamily="2" charset="2"/>
              <a:buNone/>
              <a:defRPr/>
            </a:pPr>
            <a:r>
              <a:rPr lang="en-US" sz="3600" dirty="0">
                <a:latin typeface="+mj-lt"/>
              </a:rPr>
              <a:t>Notice of Privacy Practices </a:t>
            </a:r>
          </a:p>
        </p:txBody>
      </p:sp>
      <p:sp>
        <p:nvSpPr>
          <p:cNvPr id="15364" name="Slide Number Placeholder 4"/>
          <p:cNvSpPr>
            <a:spLocks noGrp="1"/>
          </p:cNvSpPr>
          <p:nvPr>
            <p:ph type="sldNum" sz="quarter" idx="12"/>
          </p:nvPr>
        </p:nvSpPr>
        <p:spPr>
          <a:noFill/>
        </p:spPr>
        <p:txBody>
          <a:bodyPr/>
          <a:lstStyle/>
          <a:p>
            <a:fld id="{8C98DB06-0951-4830-B786-BBE0EB55FF07}" type="slidenum">
              <a:rPr lang="en-US" smtClean="0"/>
              <a:pPr/>
              <a:t>11</a:t>
            </a:fld>
            <a:endParaRPr lang="en-US" smtClean="0"/>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b="0" smtClean="0"/>
              <a:t>Reporting Obligations</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en-US" smtClean="0"/>
              <a:t>	</a:t>
            </a:r>
          </a:p>
          <a:p>
            <a:pPr eaLnBrk="1" hangingPunct="1">
              <a:lnSpc>
                <a:spcPct val="90000"/>
              </a:lnSpc>
              <a:buClr>
                <a:schemeClr val="bg1"/>
              </a:buClr>
              <a:buFont typeface="Wingdings" pitchFamily="2" charset="2"/>
              <a:buChar char="Ø"/>
            </a:pPr>
            <a:r>
              <a:rPr lang="en-US" sz="2200" smtClean="0"/>
              <a:t>Everyone is obligated to report any potential privacy violation that he/she witnesses or may have committed himself/herself.</a:t>
            </a:r>
          </a:p>
          <a:p>
            <a:pPr eaLnBrk="1" hangingPunct="1">
              <a:lnSpc>
                <a:spcPct val="90000"/>
              </a:lnSpc>
              <a:buClr>
                <a:schemeClr val="bg1"/>
              </a:buClr>
              <a:buFont typeface="Wingdings" pitchFamily="2" charset="2"/>
              <a:buChar char="Ø"/>
            </a:pPr>
            <a:endParaRPr lang="en-US" sz="2200" smtClean="0"/>
          </a:p>
          <a:p>
            <a:pPr eaLnBrk="1" hangingPunct="1">
              <a:lnSpc>
                <a:spcPct val="90000"/>
              </a:lnSpc>
              <a:buClr>
                <a:schemeClr val="bg1"/>
              </a:buClr>
              <a:buFont typeface="Wingdings" pitchFamily="2" charset="2"/>
              <a:buChar char="Ø"/>
            </a:pPr>
            <a:r>
              <a:rPr lang="en-US" sz="2200" smtClean="0"/>
              <a:t>Reporting can be accomplished by any of the following:</a:t>
            </a:r>
          </a:p>
          <a:p>
            <a:pPr lvl="1" eaLnBrk="1" hangingPunct="1">
              <a:lnSpc>
                <a:spcPct val="90000"/>
              </a:lnSpc>
              <a:buClr>
                <a:schemeClr val="bg1"/>
              </a:buClr>
              <a:buFont typeface="Wingdings" pitchFamily="2" charset="2"/>
              <a:buChar char="ü"/>
            </a:pPr>
            <a:endParaRPr lang="en-US" sz="1800" smtClean="0"/>
          </a:p>
          <a:p>
            <a:pPr lvl="1" eaLnBrk="1" hangingPunct="1">
              <a:lnSpc>
                <a:spcPct val="90000"/>
              </a:lnSpc>
              <a:buClr>
                <a:schemeClr val="bg1"/>
              </a:buClr>
              <a:buFont typeface="Wingdings" pitchFamily="2" charset="2"/>
              <a:buChar char="ü"/>
            </a:pPr>
            <a:r>
              <a:rPr lang="en-US" smtClean="0"/>
              <a:t>An incident can be reported directly to the FPO, the Ethics &amp; Compliance Officer  or  Department Manager / Director.</a:t>
            </a:r>
          </a:p>
          <a:p>
            <a:pPr lvl="1" eaLnBrk="1" hangingPunct="1">
              <a:lnSpc>
                <a:spcPct val="90000"/>
              </a:lnSpc>
              <a:buClr>
                <a:schemeClr val="bg1"/>
              </a:buClr>
              <a:buFontTx/>
              <a:buNone/>
            </a:pPr>
            <a:endParaRPr lang="en-US" smtClean="0"/>
          </a:p>
          <a:p>
            <a:pPr lvl="1" eaLnBrk="1" hangingPunct="1">
              <a:lnSpc>
                <a:spcPct val="90000"/>
              </a:lnSpc>
              <a:buClr>
                <a:schemeClr val="bg1"/>
              </a:buClr>
              <a:buFont typeface="Wingdings" pitchFamily="2" charset="2"/>
              <a:buChar char="ü"/>
            </a:pPr>
            <a:r>
              <a:rPr lang="en-US" smtClean="0"/>
              <a:t>By completing a Non-Patient Notification Occurrence  Report through the Risk Management System .</a:t>
            </a:r>
          </a:p>
          <a:p>
            <a:pPr lvl="1" eaLnBrk="1" hangingPunct="1">
              <a:lnSpc>
                <a:spcPct val="90000"/>
              </a:lnSpc>
              <a:buClr>
                <a:schemeClr val="bg1"/>
              </a:buClr>
              <a:buFontTx/>
              <a:buNone/>
            </a:pPr>
            <a:endParaRPr lang="en-US" smtClean="0"/>
          </a:p>
          <a:p>
            <a:pPr lvl="1" eaLnBrk="1" hangingPunct="1">
              <a:lnSpc>
                <a:spcPct val="90000"/>
              </a:lnSpc>
              <a:buClr>
                <a:schemeClr val="bg1"/>
              </a:buClr>
              <a:buFont typeface="Wingdings" pitchFamily="2" charset="2"/>
              <a:buChar char="ü"/>
            </a:pPr>
            <a:r>
              <a:rPr lang="en-US" smtClean="0"/>
              <a:t>Students should report violations to their instructor.</a:t>
            </a:r>
          </a:p>
        </p:txBody>
      </p:sp>
      <p:sp>
        <p:nvSpPr>
          <p:cNvPr id="16388" name="Slide Number Placeholder 4"/>
          <p:cNvSpPr>
            <a:spLocks noGrp="1"/>
          </p:cNvSpPr>
          <p:nvPr>
            <p:ph type="sldNum" sz="quarter" idx="12"/>
          </p:nvPr>
        </p:nvSpPr>
        <p:spPr>
          <a:noFill/>
        </p:spPr>
        <p:txBody>
          <a:bodyPr/>
          <a:lstStyle/>
          <a:p>
            <a:fld id="{BA02F60B-68FA-4FE2-994B-CDAF9B4E0555}" type="slidenum">
              <a:rPr lang="en-US" smtClean="0"/>
              <a:pPr/>
              <a:t>12</a:t>
            </a:fld>
            <a:endParaRPr lang="en-US" smtClean="0"/>
          </a:p>
        </p:txBody>
      </p:sp>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b="0" smtClean="0"/>
              <a:t>Privacy Complaints</a:t>
            </a:r>
          </a:p>
        </p:txBody>
      </p:sp>
      <p:sp>
        <p:nvSpPr>
          <p:cNvPr id="17411" name="Content Placeholder 2"/>
          <p:cNvSpPr>
            <a:spLocks noGrp="1"/>
          </p:cNvSpPr>
          <p:nvPr>
            <p:ph idx="1"/>
          </p:nvPr>
        </p:nvSpPr>
        <p:spPr/>
        <p:txBody>
          <a:bodyPr/>
          <a:lstStyle/>
          <a:p>
            <a:pPr eaLnBrk="1" hangingPunct="1">
              <a:lnSpc>
                <a:spcPct val="90000"/>
              </a:lnSpc>
            </a:pPr>
            <a:endParaRPr lang="en-US" smtClean="0"/>
          </a:p>
          <a:p>
            <a:pPr eaLnBrk="1" hangingPunct="1">
              <a:lnSpc>
                <a:spcPct val="90000"/>
              </a:lnSpc>
              <a:buClr>
                <a:schemeClr val="bg1"/>
              </a:buClr>
              <a:buFont typeface="Wingdings" pitchFamily="2" charset="2"/>
              <a:buChar char="Ø"/>
            </a:pPr>
            <a:r>
              <a:rPr lang="en-US" smtClean="0"/>
              <a:t>FPO must maintain complaint log in accordance with the complaint process</a:t>
            </a:r>
          </a:p>
          <a:p>
            <a:pPr eaLnBrk="1" hangingPunct="1">
              <a:lnSpc>
                <a:spcPct val="90000"/>
              </a:lnSpc>
              <a:buClr>
                <a:schemeClr val="bg1"/>
              </a:buClr>
              <a:buFont typeface="Wingdings" pitchFamily="2" charset="2"/>
              <a:buChar char="Ø"/>
            </a:pPr>
            <a:endParaRPr lang="en-US" smtClean="0"/>
          </a:p>
          <a:p>
            <a:pPr eaLnBrk="1" hangingPunct="1">
              <a:lnSpc>
                <a:spcPct val="90000"/>
              </a:lnSpc>
              <a:buClr>
                <a:schemeClr val="bg1"/>
              </a:buClr>
              <a:buFont typeface="Wingdings" pitchFamily="2" charset="2"/>
              <a:buChar char="Ø"/>
            </a:pPr>
            <a:r>
              <a:rPr lang="en-US" smtClean="0"/>
              <a:t>Privacy Complaints must be routed to the FPO</a:t>
            </a:r>
          </a:p>
          <a:p>
            <a:pPr eaLnBrk="1" hangingPunct="1">
              <a:lnSpc>
                <a:spcPct val="90000"/>
              </a:lnSpc>
              <a:buClr>
                <a:schemeClr val="bg1"/>
              </a:buClr>
              <a:buFontTx/>
              <a:buNone/>
            </a:pPr>
            <a:endParaRPr lang="en-US" smtClean="0"/>
          </a:p>
          <a:p>
            <a:pPr eaLnBrk="1" hangingPunct="1">
              <a:lnSpc>
                <a:spcPct val="90000"/>
              </a:lnSpc>
              <a:buClr>
                <a:schemeClr val="bg1"/>
              </a:buClr>
              <a:buFont typeface="Wingdings" pitchFamily="2" charset="2"/>
              <a:buChar char="Ø"/>
            </a:pPr>
            <a:r>
              <a:rPr lang="en-US" smtClean="0"/>
              <a:t>Responses to complaints cannot be accompanied by retaliatory actions by the hospital</a:t>
            </a:r>
          </a:p>
          <a:p>
            <a:pPr eaLnBrk="1" hangingPunct="1">
              <a:lnSpc>
                <a:spcPct val="90000"/>
              </a:lnSpc>
              <a:buClr>
                <a:schemeClr val="bg1"/>
              </a:buClr>
              <a:buFont typeface="Wingdings" pitchFamily="2" charset="2"/>
              <a:buChar char="Ø"/>
            </a:pPr>
            <a:endParaRPr lang="en-US" smtClean="0"/>
          </a:p>
          <a:p>
            <a:pPr eaLnBrk="1" hangingPunct="1">
              <a:lnSpc>
                <a:spcPct val="90000"/>
              </a:lnSpc>
              <a:buClr>
                <a:schemeClr val="bg1"/>
              </a:buClr>
              <a:buFont typeface="Wingdings" pitchFamily="2" charset="2"/>
              <a:buChar char="Ø"/>
            </a:pPr>
            <a:r>
              <a:rPr lang="en-US" smtClean="0">
                <a:cs typeface="Times New Roman" pitchFamily="18" charset="0"/>
              </a:rPr>
              <a:t>Disposition of complaints must be consistent with the facility’s Sanctions for Privacy Violations</a:t>
            </a:r>
          </a:p>
          <a:p>
            <a:pPr>
              <a:buFontTx/>
              <a:buNone/>
            </a:pPr>
            <a:endParaRPr lang="en-US" smtClean="0"/>
          </a:p>
        </p:txBody>
      </p:sp>
      <p:sp>
        <p:nvSpPr>
          <p:cNvPr id="17412" name="Slide Number Placeholder 4"/>
          <p:cNvSpPr>
            <a:spLocks noGrp="1"/>
          </p:cNvSpPr>
          <p:nvPr>
            <p:ph type="sldNum" sz="quarter" idx="12"/>
          </p:nvPr>
        </p:nvSpPr>
        <p:spPr>
          <a:noFill/>
        </p:spPr>
        <p:txBody>
          <a:bodyPr/>
          <a:lstStyle/>
          <a:p>
            <a:fld id="{00260BAD-431B-4DE8-8B2C-16B876B2A4B9}" type="slidenum">
              <a:rPr lang="en-US" smtClean="0"/>
              <a:pPr/>
              <a:t>13</a:t>
            </a:fld>
            <a:endParaRPr lang="en-US" smtClean="0"/>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sz="3600" b="0" smtClean="0"/>
              <a:t>What Is My Responsibility?</a:t>
            </a:r>
          </a:p>
        </p:txBody>
      </p:sp>
      <p:sp>
        <p:nvSpPr>
          <p:cNvPr id="18435" name="Content Placeholder 5"/>
          <p:cNvSpPr>
            <a:spLocks noGrp="1"/>
          </p:cNvSpPr>
          <p:nvPr>
            <p:ph sz="half" idx="1"/>
          </p:nvPr>
        </p:nvSpPr>
        <p:spPr/>
        <p:txBody>
          <a:bodyPr/>
          <a:lstStyle/>
          <a:p>
            <a:pPr>
              <a:buClr>
                <a:schemeClr val="bg1"/>
              </a:buClr>
              <a:buFont typeface="Wingdings" pitchFamily="2" charset="2"/>
              <a:buChar char="Ø"/>
            </a:pPr>
            <a:r>
              <a:rPr lang="en-US" sz="2200" smtClean="0"/>
              <a:t>Recognize the importance of HIPAA</a:t>
            </a:r>
          </a:p>
          <a:p>
            <a:pPr>
              <a:buClr>
                <a:schemeClr val="bg1"/>
              </a:buClr>
              <a:buFont typeface="Wingdings" pitchFamily="2" charset="2"/>
              <a:buChar char="Ø"/>
            </a:pPr>
            <a:r>
              <a:rPr lang="en-US" sz="2200" smtClean="0"/>
              <a:t>Understand HIPAA Privacy and Security policies</a:t>
            </a:r>
          </a:p>
          <a:p>
            <a:pPr>
              <a:buClr>
                <a:schemeClr val="bg1"/>
              </a:buClr>
              <a:buFont typeface="Wingdings" pitchFamily="2" charset="2"/>
              <a:buChar char="Ø"/>
            </a:pPr>
            <a:r>
              <a:rPr lang="en-US" sz="2200" smtClean="0"/>
              <a:t>Handle patient information as though it were your own  by utilizing shred bins when appropriate and securing it</a:t>
            </a:r>
          </a:p>
          <a:p>
            <a:pPr>
              <a:buClr>
                <a:schemeClr val="bg1"/>
              </a:buClr>
              <a:buFont typeface="Wingdings" pitchFamily="2" charset="2"/>
              <a:buChar char="Ø"/>
            </a:pPr>
            <a:r>
              <a:rPr lang="en-US" sz="2200" smtClean="0"/>
              <a:t>Stay informed – read the awareness materials and attend training</a:t>
            </a:r>
          </a:p>
          <a:p>
            <a:pPr>
              <a:buClr>
                <a:schemeClr val="bg1"/>
              </a:buClr>
              <a:buFont typeface="Wingdings" pitchFamily="2" charset="2"/>
              <a:buChar char="Ø"/>
            </a:pPr>
            <a:r>
              <a:rPr lang="en-US" sz="2200" smtClean="0"/>
              <a:t>Access all PHI at a need to know and minimum necessary basis</a:t>
            </a:r>
          </a:p>
          <a:p>
            <a:pPr>
              <a:buClr>
                <a:schemeClr val="bg1"/>
              </a:buClr>
              <a:buFont typeface="Wingdings" pitchFamily="2" charset="2"/>
              <a:buChar char="Ø"/>
            </a:pPr>
            <a:endParaRPr lang="en-US" sz="2200" smtClean="0"/>
          </a:p>
        </p:txBody>
      </p:sp>
      <p:sp>
        <p:nvSpPr>
          <p:cNvPr id="18436" name="Content Placeholder 6"/>
          <p:cNvSpPr>
            <a:spLocks noGrp="1"/>
          </p:cNvSpPr>
          <p:nvPr>
            <p:ph sz="half" idx="2"/>
          </p:nvPr>
        </p:nvSpPr>
        <p:spPr/>
        <p:txBody>
          <a:bodyPr/>
          <a:lstStyle/>
          <a:p>
            <a:pPr>
              <a:buClr>
                <a:schemeClr val="bg1"/>
              </a:buClr>
              <a:buFont typeface="Wingdings" pitchFamily="2" charset="2"/>
              <a:buChar char="Ø"/>
            </a:pPr>
            <a:r>
              <a:rPr lang="en-US" sz="2200" smtClean="0"/>
              <a:t>“Need To Know Philosophy”- No colleague, affiliated physician or other healthcare partner, provider or student has a right to any patient information other than that necessary to perform his or her job  </a:t>
            </a:r>
          </a:p>
          <a:p>
            <a:pPr>
              <a:buClr>
                <a:schemeClr val="bg1"/>
              </a:buClr>
              <a:buFont typeface="Wingdings" pitchFamily="2" charset="2"/>
              <a:buChar char="Ø"/>
            </a:pPr>
            <a:r>
              <a:rPr lang="en-US" sz="2200" smtClean="0"/>
              <a:t>Discuss potential violations or any questions with your FPO or supervisor</a:t>
            </a:r>
          </a:p>
          <a:p>
            <a:pPr>
              <a:buClr>
                <a:schemeClr val="bg1"/>
              </a:buClr>
              <a:buFont typeface="Wingdings" pitchFamily="2" charset="2"/>
              <a:buChar char="Ø"/>
            </a:pPr>
            <a:r>
              <a:rPr lang="en-US" sz="2200" smtClean="0"/>
              <a:t>Ask questions</a:t>
            </a:r>
          </a:p>
        </p:txBody>
      </p:sp>
      <p:sp>
        <p:nvSpPr>
          <p:cNvPr id="18437" name="Slide Number Placeholder 5"/>
          <p:cNvSpPr>
            <a:spLocks noGrp="1"/>
          </p:cNvSpPr>
          <p:nvPr>
            <p:ph type="sldNum" sz="quarter" idx="12"/>
          </p:nvPr>
        </p:nvSpPr>
        <p:spPr>
          <a:noFill/>
        </p:spPr>
        <p:txBody>
          <a:bodyPr/>
          <a:lstStyle/>
          <a:p>
            <a:fld id="{8D93A63F-8D75-4C8C-825B-2B04F5D9A400}" type="slidenum">
              <a:rPr lang="en-US" smtClean="0"/>
              <a:pPr/>
              <a:t>14</a:t>
            </a:fld>
            <a:endParaRPr lang="en-US" smtClean="0"/>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b="0" smtClean="0"/>
              <a:t>What is Appropriate Access?</a:t>
            </a:r>
          </a:p>
        </p:txBody>
      </p:sp>
      <p:sp>
        <p:nvSpPr>
          <p:cNvPr id="19459" name="Rectangle 3"/>
          <p:cNvSpPr>
            <a:spLocks noGrp="1" noChangeArrowheads="1"/>
          </p:cNvSpPr>
          <p:nvPr>
            <p:ph type="body" idx="1"/>
          </p:nvPr>
        </p:nvSpPr>
        <p:spPr/>
        <p:txBody>
          <a:bodyPr/>
          <a:lstStyle/>
          <a:p>
            <a:pPr eaLnBrk="1" hangingPunct="1">
              <a:lnSpc>
                <a:spcPct val="90000"/>
              </a:lnSpc>
            </a:pPr>
            <a:endParaRPr lang="en-US" smtClean="0"/>
          </a:p>
          <a:p>
            <a:pPr eaLnBrk="1" hangingPunct="1">
              <a:lnSpc>
                <a:spcPct val="90000"/>
              </a:lnSpc>
              <a:buClr>
                <a:schemeClr val="bg1"/>
              </a:buClr>
              <a:buFont typeface="Wingdings" pitchFamily="2" charset="2"/>
              <a:buChar char="Ø"/>
            </a:pPr>
            <a:r>
              <a:rPr lang="en-US" smtClean="0"/>
              <a:t>Physicians viewing information for any of their patients and their group’s patients</a:t>
            </a:r>
          </a:p>
          <a:p>
            <a:pPr eaLnBrk="1" hangingPunct="1">
              <a:lnSpc>
                <a:spcPct val="90000"/>
              </a:lnSpc>
              <a:buClr>
                <a:schemeClr val="bg1"/>
              </a:buClr>
              <a:buFont typeface="Wingdings" pitchFamily="2" charset="2"/>
              <a:buChar char="Ø"/>
            </a:pPr>
            <a:endParaRPr lang="en-US" smtClean="0"/>
          </a:p>
          <a:p>
            <a:pPr eaLnBrk="1" hangingPunct="1">
              <a:lnSpc>
                <a:spcPct val="90000"/>
              </a:lnSpc>
              <a:buClr>
                <a:schemeClr val="bg1"/>
              </a:buClr>
              <a:buFont typeface="Wingdings" pitchFamily="2" charset="2"/>
              <a:buChar char="Ø"/>
            </a:pPr>
            <a:r>
              <a:rPr lang="en-US" smtClean="0"/>
              <a:t>Facility staff participating in the care of the patient</a:t>
            </a:r>
          </a:p>
          <a:p>
            <a:pPr eaLnBrk="1" hangingPunct="1">
              <a:lnSpc>
                <a:spcPct val="90000"/>
              </a:lnSpc>
              <a:buFontTx/>
              <a:buNone/>
            </a:pPr>
            <a:endParaRPr lang="en-US" smtClean="0"/>
          </a:p>
          <a:p>
            <a:pPr eaLnBrk="1" hangingPunct="1">
              <a:lnSpc>
                <a:spcPct val="90000"/>
              </a:lnSpc>
              <a:buClr>
                <a:schemeClr val="bg1"/>
              </a:buClr>
              <a:buFont typeface="Wingdings" pitchFamily="2" charset="2"/>
              <a:buChar char="Ø"/>
            </a:pPr>
            <a:r>
              <a:rPr lang="en-US" smtClean="0"/>
              <a:t>Administrative processing of the patient stay</a:t>
            </a:r>
          </a:p>
          <a:p>
            <a:pPr lvl="1" eaLnBrk="1" hangingPunct="1">
              <a:lnSpc>
                <a:spcPct val="90000"/>
              </a:lnSpc>
              <a:buClr>
                <a:schemeClr val="bg1"/>
              </a:buClr>
              <a:buFont typeface="Wingdings" pitchFamily="2" charset="2"/>
              <a:buChar char="Ø"/>
            </a:pPr>
            <a:endParaRPr lang="en-US" smtClean="0"/>
          </a:p>
          <a:p>
            <a:pPr lvl="1" eaLnBrk="1" hangingPunct="1">
              <a:lnSpc>
                <a:spcPct val="90000"/>
              </a:lnSpc>
              <a:buClr>
                <a:schemeClr val="bg1"/>
              </a:buClr>
              <a:buFont typeface="Wingdings" pitchFamily="2" charset="2"/>
              <a:buChar char="ü"/>
            </a:pPr>
            <a:r>
              <a:rPr lang="en-US" smtClean="0"/>
              <a:t>Peer Review</a:t>
            </a:r>
          </a:p>
          <a:p>
            <a:pPr lvl="1" eaLnBrk="1" hangingPunct="1">
              <a:lnSpc>
                <a:spcPct val="90000"/>
              </a:lnSpc>
              <a:buClr>
                <a:schemeClr val="bg1"/>
              </a:buClr>
              <a:buFont typeface="Wingdings" pitchFamily="2" charset="2"/>
              <a:buChar char="ü"/>
            </a:pPr>
            <a:r>
              <a:rPr lang="en-US" smtClean="0"/>
              <a:t>Patient Account Services </a:t>
            </a:r>
          </a:p>
          <a:p>
            <a:pPr lvl="1" eaLnBrk="1" hangingPunct="1">
              <a:lnSpc>
                <a:spcPct val="90000"/>
              </a:lnSpc>
              <a:buClr>
                <a:schemeClr val="bg1"/>
              </a:buClr>
              <a:buFont typeface="Wingdings" pitchFamily="2" charset="2"/>
              <a:buChar char="ü"/>
            </a:pPr>
            <a:r>
              <a:rPr lang="en-US" smtClean="0"/>
              <a:t>Shared Services (e.g. IT&amp;S, Supply Chain)</a:t>
            </a:r>
          </a:p>
          <a:p>
            <a:pPr lvl="1" eaLnBrk="1" hangingPunct="1">
              <a:lnSpc>
                <a:spcPct val="90000"/>
              </a:lnSpc>
              <a:buClr>
                <a:schemeClr val="bg1"/>
              </a:buClr>
              <a:buFont typeface="Wingdings" pitchFamily="2" charset="2"/>
              <a:buChar char="ü"/>
            </a:pPr>
            <a:r>
              <a:rPr lang="en-US" smtClean="0"/>
              <a:t>Joint Commission</a:t>
            </a:r>
          </a:p>
          <a:p>
            <a:pPr eaLnBrk="1" hangingPunct="1">
              <a:lnSpc>
                <a:spcPct val="90000"/>
              </a:lnSpc>
              <a:buFontTx/>
              <a:buNone/>
            </a:pPr>
            <a:endParaRPr lang="en-US" smtClean="0"/>
          </a:p>
        </p:txBody>
      </p:sp>
      <p:sp>
        <p:nvSpPr>
          <p:cNvPr id="19460" name="Slide Number Placeholder 4"/>
          <p:cNvSpPr>
            <a:spLocks noGrp="1"/>
          </p:cNvSpPr>
          <p:nvPr>
            <p:ph type="sldNum" sz="quarter" idx="12"/>
          </p:nvPr>
        </p:nvSpPr>
        <p:spPr>
          <a:noFill/>
        </p:spPr>
        <p:txBody>
          <a:bodyPr/>
          <a:lstStyle/>
          <a:p>
            <a:fld id="{307CC89F-7954-41FC-8A94-D78A76751CB0}" type="slidenum">
              <a:rPr lang="en-US" smtClean="0"/>
              <a:pPr/>
              <a:t>15</a:t>
            </a:fld>
            <a:endParaRPr lang="en-US" smtClean="0"/>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b="0" smtClean="0"/>
              <a:t>What is </a:t>
            </a:r>
            <a:r>
              <a:rPr lang="en-US" sz="3600" b="0" smtClean="0">
                <a:solidFill>
                  <a:schemeClr val="tx1"/>
                </a:solidFill>
              </a:rPr>
              <a:t>Inappropriate </a:t>
            </a:r>
            <a:r>
              <a:rPr lang="en-US" sz="3600" b="0" smtClean="0"/>
              <a:t>Access?</a:t>
            </a:r>
          </a:p>
        </p:txBody>
      </p:sp>
      <p:sp>
        <p:nvSpPr>
          <p:cNvPr id="20483" name="Content Placeholder 2"/>
          <p:cNvSpPr>
            <a:spLocks noGrp="1"/>
          </p:cNvSpPr>
          <p:nvPr>
            <p:ph idx="1"/>
          </p:nvPr>
        </p:nvSpPr>
        <p:spPr/>
        <p:txBody>
          <a:bodyPr/>
          <a:lstStyle/>
          <a:p>
            <a:pPr eaLnBrk="1" hangingPunct="1">
              <a:buClr>
                <a:schemeClr val="bg1"/>
              </a:buClr>
              <a:buFont typeface="Wingdings" pitchFamily="2" charset="2"/>
              <a:buChar char="Ø"/>
            </a:pPr>
            <a:endParaRPr lang="en-US" smtClean="0"/>
          </a:p>
          <a:p>
            <a:pPr eaLnBrk="1" hangingPunct="1">
              <a:buClr>
                <a:schemeClr val="bg1"/>
              </a:buClr>
              <a:buFont typeface="Wingdings" pitchFamily="2" charset="2"/>
              <a:buChar char="Ø"/>
            </a:pPr>
            <a:r>
              <a:rPr lang="en-US" smtClean="0"/>
              <a:t>Viewing a friend’s or neighbor’s information</a:t>
            </a:r>
          </a:p>
          <a:p>
            <a:pPr eaLnBrk="1" hangingPunct="1">
              <a:buClr>
                <a:schemeClr val="bg1"/>
              </a:buClr>
              <a:buFont typeface="Wingdings" pitchFamily="2" charset="2"/>
              <a:buChar char="Ø"/>
            </a:pPr>
            <a:endParaRPr lang="en-US" smtClean="0"/>
          </a:p>
          <a:p>
            <a:pPr eaLnBrk="1" hangingPunct="1">
              <a:buClr>
                <a:schemeClr val="bg1"/>
              </a:buClr>
              <a:buFont typeface="Wingdings" pitchFamily="2" charset="2"/>
              <a:buChar char="Ø"/>
            </a:pPr>
            <a:r>
              <a:rPr lang="en-US" smtClean="0"/>
              <a:t>Viewing a relative’s information including spouse or child                                 	     </a:t>
            </a:r>
          </a:p>
          <a:p>
            <a:pPr eaLnBrk="1" hangingPunct="1">
              <a:buClr>
                <a:schemeClr val="bg1"/>
              </a:buClr>
              <a:buFont typeface="Wingdings" pitchFamily="2" charset="2"/>
              <a:buChar char="Ø"/>
            </a:pPr>
            <a:r>
              <a:rPr lang="en-US" smtClean="0">
                <a:solidFill>
                  <a:srgbClr val="FFFF00"/>
                </a:solidFill>
              </a:rPr>
              <a:t>Viewing your own information </a:t>
            </a:r>
          </a:p>
          <a:p>
            <a:pPr eaLnBrk="1" hangingPunct="1">
              <a:buClr>
                <a:schemeClr val="bg1"/>
              </a:buClr>
              <a:buFont typeface="Wingdings" pitchFamily="2" charset="2"/>
              <a:buChar char="Ø"/>
            </a:pPr>
            <a:endParaRPr lang="en-US" smtClean="0"/>
          </a:p>
          <a:p>
            <a:pPr eaLnBrk="1" hangingPunct="1">
              <a:buClr>
                <a:schemeClr val="bg1"/>
              </a:buClr>
              <a:buFont typeface="Wingdings" pitchFamily="2" charset="2"/>
              <a:buChar char="Ø"/>
            </a:pPr>
            <a:r>
              <a:rPr lang="en-US" smtClean="0"/>
              <a:t>Viewing paper or electronic records without a need to know</a:t>
            </a:r>
          </a:p>
          <a:p>
            <a:pPr eaLnBrk="1" hangingPunct="1">
              <a:buClr>
                <a:schemeClr val="bg1"/>
              </a:buClr>
              <a:buFontTx/>
              <a:buNone/>
            </a:pPr>
            <a:endParaRPr lang="en-US" smtClean="0"/>
          </a:p>
          <a:p>
            <a:pPr eaLnBrk="1" hangingPunct="1">
              <a:buClr>
                <a:schemeClr val="bg1"/>
              </a:buClr>
              <a:buFont typeface="Wingdings" pitchFamily="2" charset="2"/>
              <a:buChar char="Ø"/>
            </a:pPr>
            <a:r>
              <a:rPr lang="en-US" smtClean="0"/>
              <a:t>Allowing someone to use your password</a:t>
            </a:r>
          </a:p>
        </p:txBody>
      </p:sp>
      <p:sp>
        <p:nvSpPr>
          <p:cNvPr id="20484" name="Slide Number Placeholder 4"/>
          <p:cNvSpPr>
            <a:spLocks noGrp="1"/>
          </p:cNvSpPr>
          <p:nvPr>
            <p:ph type="sldNum" sz="quarter" idx="12"/>
          </p:nvPr>
        </p:nvSpPr>
        <p:spPr>
          <a:noFill/>
        </p:spPr>
        <p:txBody>
          <a:bodyPr/>
          <a:lstStyle/>
          <a:p>
            <a:fld id="{10ADE7EE-F2E4-41DE-9DA9-F8AD669A403C}" type="slidenum">
              <a:rPr lang="en-US" smtClean="0"/>
              <a:pPr/>
              <a:t>16</a:t>
            </a:fld>
            <a:endParaRPr lang="en-US" smtClean="0"/>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b="0" smtClean="0"/>
              <a:t>Releasing PHI </a:t>
            </a:r>
          </a:p>
        </p:txBody>
      </p:sp>
      <p:sp>
        <p:nvSpPr>
          <p:cNvPr id="21507" name="Content Placeholder 2"/>
          <p:cNvSpPr>
            <a:spLocks noGrp="1"/>
          </p:cNvSpPr>
          <p:nvPr>
            <p:ph idx="1"/>
          </p:nvPr>
        </p:nvSpPr>
        <p:spPr/>
        <p:txBody>
          <a:bodyPr/>
          <a:lstStyle/>
          <a:p>
            <a:pPr>
              <a:buClr>
                <a:schemeClr val="bg1"/>
              </a:buClr>
              <a:buFont typeface="Wingdings" pitchFamily="2" charset="2"/>
              <a:buChar char="Ø"/>
            </a:pPr>
            <a:endParaRPr lang="en-US" smtClean="0"/>
          </a:p>
          <a:p>
            <a:pPr>
              <a:buClr>
                <a:schemeClr val="bg1"/>
              </a:buClr>
              <a:buFont typeface="Wingdings" pitchFamily="2" charset="2"/>
              <a:buChar char="Ø"/>
            </a:pPr>
            <a:r>
              <a:rPr lang="en-US" smtClean="0"/>
              <a:t>You may release PHI without patient authorization for patient care, payment and healthcare operations (limited).</a:t>
            </a:r>
          </a:p>
          <a:p>
            <a:pPr>
              <a:buClr>
                <a:schemeClr val="bg1"/>
              </a:buClr>
              <a:buFont typeface="Wingdings" pitchFamily="2" charset="2"/>
              <a:buChar char="Ø"/>
            </a:pPr>
            <a:endParaRPr lang="en-US" smtClean="0"/>
          </a:p>
          <a:p>
            <a:pPr>
              <a:buClr>
                <a:schemeClr val="bg1"/>
              </a:buClr>
              <a:buFont typeface="Wingdings" pitchFamily="2" charset="2"/>
              <a:buChar char="Ø"/>
            </a:pPr>
            <a:r>
              <a:rPr lang="en-US" smtClean="0"/>
              <a:t>Physicians whose names are in the medical record (those with a patient care relationship with the patient). </a:t>
            </a:r>
          </a:p>
          <a:p>
            <a:pPr>
              <a:buClr>
                <a:schemeClr val="bg1"/>
              </a:buClr>
              <a:buFontTx/>
              <a:buNone/>
            </a:pPr>
            <a:r>
              <a:rPr lang="en-US" smtClean="0"/>
              <a:t>	</a:t>
            </a:r>
          </a:p>
          <a:p>
            <a:pPr>
              <a:buClr>
                <a:schemeClr val="bg1"/>
              </a:buClr>
              <a:buFontTx/>
              <a:buNone/>
            </a:pPr>
            <a:r>
              <a:rPr lang="en-US" smtClean="0"/>
              <a:t>	  For example: </a:t>
            </a:r>
          </a:p>
          <a:p>
            <a:pPr>
              <a:buClr>
                <a:schemeClr val="bg1"/>
              </a:buClr>
              <a:buFont typeface="Wingdings" pitchFamily="2" charset="2"/>
              <a:buChar char="§"/>
            </a:pPr>
            <a:endParaRPr lang="en-US" smtClean="0"/>
          </a:p>
          <a:p>
            <a:pPr lvl="2">
              <a:buClr>
                <a:schemeClr val="bg1"/>
              </a:buClr>
              <a:buFont typeface="Wingdings" pitchFamily="2" charset="2"/>
              <a:buChar char="ü"/>
            </a:pPr>
            <a:r>
              <a:rPr lang="en-US" sz="2000" smtClean="0"/>
              <a:t>Attending Physician</a:t>
            </a:r>
          </a:p>
          <a:p>
            <a:pPr lvl="2">
              <a:buClr>
                <a:schemeClr val="bg1"/>
              </a:buClr>
              <a:buFont typeface="Wingdings" pitchFamily="2" charset="2"/>
              <a:buChar char="ü"/>
            </a:pPr>
            <a:r>
              <a:rPr lang="en-US" sz="2000" smtClean="0"/>
              <a:t>Admitting Physician</a:t>
            </a:r>
          </a:p>
          <a:p>
            <a:pPr lvl="2">
              <a:buClr>
                <a:schemeClr val="bg1"/>
              </a:buClr>
              <a:buFont typeface="Wingdings" pitchFamily="2" charset="2"/>
              <a:buChar char="ü"/>
            </a:pPr>
            <a:r>
              <a:rPr lang="en-US" sz="2000" smtClean="0"/>
              <a:t>Consulting Physician</a:t>
            </a:r>
          </a:p>
          <a:p>
            <a:pPr lvl="1">
              <a:buClr>
                <a:schemeClr val="bg1"/>
              </a:buClr>
              <a:buFontTx/>
              <a:buNone/>
            </a:pPr>
            <a:endParaRPr lang="en-US" sz="2200" smtClean="0"/>
          </a:p>
        </p:txBody>
      </p:sp>
      <p:sp>
        <p:nvSpPr>
          <p:cNvPr id="21508" name="Slide Number Placeholder 4"/>
          <p:cNvSpPr>
            <a:spLocks noGrp="1"/>
          </p:cNvSpPr>
          <p:nvPr>
            <p:ph type="sldNum" sz="quarter" idx="12"/>
          </p:nvPr>
        </p:nvSpPr>
        <p:spPr>
          <a:noFill/>
        </p:spPr>
        <p:txBody>
          <a:bodyPr/>
          <a:lstStyle/>
          <a:p>
            <a:fld id="{6F5C2B3D-4ABE-4836-A344-DDDE553EF928}" type="slidenum">
              <a:rPr lang="en-US" smtClean="0"/>
              <a:pPr/>
              <a:t>17</a:t>
            </a:fld>
            <a:endParaRPr lang="en-US" smtClean="0"/>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b="0" smtClean="0"/>
              <a:t>External Faxing Guidelines</a:t>
            </a:r>
          </a:p>
        </p:txBody>
      </p:sp>
      <p:sp>
        <p:nvSpPr>
          <p:cNvPr id="22531" name="Rectangle 3"/>
          <p:cNvSpPr>
            <a:spLocks noGrp="1" noChangeArrowheads="1"/>
          </p:cNvSpPr>
          <p:nvPr>
            <p:ph type="body" idx="1"/>
          </p:nvPr>
        </p:nvSpPr>
        <p:spPr/>
        <p:txBody>
          <a:bodyPr/>
          <a:lstStyle/>
          <a:p>
            <a:pPr eaLnBrk="1" hangingPunct="1">
              <a:buFontTx/>
              <a:buNone/>
            </a:pPr>
            <a:endParaRPr lang="en-US" smtClean="0"/>
          </a:p>
          <a:p>
            <a:pPr eaLnBrk="1" hangingPunct="1">
              <a:buClr>
                <a:schemeClr val="bg1"/>
              </a:buClr>
              <a:buFont typeface="Wingdings" pitchFamily="2" charset="2"/>
              <a:buChar char="Ø"/>
            </a:pPr>
            <a:r>
              <a:rPr lang="en-US" smtClean="0"/>
              <a:t>Verify fax number</a:t>
            </a:r>
          </a:p>
          <a:p>
            <a:pPr eaLnBrk="1" hangingPunct="1">
              <a:buClr>
                <a:schemeClr val="bg1"/>
              </a:buClr>
              <a:buFontTx/>
              <a:buNone/>
            </a:pPr>
            <a:endParaRPr lang="en-US" smtClean="0"/>
          </a:p>
          <a:p>
            <a:pPr eaLnBrk="1" hangingPunct="1">
              <a:buClr>
                <a:schemeClr val="bg1"/>
              </a:buClr>
              <a:buFont typeface="Wingdings" pitchFamily="2" charset="2"/>
              <a:buChar char="Ø"/>
            </a:pPr>
            <a:r>
              <a:rPr lang="en-US" smtClean="0"/>
              <a:t>Utilize preset numbers when applicable</a:t>
            </a:r>
          </a:p>
          <a:p>
            <a:pPr eaLnBrk="1" hangingPunct="1">
              <a:buClr>
                <a:schemeClr val="bg1"/>
              </a:buClr>
              <a:buFontTx/>
              <a:buNone/>
            </a:pPr>
            <a:endParaRPr lang="en-US" smtClean="0"/>
          </a:p>
          <a:p>
            <a:pPr eaLnBrk="1" hangingPunct="1">
              <a:buClr>
                <a:schemeClr val="bg1"/>
              </a:buClr>
              <a:buFont typeface="Wingdings" pitchFamily="2" charset="2"/>
              <a:buChar char="Ø"/>
            </a:pPr>
            <a:r>
              <a:rPr lang="en-US" smtClean="0"/>
              <a:t>Locate fax machine in secure location</a:t>
            </a:r>
          </a:p>
          <a:p>
            <a:pPr eaLnBrk="1" hangingPunct="1">
              <a:buClr>
                <a:schemeClr val="bg1"/>
              </a:buClr>
              <a:buFontTx/>
              <a:buNone/>
            </a:pPr>
            <a:endParaRPr lang="en-US" smtClean="0"/>
          </a:p>
          <a:p>
            <a:pPr eaLnBrk="1" hangingPunct="1">
              <a:buClr>
                <a:schemeClr val="bg1"/>
              </a:buClr>
              <a:buFont typeface="Wingdings" pitchFamily="2" charset="2"/>
              <a:buChar char="Ø"/>
            </a:pPr>
            <a:r>
              <a:rPr lang="en-US" b="1" smtClean="0"/>
              <a:t>ALWAYS</a:t>
            </a:r>
            <a:r>
              <a:rPr lang="en-US" smtClean="0"/>
              <a:t> use cover sheet with confidentiality statement for transmittals</a:t>
            </a:r>
          </a:p>
          <a:p>
            <a:pPr eaLnBrk="1" hangingPunct="1">
              <a:buClr>
                <a:schemeClr val="bg1"/>
              </a:buClr>
              <a:buFontTx/>
              <a:buNone/>
            </a:pPr>
            <a:endParaRPr lang="en-US" smtClean="0"/>
          </a:p>
          <a:p>
            <a:pPr eaLnBrk="1" hangingPunct="1">
              <a:buClr>
                <a:schemeClr val="bg1"/>
              </a:buClr>
              <a:buFont typeface="Wingdings" pitchFamily="2" charset="2"/>
              <a:buChar char="Ø"/>
            </a:pPr>
            <a:r>
              <a:rPr lang="en-US" smtClean="0"/>
              <a:t>Highly sensitive (HIV status, mental health, abuse records, etc.)  information should NEVER be faxed </a:t>
            </a:r>
          </a:p>
          <a:p>
            <a:pPr eaLnBrk="1" hangingPunct="1"/>
            <a:endParaRPr lang="en-US" smtClean="0"/>
          </a:p>
        </p:txBody>
      </p:sp>
      <p:pic>
        <p:nvPicPr>
          <p:cNvPr id="22532" name="Picture 5" descr="MCj02374440000[1]"/>
          <p:cNvPicPr>
            <a:picLocks noChangeAspect="1" noChangeArrowheads="1"/>
          </p:cNvPicPr>
          <p:nvPr/>
        </p:nvPicPr>
        <p:blipFill>
          <a:blip r:embed="rId3" cstate="print"/>
          <a:srcRect/>
          <a:stretch>
            <a:fillRect/>
          </a:stretch>
        </p:blipFill>
        <p:spPr bwMode="auto">
          <a:xfrm>
            <a:off x="6096000" y="1447800"/>
            <a:ext cx="1981200" cy="1517650"/>
          </a:xfrm>
          <a:prstGeom prst="rect">
            <a:avLst/>
          </a:prstGeom>
          <a:noFill/>
          <a:ln w="9525">
            <a:noFill/>
            <a:miter lim="800000"/>
            <a:headEnd/>
            <a:tailEnd/>
          </a:ln>
        </p:spPr>
      </p:pic>
      <p:sp>
        <p:nvSpPr>
          <p:cNvPr id="22533" name="Slide Number Placeholder 5"/>
          <p:cNvSpPr>
            <a:spLocks noGrp="1"/>
          </p:cNvSpPr>
          <p:nvPr>
            <p:ph type="sldNum" sz="quarter" idx="12"/>
          </p:nvPr>
        </p:nvSpPr>
        <p:spPr>
          <a:noFill/>
        </p:spPr>
        <p:txBody>
          <a:bodyPr/>
          <a:lstStyle/>
          <a:p>
            <a:fld id="{0FF30C32-BF27-4F12-84D6-63D854EA489D}" type="slidenum">
              <a:rPr lang="en-US" smtClean="0"/>
              <a:pPr/>
              <a:t>18</a:t>
            </a:fld>
            <a:endParaRPr lang="en-US" smtClean="0"/>
          </a:p>
        </p:txBody>
      </p:sp>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14600" y="95250"/>
            <a:ext cx="6534150" cy="1200150"/>
          </a:xfrm>
        </p:spPr>
        <p:txBody>
          <a:bodyPr/>
          <a:lstStyle/>
          <a:p>
            <a:pPr eaLnBrk="1" hangingPunct="1"/>
            <a:r>
              <a:rPr lang="en-US" b="0" smtClean="0"/>
              <a:t>Disclosing PHI to Family Members and Friends Who Call the Unit</a:t>
            </a:r>
          </a:p>
        </p:txBody>
      </p:sp>
      <p:sp>
        <p:nvSpPr>
          <p:cNvPr id="23555" name="Rectangle 3"/>
          <p:cNvSpPr>
            <a:spLocks noGrp="1" noChangeArrowheads="1"/>
          </p:cNvSpPr>
          <p:nvPr>
            <p:ph type="body" idx="1"/>
          </p:nvPr>
        </p:nvSpPr>
        <p:spPr>
          <a:xfrm>
            <a:off x="685800" y="1676400"/>
            <a:ext cx="7772400" cy="4572000"/>
          </a:xfrm>
        </p:spPr>
        <p:txBody>
          <a:bodyPr/>
          <a:lstStyle/>
          <a:p>
            <a:pPr eaLnBrk="1" hangingPunct="1">
              <a:lnSpc>
                <a:spcPct val="90000"/>
              </a:lnSpc>
              <a:buClr>
                <a:schemeClr val="bg1"/>
              </a:buClr>
              <a:buFont typeface="Wingdings" pitchFamily="2" charset="2"/>
              <a:buChar char="Ø"/>
            </a:pPr>
            <a:r>
              <a:rPr lang="en-US" smtClean="0"/>
              <a:t>Patient will be assigned a four-digit pass-code </a:t>
            </a:r>
          </a:p>
          <a:p>
            <a:pPr eaLnBrk="1" hangingPunct="1">
              <a:lnSpc>
                <a:spcPct val="90000"/>
              </a:lnSpc>
              <a:buClr>
                <a:schemeClr val="bg1"/>
              </a:buClr>
              <a:buFontTx/>
              <a:buNone/>
            </a:pPr>
            <a:endParaRPr lang="en-US" smtClean="0"/>
          </a:p>
          <a:p>
            <a:pPr eaLnBrk="1" hangingPunct="1">
              <a:lnSpc>
                <a:spcPct val="90000"/>
              </a:lnSpc>
              <a:buClr>
                <a:schemeClr val="bg1"/>
              </a:buClr>
              <a:buFont typeface="Wingdings" pitchFamily="2" charset="2"/>
              <a:buChar char="Ø"/>
            </a:pPr>
            <a:r>
              <a:rPr lang="en-US" smtClean="0"/>
              <a:t>Pass-code will be the last 4-digits of account number</a:t>
            </a:r>
          </a:p>
          <a:p>
            <a:pPr eaLnBrk="1" hangingPunct="1">
              <a:lnSpc>
                <a:spcPct val="90000"/>
              </a:lnSpc>
              <a:buClr>
                <a:schemeClr val="bg1"/>
              </a:buClr>
              <a:buFontTx/>
              <a:buNone/>
            </a:pPr>
            <a:endParaRPr lang="en-US" smtClean="0"/>
          </a:p>
          <a:p>
            <a:pPr eaLnBrk="1" hangingPunct="1">
              <a:lnSpc>
                <a:spcPct val="90000"/>
              </a:lnSpc>
              <a:buClr>
                <a:schemeClr val="bg1"/>
              </a:buClr>
              <a:buFont typeface="Wingdings" pitchFamily="2" charset="2"/>
              <a:buChar char="Ø"/>
            </a:pPr>
            <a:r>
              <a:rPr lang="en-US" smtClean="0"/>
              <a:t>Patient will distribute pass-code to family members </a:t>
            </a:r>
          </a:p>
          <a:p>
            <a:pPr eaLnBrk="1" hangingPunct="1">
              <a:lnSpc>
                <a:spcPct val="90000"/>
              </a:lnSpc>
              <a:buClr>
                <a:schemeClr val="bg1"/>
              </a:buClr>
              <a:buFontTx/>
              <a:buNone/>
            </a:pPr>
            <a:r>
              <a:rPr lang="en-US" smtClean="0"/>
              <a:t>	and friends </a:t>
            </a:r>
          </a:p>
          <a:p>
            <a:pPr eaLnBrk="1" hangingPunct="1">
              <a:lnSpc>
                <a:spcPct val="90000"/>
              </a:lnSpc>
              <a:buClr>
                <a:schemeClr val="bg1"/>
              </a:buClr>
              <a:buFontTx/>
              <a:buNone/>
            </a:pPr>
            <a:endParaRPr lang="en-US" smtClean="0"/>
          </a:p>
          <a:p>
            <a:pPr eaLnBrk="1" hangingPunct="1">
              <a:lnSpc>
                <a:spcPct val="90000"/>
              </a:lnSpc>
              <a:buClr>
                <a:schemeClr val="bg1"/>
              </a:buClr>
              <a:buFont typeface="Wingdings" pitchFamily="2" charset="2"/>
              <a:buChar char="Ø"/>
            </a:pPr>
            <a:r>
              <a:rPr lang="en-US" smtClean="0"/>
              <a:t>May be changed during treatment, revocation form must be routed to FPO</a:t>
            </a:r>
          </a:p>
          <a:p>
            <a:pPr eaLnBrk="1" hangingPunct="1">
              <a:lnSpc>
                <a:spcPct val="90000"/>
              </a:lnSpc>
              <a:buClr>
                <a:schemeClr val="bg1"/>
              </a:buClr>
              <a:buFontTx/>
              <a:buNone/>
            </a:pPr>
            <a:endParaRPr lang="en-US" smtClean="0"/>
          </a:p>
          <a:p>
            <a:pPr eaLnBrk="1" hangingPunct="1">
              <a:lnSpc>
                <a:spcPct val="90000"/>
              </a:lnSpc>
            </a:pPr>
            <a:endParaRPr lang="en-US" sz="2600" smtClean="0"/>
          </a:p>
          <a:p>
            <a:pPr lvl="1" eaLnBrk="1" hangingPunct="1">
              <a:lnSpc>
                <a:spcPct val="90000"/>
              </a:lnSpc>
              <a:buFont typeface="Wingdings" pitchFamily="2" charset="2"/>
              <a:buNone/>
            </a:pPr>
            <a:endParaRPr lang="en-US" sz="2200" smtClean="0"/>
          </a:p>
          <a:p>
            <a:pPr eaLnBrk="1" hangingPunct="1">
              <a:lnSpc>
                <a:spcPct val="90000"/>
              </a:lnSpc>
            </a:pPr>
            <a:endParaRPr lang="en-US" sz="2600" smtClean="0"/>
          </a:p>
        </p:txBody>
      </p:sp>
      <p:pic>
        <p:nvPicPr>
          <p:cNvPr id="23556" name="Picture 5" descr="MPj03958020000[1]"/>
          <p:cNvPicPr>
            <a:picLocks noChangeAspect="1" noChangeArrowheads="1"/>
          </p:cNvPicPr>
          <p:nvPr/>
        </p:nvPicPr>
        <p:blipFill>
          <a:blip r:embed="rId3" cstate="print"/>
          <a:srcRect/>
          <a:stretch>
            <a:fillRect/>
          </a:stretch>
        </p:blipFill>
        <p:spPr bwMode="auto">
          <a:xfrm>
            <a:off x="5943600" y="5029200"/>
            <a:ext cx="2743200" cy="1676400"/>
          </a:xfrm>
          <a:prstGeom prst="rect">
            <a:avLst/>
          </a:prstGeom>
          <a:noFill/>
          <a:ln w="9525">
            <a:noFill/>
            <a:miter lim="800000"/>
            <a:headEnd/>
            <a:tailEnd/>
          </a:ln>
        </p:spPr>
      </p:pic>
      <p:sp>
        <p:nvSpPr>
          <p:cNvPr id="23557" name="Slide Number Placeholder 5"/>
          <p:cNvSpPr>
            <a:spLocks noGrp="1"/>
          </p:cNvSpPr>
          <p:nvPr>
            <p:ph type="sldNum" sz="quarter" idx="12"/>
          </p:nvPr>
        </p:nvSpPr>
        <p:spPr>
          <a:noFill/>
        </p:spPr>
        <p:txBody>
          <a:bodyPr/>
          <a:lstStyle/>
          <a:p>
            <a:fld id="{9C3846A8-7DA0-495D-89BF-B0E691FE1BF0}" type="slidenum">
              <a:rPr lang="en-US" smtClean="0"/>
              <a:pPr/>
              <a:t>19</a:t>
            </a:fld>
            <a:endParaRPr lang="en-US" smtClean="0"/>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3600" dirty="0" err="1" smtClean="0"/>
              <a:t>HIPAA</a:t>
            </a:r>
            <a:r>
              <a:rPr lang="en-US" sz="3600" dirty="0" smtClean="0">
                <a:effectLst>
                  <a:outerShdw blurRad="38100" dist="38100" dir="2700000" algn="tl">
                    <a:srgbClr val="C0C0C0"/>
                  </a:outerShdw>
                </a:effectLst>
              </a:rPr>
              <a:t> and Its Purpose</a:t>
            </a:r>
          </a:p>
        </p:txBody>
      </p:sp>
      <p:sp>
        <p:nvSpPr>
          <p:cNvPr id="4099" name="Rectangle 3"/>
          <p:cNvSpPr>
            <a:spLocks noGrp="1" noChangeArrowheads="1"/>
          </p:cNvSpPr>
          <p:nvPr>
            <p:ph type="body" sz="half" idx="1"/>
          </p:nvPr>
        </p:nvSpPr>
        <p:spPr>
          <a:xfrm>
            <a:off x="457200" y="1719263"/>
            <a:ext cx="4035425" cy="4411662"/>
          </a:xfrm>
        </p:spPr>
        <p:txBody>
          <a:bodyPr>
            <a:normAutofit lnSpcReduction="10000"/>
          </a:bodyPr>
          <a:lstStyle/>
          <a:p>
            <a:pPr lvl="2" eaLnBrk="1" hangingPunct="1">
              <a:spcAft>
                <a:spcPct val="30000"/>
              </a:spcAft>
              <a:buFont typeface="Wingdings" pitchFamily="2" charset="2"/>
              <a:buNone/>
              <a:defRPr/>
            </a:pPr>
            <a:r>
              <a:rPr lang="en-US" sz="2500" u="sng" dirty="0" smtClean="0"/>
              <a:t>What is </a:t>
            </a:r>
            <a:r>
              <a:rPr lang="en-US" sz="2500" u="sng" dirty="0" err="1" smtClean="0"/>
              <a:t>HIPAA</a:t>
            </a:r>
            <a:r>
              <a:rPr lang="en-US" sz="2500" u="sng" dirty="0" smtClean="0"/>
              <a:t>?</a:t>
            </a:r>
          </a:p>
          <a:p>
            <a:pPr lvl="1" eaLnBrk="1" hangingPunct="1">
              <a:spcAft>
                <a:spcPct val="30000"/>
              </a:spcAft>
              <a:buClr>
                <a:schemeClr val="bg1"/>
              </a:buClr>
              <a:buFont typeface="Wingdings" pitchFamily="2" charset="2"/>
              <a:buChar char="Ø"/>
              <a:defRPr/>
            </a:pPr>
            <a:r>
              <a:rPr lang="en-US" sz="2200" dirty="0" smtClean="0"/>
              <a:t>Health Insurance Portability and Accountability Act of 1996</a:t>
            </a:r>
          </a:p>
          <a:p>
            <a:pPr lvl="1" eaLnBrk="1" hangingPunct="1">
              <a:spcAft>
                <a:spcPct val="30000"/>
              </a:spcAft>
              <a:buClr>
                <a:schemeClr val="bg1"/>
              </a:buClr>
              <a:buFont typeface="Wingdings" pitchFamily="2" charset="2"/>
              <a:buChar char="Ø"/>
              <a:defRPr/>
            </a:pPr>
            <a:r>
              <a:rPr lang="en-US" sz="2200" dirty="0" smtClean="0"/>
              <a:t>Federal law in response by Congress for healthcare reform</a:t>
            </a:r>
          </a:p>
          <a:p>
            <a:pPr lvl="1" eaLnBrk="1" hangingPunct="1">
              <a:spcAft>
                <a:spcPct val="30000"/>
              </a:spcAft>
              <a:buClr>
                <a:schemeClr val="bg1"/>
              </a:buClr>
              <a:buFont typeface="Wingdings" pitchFamily="2" charset="2"/>
              <a:buChar char="Ø"/>
              <a:defRPr/>
            </a:pPr>
            <a:r>
              <a:rPr lang="en-US" sz="2200" dirty="0" smtClean="0"/>
              <a:t>Mandatory, civil and criminal penalties for failure to comply</a:t>
            </a:r>
          </a:p>
          <a:p>
            <a:pPr lvl="2" eaLnBrk="1" hangingPunct="1">
              <a:spcAft>
                <a:spcPct val="30000"/>
              </a:spcAft>
              <a:buFont typeface="Wingdings" pitchFamily="2" charset="2"/>
              <a:buChar char="§"/>
              <a:defRPr/>
            </a:pPr>
            <a:endParaRPr lang="en-US" sz="2500" dirty="0" smtClean="0"/>
          </a:p>
          <a:p>
            <a:pPr eaLnBrk="1" hangingPunct="1">
              <a:defRPr/>
            </a:pPr>
            <a:endParaRPr lang="en-US" sz="2200" dirty="0" smtClean="0"/>
          </a:p>
        </p:txBody>
      </p:sp>
      <p:sp>
        <p:nvSpPr>
          <p:cNvPr id="4100" name="Rectangle 4"/>
          <p:cNvSpPr>
            <a:spLocks noGrp="1" noChangeArrowheads="1"/>
          </p:cNvSpPr>
          <p:nvPr>
            <p:ph type="body" sz="half" idx="2"/>
          </p:nvPr>
        </p:nvSpPr>
        <p:spPr>
          <a:xfrm>
            <a:off x="4651375" y="1719263"/>
            <a:ext cx="4035425" cy="4411662"/>
          </a:xfrm>
        </p:spPr>
        <p:txBody>
          <a:bodyPr>
            <a:normAutofit lnSpcReduction="10000"/>
          </a:bodyPr>
          <a:lstStyle/>
          <a:p>
            <a:pPr algn="ctr" eaLnBrk="1" hangingPunct="1">
              <a:lnSpc>
                <a:spcPct val="90000"/>
              </a:lnSpc>
              <a:spcAft>
                <a:spcPct val="30000"/>
              </a:spcAft>
              <a:buFont typeface="Wingdings" pitchFamily="2" charset="2"/>
              <a:buNone/>
              <a:defRPr/>
            </a:pPr>
            <a:r>
              <a:rPr lang="en-US" sz="2500" u="sng" dirty="0" smtClean="0"/>
              <a:t>Purpose</a:t>
            </a:r>
          </a:p>
          <a:p>
            <a:pPr eaLnBrk="1" hangingPunct="1">
              <a:lnSpc>
                <a:spcPct val="90000"/>
              </a:lnSpc>
              <a:spcAft>
                <a:spcPct val="30000"/>
              </a:spcAft>
              <a:buClr>
                <a:schemeClr val="bg1"/>
              </a:buClr>
              <a:buFont typeface="Wingdings" pitchFamily="2" charset="2"/>
              <a:buChar char="Ø"/>
              <a:defRPr/>
            </a:pPr>
            <a:r>
              <a:rPr lang="en-US" sz="2200" dirty="0" smtClean="0"/>
              <a:t>Protect health insurance coverage, improve access to healthcare</a:t>
            </a:r>
          </a:p>
          <a:p>
            <a:pPr eaLnBrk="1" hangingPunct="1">
              <a:lnSpc>
                <a:spcPct val="90000"/>
              </a:lnSpc>
              <a:spcAft>
                <a:spcPct val="30000"/>
              </a:spcAft>
              <a:buClr>
                <a:schemeClr val="bg1"/>
              </a:buClr>
              <a:buFont typeface="Wingdings" pitchFamily="2" charset="2"/>
              <a:buChar char="Ø"/>
              <a:defRPr/>
            </a:pPr>
            <a:r>
              <a:rPr lang="en-US" sz="2200" dirty="0" smtClean="0"/>
              <a:t>Reduce fraud and abuse</a:t>
            </a:r>
          </a:p>
          <a:p>
            <a:pPr eaLnBrk="1" hangingPunct="1">
              <a:lnSpc>
                <a:spcPct val="90000"/>
              </a:lnSpc>
              <a:spcAft>
                <a:spcPct val="30000"/>
              </a:spcAft>
              <a:buClr>
                <a:schemeClr val="bg1"/>
              </a:buClr>
              <a:buFont typeface="Wingdings" pitchFamily="2" charset="2"/>
              <a:buChar char="Ø"/>
              <a:defRPr/>
            </a:pPr>
            <a:r>
              <a:rPr lang="en-US" sz="2200" dirty="0" smtClean="0"/>
              <a:t>Improve quality of healthcare in general</a:t>
            </a:r>
            <a:endParaRPr lang="en-US" sz="2200" b="1" dirty="0" smtClean="0"/>
          </a:p>
          <a:p>
            <a:pPr eaLnBrk="1" hangingPunct="1">
              <a:lnSpc>
                <a:spcPct val="90000"/>
              </a:lnSpc>
              <a:spcAft>
                <a:spcPct val="30000"/>
              </a:spcAft>
              <a:buClr>
                <a:schemeClr val="bg1"/>
              </a:buClr>
              <a:buFont typeface="Wingdings" pitchFamily="2" charset="2"/>
              <a:buChar char="Ø"/>
              <a:defRPr/>
            </a:pPr>
            <a:r>
              <a:rPr lang="en-US" sz="2200" dirty="0" smtClean="0"/>
              <a:t>Reduce healthcare administrative costs (electronic transactions)</a:t>
            </a:r>
          </a:p>
          <a:p>
            <a:pPr eaLnBrk="1" hangingPunct="1">
              <a:lnSpc>
                <a:spcPct val="90000"/>
              </a:lnSpc>
              <a:spcAft>
                <a:spcPct val="30000"/>
              </a:spcAft>
              <a:buClr>
                <a:schemeClr val="bg1"/>
              </a:buClr>
              <a:buFont typeface="Wingdings" pitchFamily="2" charset="2"/>
              <a:buChar char="Ø"/>
              <a:defRPr/>
            </a:pPr>
            <a:r>
              <a:rPr lang="en-US" sz="2200" dirty="0" smtClean="0"/>
              <a:t>Affects all healthcare industry</a:t>
            </a:r>
          </a:p>
          <a:p>
            <a:pPr eaLnBrk="1" hangingPunct="1">
              <a:lnSpc>
                <a:spcPct val="90000"/>
              </a:lnSpc>
              <a:defRPr/>
            </a:pPr>
            <a:endParaRPr lang="en-US" sz="2200" dirty="0" smtClean="0"/>
          </a:p>
        </p:txBody>
      </p:sp>
      <p:sp>
        <p:nvSpPr>
          <p:cNvPr id="6149" name="Slide Number Placeholder 5"/>
          <p:cNvSpPr>
            <a:spLocks noGrp="1"/>
          </p:cNvSpPr>
          <p:nvPr>
            <p:ph type="sldNum" sz="quarter" idx="12"/>
          </p:nvPr>
        </p:nvSpPr>
        <p:spPr>
          <a:noFill/>
        </p:spPr>
        <p:txBody>
          <a:bodyPr/>
          <a:lstStyle/>
          <a:p>
            <a:fld id="{A6A7B8ED-8486-4964-BF4E-268FF3515E4D}" type="slidenum">
              <a:rPr lang="en-US" smtClean="0"/>
              <a:pPr/>
              <a:t>2</a:t>
            </a:fld>
            <a:endParaRPr lang="en-US" smtClean="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2743200" y="228600"/>
            <a:ext cx="6197600" cy="838200"/>
          </a:xfrm>
        </p:spPr>
        <p:txBody>
          <a:bodyPr/>
          <a:lstStyle/>
          <a:p>
            <a:pPr eaLnBrk="1" hangingPunct="1"/>
            <a:r>
              <a:rPr lang="en-US" sz="3600" b="0" smtClean="0"/>
              <a:t>Facility Directory</a:t>
            </a:r>
          </a:p>
        </p:txBody>
      </p:sp>
      <p:sp>
        <p:nvSpPr>
          <p:cNvPr id="25603" name="Rectangle 1027"/>
          <p:cNvSpPr>
            <a:spLocks noGrp="1" noChangeArrowheads="1"/>
          </p:cNvSpPr>
          <p:nvPr>
            <p:ph type="body" idx="1"/>
          </p:nvPr>
        </p:nvSpPr>
        <p:spPr>
          <a:xfrm>
            <a:off x="1420813" y="1447800"/>
            <a:ext cx="7723187" cy="4781550"/>
          </a:xfrm>
        </p:spPr>
        <p:txBody>
          <a:bodyPr>
            <a:normAutofit fontScale="92500" lnSpcReduction="10000"/>
          </a:bodyPr>
          <a:lstStyle/>
          <a:p>
            <a:pPr marL="622300" lvl="2" indent="-292100" eaLnBrk="1" hangingPunct="1">
              <a:spcAft>
                <a:spcPct val="60000"/>
              </a:spcAft>
              <a:buClr>
                <a:schemeClr val="bg1"/>
              </a:buClr>
              <a:buSzPct val="110000"/>
              <a:buFont typeface="Wingdings" pitchFamily="2" charset="2"/>
              <a:buChar char="Ø"/>
              <a:defRPr/>
            </a:pPr>
            <a:endParaRPr lang="en-US" sz="2800" dirty="0" smtClean="0"/>
          </a:p>
          <a:p>
            <a:pPr marL="622300" lvl="2" indent="-292100" eaLnBrk="1" hangingPunct="1">
              <a:spcAft>
                <a:spcPct val="60000"/>
              </a:spcAft>
              <a:buClr>
                <a:schemeClr val="bg1"/>
              </a:buClr>
              <a:buSzPct val="110000"/>
              <a:buFont typeface="Wingdings" pitchFamily="2" charset="2"/>
              <a:buChar char="Ø"/>
              <a:defRPr/>
            </a:pPr>
            <a:r>
              <a:rPr lang="en-US" sz="2800" dirty="0" smtClean="0"/>
              <a:t>Information Desk / PBX</a:t>
            </a:r>
          </a:p>
          <a:p>
            <a:pPr marL="622300" lvl="2" indent="-292100" eaLnBrk="1" hangingPunct="1">
              <a:spcAft>
                <a:spcPct val="60000"/>
              </a:spcAft>
              <a:buClr>
                <a:schemeClr val="bg1"/>
              </a:buClr>
              <a:buSzPct val="110000"/>
              <a:buFont typeface="Wingdings" pitchFamily="2" charset="2"/>
              <a:buChar char="Ø"/>
              <a:defRPr/>
            </a:pPr>
            <a:r>
              <a:rPr lang="en-US" sz="2800" dirty="0" smtClean="0"/>
              <a:t>Opt in = Directory Information</a:t>
            </a:r>
          </a:p>
          <a:p>
            <a:pPr marL="1023938" lvl="3" indent="-287338" eaLnBrk="1" hangingPunct="1">
              <a:spcAft>
                <a:spcPct val="60000"/>
              </a:spcAft>
              <a:buClr>
                <a:schemeClr val="bg1"/>
              </a:buClr>
              <a:buSzPct val="110000"/>
              <a:buFont typeface="Wingdings" pitchFamily="2" charset="2"/>
              <a:buChar char="ü"/>
              <a:defRPr/>
            </a:pPr>
            <a:r>
              <a:rPr lang="en-US" sz="2400" dirty="0" smtClean="0"/>
              <a:t>Patient must be asked for by first &amp; last name</a:t>
            </a:r>
          </a:p>
          <a:p>
            <a:pPr marL="1023938" lvl="3" indent="-287338" eaLnBrk="1" hangingPunct="1">
              <a:spcAft>
                <a:spcPct val="60000"/>
              </a:spcAft>
              <a:buClr>
                <a:schemeClr val="bg1"/>
              </a:buClr>
              <a:buSzPct val="110000"/>
              <a:buFont typeface="Wingdings" pitchFamily="2" charset="2"/>
              <a:buChar char="ü"/>
              <a:defRPr/>
            </a:pPr>
            <a:r>
              <a:rPr lang="en-US" sz="2400" dirty="0" smtClean="0"/>
              <a:t>Location</a:t>
            </a:r>
          </a:p>
          <a:p>
            <a:pPr marL="1023938" lvl="3" indent="-287338" eaLnBrk="1" hangingPunct="1">
              <a:spcAft>
                <a:spcPct val="60000"/>
              </a:spcAft>
              <a:buClr>
                <a:schemeClr val="bg1"/>
              </a:buClr>
              <a:buSzPct val="110000"/>
              <a:buFont typeface="Wingdings" pitchFamily="2" charset="2"/>
              <a:buChar char="ü"/>
              <a:defRPr/>
            </a:pPr>
            <a:r>
              <a:rPr lang="en-US" sz="2400" dirty="0" smtClean="0"/>
              <a:t>General Condition (critical, poor, fair, good or excellent)</a:t>
            </a:r>
          </a:p>
          <a:p>
            <a:pPr marL="1023938" lvl="3" indent="-287338" eaLnBrk="1" hangingPunct="1">
              <a:spcAft>
                <a:spcPct val="60000"/>
              </a:spcAft>
              <a:buClr>
                <a:schemeClr val="bg1"/>
              </a:buClr>
              <a:buSzPct val="110000"/>
              <a:buFont typeface="Wingdings" pitchFamily="2" charset="2"/>
              <a:buChar char="ü"/>
              <a:defRPr/>
            </a:pPr>
            <a:r>
              <a:rPr lang="en-US" sz="2400" dirty="0" smtClean="0"/>
              <a:t>Religious Affiliation (to clergy only)</a:t>
            </a:r>
          </a:p>
          <a:p>
            <a:pPr marL="0" indent="0" eaLnBrk="1" hangingPunct="1">
              <a:spcAft>
                <a:spcPct val="20000"/>
              </a:spcAft>
              <a:buFontTx/>
              <a:buNone/>
              <a:defRPr/>
            </a:pPr>
            <a:endParaRPr lang="en-US" sz="3600" dirty="0" smtClean="0"/>
          </a:p>
        </p:txBody>
      </p:sp>
      <p:pic>
        <p:nvPicPr>
          <p:cNvPr id="24580" name="Picture 1028" descr="BD07155_"/>
          <p:cNvPicPr>
            <a:picLocks noChangeAspect="1" noChangeArrowheads="1"/>
          </p:cNvPicPr>
          <p:nvPr/>
        </p:nvPicPr>
        <p:blipFill>
          <a:blip r:embed="rId3" cstate="print"/>
          <a:srcRect/>
          <a:stretch>
            <a:fillRect/>
          </a:stretch>
        </p:blipFill>
        <p:spPr bwMode="auto">
          <a:xfrm>
            <a:off x="228600" y="2057400"/>
            <a:ext cx="1454150" cy="1808163"/>
          </a:xfrm>
          <a:prstGeom prst="rect">
            <a:avLst/>
          </a:prstGeom>
          <a:noFill/>
          <a:ln w="9525">
            <a:noFill/>
            <a:miter lim="800000"/>
            <a:headEnd/>
            <a:tailEnd/>
          </a:ln>
        </p:spPr>
      </p:pic>
      <p:pic>
        <p:nvPicPr>
          <p:cNvPr id="24581" name="Picture 1031" descr="BD07153_"/>
          <p:cNvPicPr>
            <a:picLocks noChangeAspect="1" noChangeArrowheads="1"/>
          </p:cNvPicPr>
          <p:nvPr/>
        </p:nvPicPr>
        <p:blipFill>
          <a:blip r:embed="rId4" cstate="print"/>
          <a:srcRect/>
          <a:stretch>
            <a:fillRect/>
          </a:stretch>
        </p:blipFill>
        <p:spPr bwMode="auto">
          <a:xfrm>
            <a:off x="7680325" y="4800600"/>
            <a:ext cx="1463675" cy="1801813"/>
          </a:xfrm>
          <a:prstGeom prst="rect">
            <a:avLst/>
          </a:prstGeom>
          <a:noFill/>
          <a:ln w="9525">
            <a:noFill/>
            <a:miter lim="800000"/>
            <a:headEnd/>
            <a:tailEnd/>
          </a:ln>
        </p:spPr>
      </p:pic>
      <p:sp>
        <p:nvSpPr>
          <p:cNvPr id="24582" name="Slide Number Placeholder 6"/>
          <p:cNvSpPr>
            <a:spLocks noGrp="1"/>
          </p:cNvSpPr>
          <p:nvPr>
            <p:ph type="sldNum" sz="quarter" idx="12"/>
          </p:nvPr>
        </p:nvSpPr>
        <p:spPr>
          <a:noFill/>
        </p:spPr>
        <p:txBody>
          <a:bodyPr/>
          <a:lstStyle/>
          <a:p>
            <a:fld id="{0B0EF344-4296-4F88-95C6-143EEC5C1619}" type="slidenum">
              <a:rPr lang="en-US" smtClean="0"/>
              <a:pPr/>
              <a:t>20</a:t>
            </a:fld>
            <a:endParaRPr lang="en-US" smtClean="0"/>
          </a:p>
        </p:txBody>
      </p:sp>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2438400" y="152400"/>
            <a:ext cx="6400800" cy="1143000"/>
          </a:xfrm>
        </p:spPr>
        <p:txBody>
          <a:bodyPr/>
          <a:lstStyle/>
          <a:p>
            <a:pPr eaLnBrk="1" hangingPunct="1"/>
            <a:r>
              <a:rPr lang="en-US" sz="3600" b="0" smtClean="0">
                <a:solidFill>
                  <a:schemeClr val="tx1"/>
                </a:solidFill>
              </a:rPr>
              <a:t>Right to Opt Out of Patient Directory</a:t>
            </a:r>
          </a:p>
        </p:txBody>
      </p:sp>
      <p:sp>
        <p:nvSpPr>
          <p:cNvPr id="25603" name="Rectangle 1027"/>
          <p:cNvSpPr>
            <a:spLocks noGrp="1" noChangeArrowheads="1"/>
          </p:cNvSpPr>
          <p:nvPr>
            <p:ph type="body" idx="1"/>
          </p:nvPr>
        </p:nvSpPr>
        <p:spPr>
          <a:xfrm>
            <a:off x="1693863" y="1447800"/>
            <a:ext cx="7272337" cy="4495800"/>
          </a:xfrm>
        </p:spPr>
        <p:txBody>
          <a:bodyPr lIns="0"/>
          <a:lstStyle/>
          <a:p>
            <a:pPr lvl="2" eaLnBrk="1" hangingPunct="1">
              <a:lnSpc>
                <a:spcPct val="90000"/>
              </a:lnSpc>
              <a:spcAft>
                <a:spcPct val="60000"/>
              </a:spcAft>
              <a:buSzPct val="110000"/>
              <a:buFontTx/>
              <a:buNone/>
              <a:defRPr/>
            </a:pPr>
            <a:endParaRPr lang="en-US" dirty="0" smtClean="0"/>
          </a:p>
          <a:p>
            <a:pPr eaLnBrk="1" hangingPunct="1">
              <a:lnSpc>
                <a:spcPct val="90000"/>
              </a:lnSpc>
              <a:spcAft>
                <a:spcPct val="20000"/>
              </a:spcAft>
              <a:buClr>
                <a:schemeClr val="bg1"/>
              </a:buClr>
              <a:buFont typeface="Wingdings" pitchFamily="2" charset="2"/>
              <a:buChar char="Ø"/>
              <a:defRPr/>
            </a:pPr>
            <a:r>
              <a:rPr lang="en-US" dirty="0" smtClean="0"/>
              <a:t>Patients have the right to opt out of being listed in the facility directory.  These patients will be treated as confidential patients.</a:t>
            </a:r>
          </a:p>
          <a:p>
            <a:pPr eaLnBrk="1" hangingPunct="1">
              <a:lnSpc>
                <a:spcPct val="90000"/>
              </a:lnSpc>
              <a:spcAft>
                <a:spcPct val="20000"/>
              </a:spcAft>
              <a:buClr>
                <a:schemeClr val="bg1"/>
              </a:buClr>
              <a:buFont typeface="Wingdings" pitchFamily="2" charset="2"/>
              <a:buChar char="Ø"/>
              <a:defRPr/>
            </a:pPr>
            <a:r>
              <a:rPr lang="en-US" dirty="0" smtClean="0"/>
              <a:t>Opt out = confidential patient notation.</a:t>
            </a:r>
          </a:p>
          <a:p>
            <a:pPr eaLnBrk="1" hangingPunct="1">
              <a:lnSpc>
                <a:spcPct val="90000"/>
              </a:lnSpc>
              <a:spcAft>
                <a:spcPct val="20000"/>
              </a:spcAft>
              <a:buClr>
                <a:schemeClr val="bg1"/>
              </a:buClr>
              <a:buFont typeface="Wingdings" pitchFamily="2" charset="2"/>
              <a:buChar char="Ø"/>
              <a:defRPr/>
            </a:pPr>
            <a:r>
              <a:rPr lang="en-US" dirty="0" smtClean="0"/>
              <a:t>Confidential patients WILL NOT appear on directory listings at the Information Desk and PBX.</a:t>
            </a:r>
          </a:p>
          <a:p>
            <a:pPr eaLnBrk="1" hangingPunct="1">
              <a:lnSpc>
                <a:spcPct val="90000"/>
              </a:lnSpc>
              <a:spcAft>
                <a:spcPct val="20000"/>
              </a:spcAft>
              <a:buClr>
                <a:schemeClr val="bg1"/>
              </a:buClr>
              <a:buFont typeface="Wingdings" pitchFamily="2" charset="2"/>
              <a:buChar char="Ø"/>
              <a:defRPr/>
            </a:pPr>
            <a:r>
              <a:rPr lang="en-US" dirty="0" smtClean="0"/>
              <a:t>If a patient does not appear on the directory listing individuals should respond with:</a:t>
            </a:r>
          </a:p>
          <a:p>
            <a:pPr algn="ctr" eaLnBrk="1" hangingPunct="1">
              <a:lnSpc>
                <a:spcPct val="90000"/>
              </a:lnSpc>
              <a:spcAft>
                <a:spcPct val="20000"/>
              </a:spcAft>
              <a:buFontTx/>
              <a:buNone/>
              <a:defRPr/>
            </a:pPr>
            <a:r>
              <a:rPr lang="en-US" dirty="0" smtClean="0"/>
              <a:t> 	</a:t>
            </a:r>
            <a:r>
              <a:rPr lang="en-US" sz="2000" b="1" dirty="0" smtClean="0">
                <a:solidFill>
                  <a:schemeClr val="accent2">
                    <a:lumMod val="60000"/>
                    <a:lumOff val="40000"/>
                  </a:schemeClr>
                </a:solidFill>
              </a:rPr>
              <a:t>“I do not have any information regarding a patient by that name.”</a:t>
            </a:r>
          </a:p>
          <a:p>
            <a:pPr lvl="1" algn="ctr" eaLnBrk="1" hangingPunct="1">
              <a:lnSpc>
                <a:spcPct val="90000"/>
              </a:lnSpc>
              <a:spcAft>
                <a:spcPct val="20000"/>
              </a:spcAft>
              <a:defRPr/>
            </a:pPr>
            <a:endParaRPr lang="en-US" b="1" dirty="0" smtClean="0">
              <a:solidFill>
                <a:srgbClr val="993300"/>
              </a:solidFill>
            </a:endParaRPr>
          </a:p>
          <a:p>
            <a:pPr lvl="1" eaLnBrk="1" hangingPunct="1">
              <a:lnSpc>
                <a:spcPct val="90000"/>
              </a:lnSpc>
              <a:spcAft>
                <a:spcPct val="20000"/>
              </a:spcAft>
              <a:defRPr/>
            </a:pPr>
            <a:endParaRPr lang="en-US" sz="2400" dirty="0" smtClean="0"/>
          </a:p>
        </p:txBody>
      </p:sp>
      <p:pic>
        <p:nvPicPr>
          <p:cNvPr id="25604" name="Picture 1031" descr="BS02067_"/>
          <p:cNvPicPr>
            <a:picLocks noChangeAspect="1" noChangeArrowheads="1"/>
          </p:cNvPicPr>
          <p:nvPr/>
        </p:nvPicPr>
        <p:blipFill>
          <a:blip r:embed="rId3" cstate="print"/>
          <a:srcRect/>
          <a:stretch>
            <a:fillRect/>
          </a:stretch>
        </p:blipFill>
        <p:spPr bwMode="auto">
          <a:xfrm>
            <a:off x="0" y="4724400"/>
            <a:ext cx="1533525" cy="1824038"/>
          </a:xfrm>
          <a:prstGeom prst="rect">
            <a:avLst/>
          </a:prstGeom>
          <a:noFill/>
          <a:ln w="9525">
            <a:noFill/>
            <a:miter lim="800000"/>
            <a:headEnd/>
            <a:tailEnd/>
          </a:ln>
        </p:spPr>
      </p:pic>
      <p:sp>
        <p:nvSpPr>
          <p:cNvPr id="25605" name="Slide Number Placeholder 5"/>
          <p:cNvSpPr>
            <a:spLocks noGrp="1"/>
          </p:cNvSpPr>
          <p:nvPr>
            <p:ph type="sldNum" sz="quarter" idx="12"/>
          </p:nvPr>
        </p:nvSpPr>
        <p:spPr>
          <a:noFill/>
        </p:spPr>
        <p:txBody>
          <a:bodyPr/>
          <a:lstStyle/>
          <a:p>
            <a:fld id="{12016733-697C-45D5-BB7C-EDE30E3DC2C2}" type="slidenum">
              <a:rPr lang="en-US" smtClean="0"/>
              <a:pPr/>
              <a:t>21</a:t>
            </a:fld>
            <a:endParaRPr lang="en-US" smtClean="0"/>
          </a:p>
        </p:txBody>
      </p:sp>
    </p:spTree>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781800" y="5410200"/>
            <a:ext cx="1600200" cy="274638"/>
          </a:xfrm>
          <a:prstGeom prst="rect">
            <a:avLst/>
          </a:prstGeom>
          <a:noFill/>
          <a:ln w="9525">
            <a:noFill/>
            <a:miter lim="800000"/>
            <a:headEnd/>
            <a:tailEnd/>
          </a:ln>
        </p:spPr>
        <p:txBody>
          <a:bodyPr>
            <a:spAutoFit/>
          </a:bodyPr>
          <a:lstStyle/>
          <a:p>
            <a:pPr eaLnBrk="0" hangingPunct="0">
              <a:spcBef>
                <a:spcPct val="50000"/>
              </a:spcBef>
            </a:pPr>
            <a:endParaRPr lang="en-US" sz="1200"/>
          </a:p>
        </p:txBody>
      </p:sp>
      <p:grpSp>
        <p:nvGrpSpPr>
          <p:cNvPr id="2" name="Group 3"/>
          <p:cNvGrpSpPr>
            <a:grpSpLocks/>
          </p:cNvGrpSpPr>
          <p:nvPr/>
        </p:nvGrpSpPr>
        <p:grpSpPr bwMode="auto">
          <a:xfrm>
            <a:off x="3657600" y="1371600"/>
            <a:ext cx="1862138" cy="2568575"/>
            <a:chOff x="1968" y="960"/>
            <a:chExt cx="957" cy="1305"/>
          </a:xfrm>
        </p:grpSpPr>
        <p:grpSp>
          <p:nvGrpSpPr>
            <p:cNvPr id="26656" name="Group 4"/>
            <p:cNvGrpSpPr>
              <a:grpSpLocks/>
            </p:cNvGrpSpPr>
            <p:nvPr/>
          </p:nvGrpSpPr>
          <p:grpSpPr bwMode="auto">
            <a:xfrm>
              <a:off x="1968" y="960"/>
              <a:ext cx="957" cy="1305"/>
              <a:chOff x="1968" y="960"/>
              <a:chExt cx="957" cy="1305"/>
            </a:xfrm>
          </p:grpSpPr>
          <p:sp>
            <p:nvSpPr>
              <p:cNvPr id="26659" name="Freeform 5"/>
              <p:cNvSpPr>
                <a:spLocks/>
              </p:cNvSpPr>
              <p:nvPr/>
            </p:nvSpPr>
            <p:spPr bwMode="auto">
              <a:xfrm>
                <a:off x="1973" y="965"/>
                <a:ext cx="942" cy="1290"/>
              </a:xfrm>
              <a:custGeom>
                <a:avLst/>
                <a:gdLst>
                  <a:gd name="T0" fmla="*/ 368 w 942"/>
                  <a:gd name="T1" fmla="*/ 1254 h 1290"/>
                  <a:gd name="T2" fmla="*/ 404 w 942"/>
                  <a:gd name="T3" fmla="*/ 1208 h 1290"/>
                  <a:gd name="T4" fmla="*/ 374 w 942"/>
                  <a:gd name="T5" fmla="*/ 1142 h 1290"/>
                  <a:gd name="T6" fmla="*/ 343 w 942"/>
                  <a:gd name="T7" fmla="*/ 1039 h 1290"/>
                  <a:gd name="T8" fmla="*/ 374 w 942"/>
                  <a:gd name="T9" fmla="*/ 968 h 1290"/>
                  <a:gd name="T10" fmla="*/ 420 w 942"/>
                  <a:gd name="T11" fmla="*/ 942 h 1290"/>
                  <a:gd name="T12" fmla="*/ 491 w 942"/>
                  <a:gd name="T13" fmla="*/ 942 h 1290"/>
                  <a:gd name="T14" fmla="*/ 548 w 942"/>
                  <a:gd name="T15" fmla="*/ 963 h 1290"/>
                  <a:gd name="T16" fmla="*/ 588 w 942"/>
                  <a:gd name="T17" fmla="*/ 1024 h 1290"/>
                  <a:gd name="T18" fmla="*/ 568 w 942"/>
                  <a:gd name="T19" fmla="*/ 1116 h 1290"/>
                  <a:gd name="T20" fmla="*/ 517 w 942"/>
                  <a:gd name="T21" fmla="*/ 1198 h 1290"/>
                  <a:gd name="T22" fmla="*/ 537 w 942"/>
                  <a:gd name="T23" fmla="*/ 1239 h 1290"/>
                  <a:gd name="T24" fmla="*/ 624 w 942"/>
                  <a:gd name="T25" fmla="*/ 1275 h 1290"/>
                  <a:gd name="T26" fmla="*/ 757 w 942"/>
                  <a:gd name="T27" fmla="*/ 1290 h 1290"/>
                  <a:gd name="T28" fmla="*/ 880 w 942"/>
                  <a:gd name="T29" fmla="*/ 1265 h 1290"/>
                  <a:gd name="T30" fmla="*/ 885 w 942"/>
                  <a:gd name="T31" fmla="*/ 1137 h 1290"/>
                  <a:gd name="T32" fmla="*/ 896 w 942"/>
                  <a:gd name="T33" fmla="*/ 947 h 1290"/>
                  <a:gd name="T34" fmla="*/ 850 w 942"/>
                  <a:gd name="T35" fmla="*/ 896 h 1290"/>
                  <a:gd name="T36" fmla="*/ 783 w 942"/>
                  <a:gd name="T37" fmla="*/ 891 h 1290"/>
                  <a:gd name="T38" fmla="*/ 727 w 942"/>
                  <a:gd name="T39" fmla="*/ 927 h 1290"/>
                  <a:gd name="T40" fmla="*/ 635 w 942"/>
                  <a:gd name="T41" fmla="*/ 922 h 1290"/>
                  <a:gd name="T42" fmla="*/ 583 w 942"/>
                  <a:gd name="T43" fmla="*/ 865 h 1290"/>
                  <a:gd name="T44" fmla="*/ 573 w 942"/>
                  <a:gd name="T45" fmla="*/ 809 h 1290"/>
                  <a:gd name="T46" fmla="*/ 588 w 942"/>
                  <a:gd name="T47" fmla="*/ 748 h 1290"/>
                  <a:gd name="T48" fmla="*/ 670 w 942"/>
                  <a:gd name="T49" fmla="*/ 691 h 1290"/>
                  <a:gd name="T50" fmla="*/ 763 w 942"/>
                  <a:gd name="T51" fmla="*/ 712 h 1290"/>
                  <a:gd name="T52" fmla="*/ 814 w 942"/>
                  <a:gd name="T53" fmla="*/ 743 h 1290"/>
                  <a:gd name="T54" fmla="*/ 875 w 942"/>
                  <a:gd name="T55" fmla="*/ 743 h 1290"/>
                  <a:gd name="T56" fmla="*/ 926 w 942"/>
                  <a:gd name="T57" fmla="*/ 712 h 1290"/>
                  <a:gd name="T58" fmla="*/ 942 w 942"/>
                  <a:gd name="T59" fmla="*/ 640 h 1290"/>
                  <a:gd name="T60" fmla="*/ 906 w 942"/>
                  <a:gd name="T61" fmla="*/ 446 h 1290"/>
                  <a:gd name="T62" fmla="*/ 768 w 942"/>
                  <a:gd name="T63" fmla="*/ 425 h 1290"/>
                  <a:gd name="T64" fmla="*/ 594 w 942"/>
                  <a:gd name="T65" fmla="*/ 405 h 1290"/>
                  <a:gd name="T66" fmla="*/ 517 w 942"/>
                  <a:gd name="T67" fmla="*/ 343 h 1290"/>
                  <a:gd name="T68" fmla="*/ 507 w 942"/>
                  <a:gd name="T69" fmla="*/ 261 h 1290"/>
                  <a:gd name="T70" fmla="*/ 553 w 942"/>
                  <a:gd name="T71" fmla="*/ 200 h 1290"/>
                  <a:gd name="T72" fmla="*/ 578 w 942"/>
                  <a:gd name="T73" fmla="*/ 108 h 1290"/>
                  <a:gd name="T74" fmla="*/ 548 w 942"/>
                  <a:gd name="T75" fmla="*/ 31 h 1290"/>
                  <a:gd name="T76" fmla="*/ 491 w 942"/>
                  <a:gd name="T77" fmla="*/ 0 h 1290"/>
                  <a:gd name="T78" fmla="*/ 414 w 942"/>
                  <a:gd name="T79" fmla="*/ 0 h 1290"/>
                  <a:gd name="T80" fmla="*/ 358 w 942"/>
                  <a:gd name="T81" fmla="*/ 26 h 1290"/>
                  <a:gd name="T82" fmla="*/ 317 w 942"/>
                  <a:gd name="T83" fmla="*/ 93 h 1290"/>
                  <a:gd name="T84" fmla="*/ 338 w 942"/>
                  <a:gd name="T85" fmla="*/ 185 h 1290"/>
                  <a:gd name="T86" fmla="*/ 384 w 942"/>
                  <a:gd name="T87" fmla="*/ 267 h 1290"/>
                  <a:gd name="T88" fmla="*/ 353 w 942"/>
                  <a:gd name="T89" fmla="*/ 354 h 1290"/>
                  <a:gd name="T90" fmla="*/ 246 w 942"/>
                  <a:gd name="T91" fmla="*/ 400 h 1290"/>
                  <a:gd name="T92" fmla="*/ 61 w 942"/>
                  <a:gd name="T93" fmla="*/ 400 h 1290"/>
                  <a:gd name="T94" fmla="*/ 0 w 942"/>
                  <a:gd name="T95" fmla="*/ 584 h 1290"/>
                  <a:gd name="T96" fmla="*/ 15 w 942"/>
                  <a:gd name="T97" fmla="*/ 696 h 1290"/>
                  <a:gd name="T98" fmla="*/ 87 w 942"/>
                  <a:gd name="T99" fmla="*/ 727 h 1290"/>
                  <a:gd name="T100" fmla="*/ 164 w 942"/>
                  <a:gd name="T101" fmla="*/ 712 h 1290"/>
                  <a:gd name="T102" fmla="*/ 235 w 942"/>
                  <a:gd name="T103" fmla="*/ 681 h 1290"/>
                  <a:gd name="T104" fmla="*/ 317 w 942"/>
                  <a:gd name="T105" fmla="*/ 717 h 1290"/>
                  <a:gd name="T106" fmla="*/ 348 w 942"/>
                  <a:gd name="T107" fmla="*/ 819 h 1290"/>
                  <a:gd name="T108" fmla="*/ 292 w 942"/>
                  <a:gd name="T109" fmla="*/ 881 h 1290"/>
                  <a:gd name="T110" fmla="*/ 210 w 942"/>
                  <a:gd name="T111" fmla="*/ 891 h 1290"/>
                  <a:gd name="T112" fmla="*/ 143 w 942"/>
                  <a:gd name="T113" fmla="*/ 845 h 1290"/>
                  <a:gd name="T114" fmla="*/ 77 w 942"/>
                  <a:gd name="T115" fmla="*/ 850 h 1290"/>
                  <a:gd name="T116" fmla="*/ 15 w 942"/>
                  <a:gd name="T117" fmla="*/ 901 h 1290"/>
                  <a:gd name="T118" fmla="*/ 15 w 942"/>
                  <a:gd name="T119" fmla="*/ 1029 h 1290"/>
                  <a:gd name="T120" fmla="*/ 41 w 942"/>
                  <a:gd name="T121" fmla="*/ 1198 h 1290"/>
                  <a:gd name="T122" fmla="*/ 61 w 942"/>
                  <a:gd name="T123" fmla="*/ 1249 h 1290"/>
                  <a:gd name="T124" fmla="*/ 246 w 942"/>
                  <a:gd name="T125" fmla="*/ 1234 h 1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2"/>
                  <a:gd name="T190" fmla="*/ 0 h 1290"/>
                  <a:gd name="T191" fmla="*/ 942 w 942"/>
                  <a:gd name="T192" fmla="*/ 1290 h 1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2" h="1290">
                    <a:moveTo>
                      <a:pt x="286" y="1244"/>
                    </a:moveTo>
                    <a:lnTo>
                      <a:pt x="307" y="1249"/>
                    </a:lnTo>
                    <a:lnTo>
                      <a:pt x="322" y="1254"/>
                    </a:lnTo>
                    <a:lnTo>
                      <a:pt x="343" y="1254"/>
                    </a:lnTo>
                    <a:lnTo>
                      <a:pt x="358" y="1254"/>
                    </a:lnTo>
                    <a:lnTo>
                      <a:pt x="368" y="1254"/>
                    </a:lnTo>
                    <a:lnTo>
                      <a:pt x="379" y="1249"/>
                    </a:lnTo>
                    <a:lnTo>
                      <a:pt x="389" y="1244"/>
                    </a:lnTo>
                    <a:lnTo>
                      <a:pt x="394" y="1234"/>
                    </a:lnTo>
                    <a:lnTo>
                      <a:pt x="404" y="1229"/>
                    </a:lnTo>
                    <a:lnTo>
                      <a:pt x="404" y="1219"/>
                    </a:lnTo>
                    <a:lnTo>
                      <a:pt x="404" y="1208"/>
                    </a:lnTo>
                    <a:lnTo>
                      <a:pt x="404" y="1193"/>
                    </a:lnTo>
                    <a:lnTo>
                      <a:pt x="404" y="1183"/>
                    </a:lnTo>
                    <a:lnTo>
                      <a:pt x="399" y="1172"/>
                    </a:lnTo>
                    <a:lnTo>
                      <a:pt x="394" y="1162"/>
                    </a:lnTo>
                    <a:lnTo>
                      <a:pt x="384" y="1152"/>
                    </a:lnTo>
                    <a:lnTo>
                      <a:pt x="374" y="1142"/>
                    </a:lnTo>
                    <a:lnTo>
                      <a:pt x="363" y="1121"/>
                    </a:lnTo>
                    <a:lnTo>
                      <a:pt x="358" y="1106"/>
                    </a:lnTo>
                    <a:lnTo>
                      <a:pt x="353" y="1091"/>
                    </a:lnTo>
                    <a:lnTo>
                      <a:pt x="348" y="1075"/>
                    </a:lnTo>
                    <a:lnTo>
                      <a:pt x="343" y="1055"/>
                    </a:lnTo>
                    <a:lnTo>
                      <a:pt x="343" y="1039"/>
                    </a:lnTo>
                    <a:lnTo>
                      <a:pt x="348" y="1019"/>
                    </a:lnTo>
                    <a:lnTo>
                      <a:pt x="353" y="1004"/>
                    </a:lnTo>
                    <a:lnTo>
                      <a:pt x="358" y="988"/>
                    </a:lnTo>
                    <a:lnTo>
                      <a:pt x="363" y="983"/>
                    </a:lnTo>
                    <a:lnTo>
                      <a:pt x="368" y="973"/>
                    </a:lnTo>
                    <a:lnTo>
                      <a:pt x="374" y="968"/>
                    </a:lnTo>
                    <a:lnTo>
                      <a:pt x="379" y="963"/>
                    </a:lnTo>
                    <a:lnTo>
                      <a:pt x="384" y="958"/>
                    </a:lnTo>
                    <a:lnTo>
                      <a:pt x="394" y="952"/>
                    </a:lnTo>
                    <a:lnTo>
                      <a:pt x="399" y="952"/>
                    </a:lnTo>
                    <a:lnTo>
                      <a:pt x="409" y="947"/>
                    </a:lnTo>
                    <a:lnTo>
                      <a:pt x="420" y="942"/>
                    </a:lnTo>
                    <a:lnTo>
                      <a:pt x="430" y="942"/>
                    </a:lnTo>
                    <a:lnTo>
                      <a:pt x="440" y="937"/>
                    </a:lnTo>
                    <a:lnTo>
                      <a:pt x="450" y="937"/>
                    </a:lnTo>
                    <a:lnTo>
                      <a:pt x="466" y="937"/>
                    </a:lnTo>
                    <a:lnTo>
                      <a:pt x="476" y="937"/>
                    </a:lnTo>
                    <a:lnTo>
                      <a:pt x="491" y="942"/>
                    </a:lnTo>
                    <a:lnTo>
                      <a:pt x="501" y="942"/>
                    </a:lnTo>
                    <a:lnTo>
                      <a:pt x="512" y="947"/>
                    </a:lnTo>
                    <a:lnTo>
                      <a:pt x="522" y="952"/>
                    </a:lnTo>
                    <a:lnTo>
                      <a:pt x="532" y="952"/>
                    </a:lnTo>
                    <a:lnTo>
                      <a:pt x="537" y="958"/>
                    </a:lnTo>
                    <a:lnTo>
                      <a:pt x="548" y="963"/>
                    </a:lnTo>
                    <a:lnTo>
                      <a:pt x="553" y="968"/>
                    </a:lnTo>
                    <a:lnTo>
                      <a:pt x="563" y="973"/>
                    </a:lnTo>
                    <a:lnTo>
                      <a:pt x="568" y="983"/>
                    </a:lnTo>
                    <a:lnTo>
                      <a:pt x="573" y="993"/>
                    </a:lnTo>
                    <a:lnTo>
                      <a:pt x="583" y="1009"/>
                    </a:lnTo>
                    <a:lnTo>
                      <a:pt x="588" y="1024"/>
                    </a:lnTo>
                    <a:lnTo>
                      <a:pt x="588" y="1039"/>
                    </a:lnTo>
                    <a:lnTo>
                      <a:pt x="588" y="1060"/>
                    </a:lnTo>
                    <a:lnTo>
                      <a:pt x="588" y="1075"/>
                    </a:lnTo>
                    <a:lnTo>
                      <a:pt x="583" y="1091"/>
                    </a:lnTo>
                    <a:lnTo>
                      <a:pt x="578" y="1106"/>
                    </a:lnTo>
                    <a:lnTo>
                      <a:pt x="568" y="1116"/>
                    </a:lnTo>
                    <a:lnTo>
                      <a:pt x="558" y="1132"/>
                    </a:lnTo>
                    <a:lnTo>
                      <a:pt x="537" y="1152"/>
                    </a:lnTo>
                    <a:lnTo>
                      <a:pt x="527" y="1172"/>
                    </a:lnTo>
                    <a:lnTo>
                      <a:pt x="522" y="1183"/>
                    </a:lnTo>
                    <a:lnTo>
                      <a:pt x="517" y="1188"/>
                    </a:lnTo>
                    <a:lnTo>
                      <a:pt x="517" y="1198"/>
                    </a:lnTo>
                    <a:lnTo>
                      <a:pt x="517" y="1203"/>
                    </a:lnTo>
                    <a:lnTo>
                      <a:pt x="517" y="1213"/>
                    </a:lnTo>
                    <a:lnTo>
                      <a:pt x="517" y="1219"/>
                    </a:lnTo>
                    <a:lnTo>
                      <a:pt x="522" y="1224"/>
                    </a:lnTo>
                    <a:lnTo>
                      <a:pt x="527" y="1229"/>
                    </a:lnTo>
                    <a:lnTo>
                      <a:pt x="537" y="1239"/>
                    </a:lnTo>
                    <a:lnTo>
                      <a:pt x="542" y="1244"/>
                    </a:lnTo>
                    <a:lnTo>
                      <a:pt x="553" y="1249"/>
                    </a:lnTo>
                    <a:lnTo>
                      <a:pt x="568" y="1254"/>
                    </a:lnTo>
                    <a:lnTo>
                      <a:pt x="583" y="1260"/>
                    </a:lnTo>
                    <a:lnTo>
                      <a:pt x="604" y="1265"/>
                    </a:lnTo>
                    <a:lnTo>
                      <a:pt x="624" y="1275"/>
                    </a:lnTo>
                    <a:lnTo>
                      <a:pt x="645" y="1275"/>
                    </a:lnTo>
                    <a:lnTo>
                      <a:pt x="665" y="1280"/>
                    </a:lnTo>
                    <a:lnTo>
                      <a:pt x="686" y="1285"/>
                    </a:lnTo>
                    <a:lnTo>
                      <a:pt x="711" y="1290"/>
                    </a:lnTo>
                    <a:lnTo>
                      <a:pt x="737" y="1290"/>
                    </a:lnTo>
                    <a:lnTo>
                      <a:pt x="757" y="1290"/>
                    </a:lnTo>
                    <a:lnTo>
                      <a:pt x="783" y="1290"/>
                    </a:lnTo>
                    <a:lnTo>
                      <a:pt x="803" y="1290"/>
                    </a:lnTo>
                    <a:lnTo>
                      <a:pt x="824" y="1285"/>
                    </a:lnTo>
                    <a:lnTo>
                      <a:pt x="844" y="1280"/>
                    </a:lnTo>
                    <a:lnTo>
                      <a:pt x="865" y="1275"/>
                    </a:lnTo>
                    <a:lnTo>
                      <a:pt x="880" y="1265"/>
                    </a:lnTo>
                    <a:lnTo>
                      <a:pt x="896" y="1254"/>
                    </a:lnTo>
                    <a:lnTo>
                      <a:pt x="891" y="1239"/>
                    </a:lnTo>
                    <a:lnTo>
                      <a:pt x="891" y="1219"/>
                    </a:lnTo>
                    <a:lnTo>
                      <a:pt x="885" y="1198"/>
                    </a:lnTo>
                    <a:lnTo>
                      <a:pt x="885" y="1178"/>
                    </a:lnTo>
                    <a:lnTo>
                      <a:pt x="885" y="1137"/>
                    </a:lnTo>
                    <a:lnTo>
                      <a:pt x="885" y="1091"/>
                    </a:lnTo>
                    <a:lnTo>
                      <a:pt x="891" y="1050"/>
                    </a:lnTo>
                    <a:lnTo>
                      <a:pt x="891" y="1009"/>
                    </a:lnTo>
                    <a:lnTo>
                      <a:pt x="896" y="978"/>
                    </a:lnTo>
                    <a:lnTo>
                      <a:pt x="896" y="952"/>
                    </a:lnTo>
                    <a:lnTo>
                      <a:pt x="896" y="947"/>
                    </a:lnTo>
                    <a:lnTo>
                      <a:pt x="891" y="937"/>
                    </a:lnTo>
                    <a:lnTo>
                      <a:pt x="885" y="927"/>
                    </a:lnTo>
                    <a:lnTo>
                      <a:pt x="880" y="917"/>
                    </a:lnTo>
                    <a:lnTo>
                      <a:pt x="870" y="911"/>
                    </a:lnTo>
                    <a:lnTo>
                      <a:pt x="860" y="906"/>
                    </a:lnTo>
                    <a:lnTo>
                      <a:pt x="850" y="896"/>
                    </a:lnTo>
                    <a:lnTo>
                      <a:pt x="839" y="896"/>
                    </a:lnTo>
                    <a:lnTo>
                      <a:pt x="829" y="891"/>
                    </a:lnTo>
                    <a:lnTo>
                      <a:pt x="819" y="886"/>
                    </a:lnTo>
                    <a:lnTo>
                      <a:pt x="809" y="886"/>
                    </a:lnTo>
                    <a:lnTo>
                      <a:pt x="793" y="886"/>
                    </a:lnTo>
                    <a:lnTo>
                      <a:pt x="783" y="891"/>
                    </a:lnTo>
                    <a:lnTo>
                      <a:pt x="773" y="896"/>
                    </a:lnTo>
                    <a:lnTo>
                      <a:pt x="763" y="901"/>
                    </a:lnTo>
                    <a:lnTo>
                      <a:pt x="757" y="911"/>
                    </a:lnTo>
                    <a:lnTo>
                      <a:pt x="747" y="917"/>
                    </a:lnTo>
                    <a:lnTo>
                      <a:pt x="737" y="922"/>
                    </a:lnTo>
                    <a:lnTo>
                      <a:pt x="727" y="927"/>
                    </a:lnTo>
                    <a:lnTo>
                      <a:pt x="711" y="932"/>
                    </a:lnTo>
                    <a:lnTo>
                      <a:pt x="696" y="932"/>
                    </a:lnTo>
                    <a:lnTo>
                      <a:pt x="681" y="932"/>
                    </a:lnTo>
                    <a:lnTo>
                      <a:pt x="665" y="932"/>
                    </a:lnTo>
                    <a:lnTo>
                      <a:pt x="650" y="927"/>
                    </a:lnTo>
                    <a:lnTo>
                      <a:pt x="635" y="922"/>
                    </a:lnTo>
                    <a:lnTo>
                      <a:pt x="619" y="911"/>
                    </a:lnTo>
                    <a:lnTo>
                      <a:pt x="609" y="901"/>
                    </a:lnTo>
                    <a:lnTo>
                      <a:pt x="594" y="891"/>
                    </a:lnTo>
                    <a:lnTo>
                      <a:pt x="588" y="881"/>
                    </a:lnTo>
                    <a:lnTo>
                      <a:pt x="583" y="876"/>
                    </a:lnTo>
                    <a:lnTo>
                      <a:pt x="583" y="865"/>
                    </a:lnTo>
                    <a:lnTo>
                      <a:pt x="578" y="860"/>
                    </a:lnTo>
                    <a:lnTo>
                      <a:pt x="573" y="850"/>
                    </a:lnTo>
                    <a:lnTo>
                      <a:pt x="573" y="840"/>
                    </a:lnTo>
                    <a:lnTo>
                      <a:pt x="573" y="830"/>
                    </a:lnTo>
                    <a:lnTo>
                      <a:pt x="573" y="819"/>
                    </a:lnTo>
                    <a:lnTo>
                      <a:pt x="573" y="809"/>
                    </a:lnTo>
                    <a:lnTo>
                      <a:pt x="573" y="794"/>
                    </a:lnTo>
                    <a:lnTo>
                      <a:pt x="573" y="784"/>
                    </a:lnTo>
                    <a:lnTo>
                      <a:pt x="578" y="773"/>
                    </a:lnTo>
                    <a:lnTo>
                      <a:pt x="583" y="763"/>
                    </a:lnTo>
                    <a:lnTo>
                      <a:pt x="583" y="753"/>
                    </a:lnTo>
                    <a:lnTo>
                      <a:pt x="588" y="748"/>
                    </a:lnTo>
                    <a:lnTo>
                      <a:pt x="599" y="737"/>
                    </a:lnTo>
                    <a:lnTo>
                      <a:pt x="609" y="727"/>
                    </a:lnTo>
                    <a:lnTo>
                      <a:pt x="624" y="712"/>
                    </a:lnTo>
                    <a:lnTo>
                      <a:pt x="640" y="702"/>
                    </a:lnTo>
                    <a:lnTo>
                      <a:pt x="655" y="696"/>
                    </a:lnTo>
                    <a:lnTo>
                      <a:pt x="670" y="691"/>
                    </a:lnTo>
                    <a:lnTo>
                      <a:pt x="686" y="691"/>
                    </a:lnTo>
                    <a:lnTo>
                      <a:pt x="706" y="691"/>
                    </a:lnTo>
                    <a:lnTo>
                      <a:pt x="722" y="691"/>
                    </a:lnTo>
                    <a:lnTo>
                      <a:pt x="737" y="696"/>
                    </a:lnTo>
                    <a:lnTo>
                      <a:pt x="752" y="702"/>
                    </a:lnTo>
                    <a:lnTo>
                      <a:pt x="763" y="712"/>
                    </a:lnTo>
                    <a:lnTo>
                      <a:pt x="773" y="717"/>
                    </a:lnTo>
                    <a:lnTo>
                      <a:pt x="778" y="727"/>
                    </a:lnTo>
                    <a:lnTo>
                      <a:pt x="788" y="732"/>
                    </a:lnTo>
                    <a:lnTo>
                      <a:pt x="793" y="737"/>
                    </a:lnTo>
                    <a:lnTo>
                      <a:pt x="803" y="737"/>
                    </a:lnTo>
                    <a:lnTo>
                      <a:pt x="814" y="743"/>
                    </a:lnTo>
                    <a:lnTo>
                      <a:pt x="824" y="748"/>
                    </a:lnTo>
                    <a:lnTo>
                      <a:pt x="834" y="748"/>
                    </a:lnTo>
                    <a:lnTo>
                      <a:pt x="844" y="748"/>
                    </a:lnTo>
                    <a:lnTo>
                      <a:pt x="855" y="748"/>
                    </a:lnTo>
                    <a:lnTo>
                      <a:pt x="865" y="748"/>
                    </a:lnTo>
                    <a:lnTo>
                      <a:pt x="875" y="743"/>
                    </a:lnTo>
                    <a:lnTo>
                      <a:pt x="885" y="743"/>
                    </a:lnTo>
                    <a:lnTo>
                      <a:pt x="896" y="737"/>
                    </a:lnTo>
                    <a:lnTo>
                      <a:pt x="906" y="732"/>
                    </a:lnTo>
                    <a:lnTo>
                      <a:pt x="916" y="727"/>
                    </a:lnTo>
                    <a:lnTo>
                      <a:pt x="926" y="717"/>
                    </a:lnTo>
                    <a:lnTo>
                      <a:pt x="926" y="712"/>
                    </a:lnTo>
                    <a:lnTo>
                      <a:pt x="931" y="712"/>
                    </a:lnTo>
                    <a:lnTo>
                      <a:pt x="937" y="702"/>
                    </a:lnTo>
                    <a:lnTo>
                      <a:pt x="937" y="696"/>
                    </a:lnTo>
                    <a:lnTo>
                      <a:pt x="942" y="681"/>
                    </a:lnTo>
                    <a:lnTo>
                      <a:pt x="942" y="661"/>
                    </a:lnTo>
                    <a:lnTo>
                      <a:pt x="942" y="640"/>
                    </a:lnTo>
                    <a:lnTo>
                      <a:pt x="942" y="620"/>
                    </a:lnTo>
                    <a:lnTo>
                      <a:pt x="942" y="599"/>
                    </a:lnTo>
                    <a:lnTo>
                      <a:pt x="937" y="574"/>
                    </a:lnTo>
                    <a:lnTo>
                      <a:pt x="926" y="528"/>
                    </a:lnTo>
                    <a:lnTo>
                      <a:pt x="916" y="487"/>
                    </a:lnTo>
                    <a:lnTo>
                      <a:pt x="906" y="446"/>
                    </a:lnTo>
                    <a:lnTo>
                      <a:pt x="896" y="415"/>
                    </a:lnTo>
                    <a:lnTo>
                      <a:pt x="870" y="420"/>
                    </a:lnTo>
                    <a:lnTo>
                      <a:pt x="844" y="420"/>
                    </a:lnTo>
                    <a:lnTo>
                      <a:pt x="819" y="425"/>
                    </a:lnTo>
                    <a:lnTo>
                      <a:pt x="793" y="425"/>
                    </a:lnTo>
                    <a:lnTo>
                      <a:pt x="768" y="425"/>
                    </a:lnTo>
                    <a:lnTo>
                      <a:pt x="742" y="425"/>
                    </a:lnTo>
                    <a:lnTo>
                      <a:pt x="716" y="420"/>
                    </a:lnTo>
                    <a:lnTo>
                      <a:pt x="696" y="420"/>
                    </a:lnTo>
                    <a:lnTo>
                      <a:pt x="650" y="415"/>
                    </a:lnTo>
                    <a:lnTo>
                      <a:pt x="619" y="410"/>
                    </a:lnTo>
                    <a:lnTo>
                      <a:pt x="594" y="405"/>
                    </a:lnTo>
                    <a:lnTo>
                      <a:pt x="588" y="400"/>
                    </a:lnTo>
                    <a:lnTo>
                      <a:pt x="568" y="395"/>
                    </a:lnTo>
                    <a:lnTo>
                      <a:pt x="553" y="384"/>
                    </a:lnTo>
                    <a:lnTo>
                      <a:pt x="537" y="374"/>
                    </a:lnTo>
                    <a:lnTo>
                      <a:pt x="527" y="359"/>
                    </a:lnTo>
                    <a:lnTo>
                      <a:pt x="517" y="343"/>
                    </a:lnTo>
                    <a:lnTo>
                      <a:pt x="512" y="333"/>
                    </a:lnTo>
                    <a:lnTo>
                      <a:pt x="507" y="318"/>
                    </a:lnTo>
                    <a:lnTo>
                      <a:pt x="501" y="308"/>
                    </a:lnTo>
                    <a:lnTo>
                      <a:pt x="501" y="292"/>
                    </a:lnTo>
                    <a:lnTo>
                      <a:pt x="507" y="277"/>
                    </a:lnTo>
                    <a:lnTo>
                      <a:pt x="507" y="261"/>
                    </a:lnTo>
                    <a:lnTo>
                      <a:pt x="512" y="251"/>
                    </a:lnTo>
                    <a:lnTo>
                      <a:pt x="517" y="241"/>
                    </a:lnTo>
                    <a:lnTo>
                      <a:pt x="527" y="231"/>
                    </a:lnTo>
                    <a:lnTo>
                      <a:pt x="532" y="221"/>
                    </a:lnTo>
                    <a:lnTo>
                      <a:pt x="542" y="210"/>
                    </a:lnTo>
                    <a:lnTo>
                      <a:pt x="553" y="200"/>
                    </a:lnTo>
                    <a:lnTo>
                      <a:pt x="558" y="190"/>
                    </a:lnTo>
                    <a:lnTo>
                      <a:pt x="568" y="174"/>
                    </a:lnTo>
                    <a:lnTo>
                      <a:pt x="573" y="159"/>
                    </a:lnTo>
                    <a:lnTo>
                      <a:pt x="578" y="144"/>
                    </a:lnTo>
                    <a:lnTo>
                      <a:pt x="578" y="123"/>
                    </a:lnTo>
                    <a:lnTo>
                      <a:pt x="578" y="108"/>
                    </a:lnTo>
                    <a:lnTo>
                      <a:pt x="578" y="87"/>
                    </a:lnTo>
                    <a:lnTo>
                      <a:pt x="573" y="72"/>
                    </a:lnTo>
                    <a:lnTo>
                      <a:pt x="568" y="52"/>
                    </a:lnTo>
                    <a:lnTo>
                      <a:pt x="563" y="46"/>
                    </a:lnTo>
                    <a:lnTo>
                      <a:pt x="558" y="41"/>
                    </a:lnTo>
                    <a:lnTo>
                      <a:pt x="548" y="31"/>
                    </a:lnTo>
                    <a:lnTo>
                      <a:pt x="542" y="26"/>
                    </a:lnTo>
                    <a:lnTo>
                      <a:pt x="537" y="21"/>
                    </a:lnTo>
                    <a:lnTo>
                      <a:pt x="527" y="16"/>
                    </a:lnTo>
                    <a:lnTo>
                      <a:pt x="517" y="11"/>
                    </a:lnTo>
                    <a:lnTo>
                      <a:pt x="507" y="6"/>
                    </a:lnTo>
                    <a:lnTo>
                      <a:pt x="491" y="0"/>
                    </a:lnTo>
                    <a:lnTo>
                      <a:pt x="481" y="0"/>
                    </a:lnTo>
                    <a:lnTo>
                      <a:pt x="466" y="0"/>
                    </a:lnTo>
                    <a:lnTo>
                      <a:pt x="450" y="0"/>
                    </a:lnTo>
                    <a:lnTo>
                      <a:pt x="440" y="0"/>
                    </a:lnTo>
                    <a:lnTo>
                      <a:pt x="425" y="0"/>
                    </a:lnTo>
                    <a:lnTo>
                      <a:pt x="414" y="0"/>
                    </a:lnTo>
                    <a:lnTo>
                      <a:pt x="404" y="6"/>
                    </a:lnTo>
                    <a:lnTo>
                      <a:pt x="394" y="6"/>
                    </a:lnTo>
                    <a:lnTo>
                      <a:pt x="384" y="11"/>
                    </a:lnTo>
                    <a:lnTo>
                      <a:pt x="374" y="16"/>
                    </a:lnTo>
                    <a:lnTo>
                      <a:pt x="363" y="21"/>
                    </a:lnTo>
                    <a:lnTo>
                      <a:pt x="358" y="26"/>
                    </a:lnTo>
                    <a:lnTo>
                      <a:pt x="348" y="31"/>
                    </a:lnTo>
                    <a:lnTo>
                      <a:pt x="343" y="36"/>
                    </a:lnTo>
                    <a:lnTo>
                      <a:pt x="338" y="46"/>
                    </a:lnTo>
                    <a:lnTo>
                      <a:pt x="327" y="57"/>
                    </a:lnTo>
                    <a:lnTo>
                      <a:pt x="322" y="77"/>
                    </a:lnTo>
                    <a:lnTo>
                      <a:pt x="317" y="93"/>
                    </a:lnTo>
                    <a:lnTo>
                      <a:pt x="317" y="108"/>
                    </a:lnTo>
                    <a:lnTo>
                      <a:pt x="317" y="123"/>
                    </a:lnTo>
                    <a:lnTo>
                      <a:pt x="317" y="144"/>
                    </a:lnTo>
                    <a:lnTo>
                      <a:pt x="322" y="159"/>
                    </a:lnTo>
                    <a:lnTo>
                      <a:pt x="327" y="174"/>
                    </a:lnTo>
                    <a:lnTo>
                      <a:pt x="338" y="185"/>
                    </a:lnTo>
                    <a:lnTo>
                      <a:pt x="348" y="200"/>
                    </a:lnTo>
                    <a:lnTo>
                      <a:pt x="358" y="210"/>
                    </a:lnTo>
                    <a:lnTo>
                      <a:pt x="368" y="226"/>
                    </a:lnTo>
                    <a:lnTo>
                      <a:pt x="374" y="241"/>
                    </a:lnTo>
                    <a:lnTo>
                      <a:pt x="379" y="251"/>
                    </a:lnTo>
                    <a:lnTo>
                      <a:pt x="384" y="267"/>
                    </a:lnTo>
                    <a:lnTo>
                      <a:pt x="384" y="282"/>
                    </a:lnTo>
                    <a:lnTo>
                      <a:pt x="379" y="297"/>
                    </a:lnTo>
                    <a:lnTo>
                      <a:pt x="379" y="313"/>
                    </a:lnTo>
                    <a:lnTo>
                      <a:pt x="368" y="328"/>
                    </a:lnTo>
                    <a:lnTo>
                      <a:pt x="363" y="338"/>
                    </a:lnTo>
                    <a:lnTo>
                      <a:pt x="353" y="354"/>
                    </a:lnTo>
                    <a:lnTo>
                      <a:pt x="338" y="364"/>
                    </a:lnTo>
                    <a:lnTo>
                      <a:pt x="322" y="374"/>
                    </a:lnTo>
                    <a:lnTo>
                      <a:pt x="307" y="384"/>
                    </a:lnTo>
                    <a:lnTo>
                      <a:pt x="281" y="395"/>
                    </a:lnTo>
                    <a:lnTo>
                      <a:pt x="261" y="400"/>
                    </a:lnTo>
                    <a:lnTo>
                      <a:pt x="246" y="400"/>
                    </a:lnTo>
                    <a:lnTo>
                      <a:pt x="220" y="400"/>
                    </a:lnTo>
                    <a:lnTo>
                      <a:pt x="194" y="400"/>
                    </a:lnTo>
                    <a:lnTo>
                      <a:pt x="164" y="400"/>
                    </a:lnTo>
                    <a:lnTo>
                      <a:pt x="133" y="400"/>
                    </a:lnTo>
                    <a:lnTo>
                      <a:pt x="97" y="400"/>
                    </a:lnTo>
                    <a:lnTo>
                      <a:pt x="61" y="400"/>
                    </a:lnTo>
                    <a:lnTo>
                      <a:pt x="25" y="400"/>
                    </a:lnTo>
                    <a:lnTo>
                      <a:pt x="20" y="425"/>
                    </a:lnTo>
                    <a:lnTo>
                      <a:pt x="15" y="461"/>
                    </a:lnTo>
                    <a:lnTo>
                      <a:pt x="10" y="502"/>
                    </a:lnTo>
                    <a:lnTo>
                      <a:pt x="5" y="543"/>
                    </a:lnTo>
                    <a:lnTo>
                      <a:pt x="0" y="584"/>
                    </a:lnTo>
                    <a:lnTo>
                      <a:pt x="0" y="620"/>
                    </a:lnTo>
                    <a:lnTo>
                      <a:pt x="0" y="650"/>
                    </a:lnTo>
                    <a:lnTo>
                      <a:pt x="0" y="671"/>
                    </a:lnTo>
                    <a:lnTo>
                      <a:pt x="5" y="681"/>
                    </a:lnTo>
                    <a:lnTo>
                      <a:pt x="10" y="691"/>
                    </a:lnTo>
                    <a:lnTo>
                      <a:pt x="15" y="696"/>
                    </a:lnTo>
                    <a:lnTo>
                      <a:pt x="25" y="707"/>
                    </a:lnTo>
                    <a:lnTo>
                      <a:pt x="36" y="712"/>
                    </a:lnTo>
                    <a:lnTo>
                      <a:pt x="46" y="717"/>
                    </a:lnTo>
                    <a:lnTo>
                      <a:pt x="61" y="722"/>
                    </a:lnTo>
                    <a:lnTo>
                      <a:pt x="72" y="727"/>
                    </a:lnTo>
                    <a:lnTo>
                      <a:pt x="87" y="727"/>
                    </a:lnTo>
                    <a:lnTo>
                      <a:pt x="102" y="727"/>
                    </a:lnTo>
                    <a:lnTo>
                      <a:pt x="112" y="727"/>
                    </a:lnTo>
                    <a:lnTo>
                      <a:pt x="128" y="727"/>
                    </a:lnTo>
                    <a:lnTo>
                      <a:pt x="143" y="722"/>
                    </a:lnTo>
                    <a:lnTo>
                      <a:pt x="153" y="717"/>
                    </a:lnTo>
                    <a:lnTo>
                      <a:pt x="164" y="712"/>
                    </a:lnTo>
                    <a:lnTo>
                      <a:pt x="174" y="702"/>
                    </a:lnTo>
                    <a:lnTo>
                      <a:pt x="184" y="696"/>
                    </a:lnTo>
                    <a:lnTo>
                      <a:pt x="194" y="686"/>
                    </a:lnTo>
                    <a:lnTo>
                      <a:pt x="210" y="686"/>
                    </a:lnTo>
                    <a:lnTo>
                      <a:pt x="220" y="681"/>
                    </a:lnTo>
                    <a:lnTo>
                      <a:pt x="235" y="681"/>
                    </a:lnTo>
                    <a:lnTo>
                      <a:pt x="251" y="681"/>
                    </a:lnTo>
                    <a:lnTo>
                      <a:pt x="266" y="686"/>
                    </a:lnTo>
                    <a:lnTo>
                      <a:pt x="281" y="691"/>
                    </a:lnTo>
                    <a:lnTo>
                      <a:pt x="292" y="696"/>
                    </a:lnTo>
                    <a:lnTo>
                      <a:pt x="307" y="707"/>
                    </a:lnTo>
                    <a:lnTo>
                      <a:pt x="317" y="717"/>
                    </a:lnTo>
                    <a:lnTo>
                      <a:pt x="327" y="732"/>
                    </a:lnTo>
                    <a:lnTo>
                      <a:pt x="338" y="748"/>
                    </a:lnTo>
                    <a:lnTo>
                      <a:pt x="343" y="763"/>
                    </a:lnTo>
                    <a:lnTo>
                      <a:pt x="348" y="784"/>
                    </a:lnTo>
                    <a:lnTo>
                      <a:pt x="348" y="804"/>
                    </a:lnTo>
                    <a:lnTo>
                      <a:pt x="348" y="819"/>
                    </a:lnTo>
                    <a:lnTo>
                      <a:pt x="343" y="830"/>
                    </a:lnTo>
                    <a:lnTo>
                      <a:pt x="338" y="845"/>
                    </a:lnTo>
                    <a:lnTo>
                      <a:pt x="327" y="855"/>
                    </a:lnTo>
                    <a:lnTo>
                      <a:pt x="317" y="865"/>
                    </a:lnTo>
                    <a:lnTo>
                      <a:pt x="307" y="876"/>
                    </a:lnTo>
                    <a:lnTo>
                      <a:pt x="292" y="881"/>
                    </a:lnTo>
                    <a:lnTo>
                      <a:pt x="281" y="886"/>
                    </a:lnTo>
                    <a:lnTo>
                      <a:pt x="266" y="891"/>
                    </a:lnTo>
                    <a:lnTo>
                      <a:pt x="251" y="896"/>
                    </a:lnTo>
                    <a:lnTo>
                      <a:pt x="235" y="896"/>
                    </a:lnTo>
                    <a:lnTo>
                      <a:pt x="220" y="896"/>
                    </a:lnTo>
                    <a:lnTo>
                      <a:pt x="210" y="891"/>
                    </a:lnTo>
                    <a:lnTo>
                      <a:pt x="194" y="886"/>
                    </a:lnTo>
                    <a:lnTo>
                      <a:pt x="184" y="876"/>
                    </a:lnTo>
                    <a:lnTo>
                      <a:pt x="174" y="865"/>
                    </a:lnTo>
                    <a:lnTo>
                      <a:pt x="164" y="855"/>
                    </a:lnTo>
                    <a:lnTo>
                      <a:pt x="153" y="850"/>
                    </a:lnTo>
                    <a:lnTo>
                      <a:pt x="143" y="845"/>
                    </a:lnTo>
                    <a:lnTo>
                      <a:pt x="133" y="840"/>
                    </a:lnTo>
                    <a:lnTo>
                      <a:pt x="123" y="840"/>
                    </a:lnTo>
                    <a:lnTo>
                      <a:pt x="112" y="840"/>
                    </a:lnTo>
                    <a:lnTo>
                      <a:pt x="97" y="840"/>
                    </a:lnTo>
                    <a:lnTo>
                      <a:pt x="87" y="840"/>
                    </a:lnTo>
                    <a:lnTo>
                      <a:pt x="77" y="850"/>
                    </a:lnTo>
                    <a:lnTo>
                      <a:pt x="61" y="855"/>
                    </a:lnTo>
                    <a:lnTo>
                      <a:pt x="51" y="860"/>
                    </a:lnTo>
                    <a:lnTo>
                      <a:pt x="41" y="871"/>
                    </a:lnTo>
                    <a:lnTo>
                      <a:pt x="31" y="881"/>
                    </a:lnTo>
                    <a:lnTo>
                      <a:pt x="25" y="891"/>
                    </a:lnTo>
                    <a:lnTo>
                      <a:pt x="15" y="901"/>
                    </a:lnTo>
                    <a:lnTo>
                      <a:pt x="10" y="917"/>
                    </a:lnTo>
                    <a:lnTo>
                      <a:pt x="5" y="927"/>
                    </a:lnTo>
                    <a:lnTo>
                      <a:pt x="5" y="947"/>
                    </a:lnTo>
                    <a:lnTo>
                      <a:pt x="5" y="963"/>
                    </a:lnTo>
                    <a:lnTo>
                      <a:pt x="10" y="983"/>
                    </a:lnTo>
                    <a:lnTo>
                      <a:pt x="15" y="1029"/>
                    </a:lnTo>
                    <a:lnTo>
                      <a:pt x="25" y="1080"/>
                    </a:lnTo>
                    <a:lnTo>
                      <a:pt x="31" y="1106"/>
                    </a:lnTo>
                    <a:lnTo>
                      <a:pt x="36" y="1126"/>
                    </a:lnTo>
                    <a:lnTo>
                      <a:pt x="36" y="1152"/>
                    </a:lnTo>
                    <a:lnTo>
                      <a:pt x="41" y="1178"/>
                    </a:lnTo>
                    <a:lnTo>
                      <a:pt x="41" y="1198"/>
                    </a:lnTo>
                    <a:lnTo>
                      <a:pt x="36" y="1219"/>
                    </a:lnTo>
                    <a:lnTo>
                      <a:pt x="36" y="1229"/>
                    </a:lnTo>
                    <a:lnTo>
                      <a:pt x="31" y="1239"/>
                    </a:lnTo>
                    <a:lnTo>
                      <a:pt x="31" y="1249"/>
                    </a:lnTo>
                    <a:lnTo>
                      <a:pt x="25" y="1254"/>
                    </a:lnTo>
                    <a:lnTo>
                      <a:pt x="61" y="1249"/>
                    </a:lnTo>
                    <a:lnTo>
                      <a:pt x="97" y="1239"/>
                    </a:lnTo>
                    <a:lnTo>
                      <a:pt x="133" y="1239"/>
                    </a:lnTo>
                    <a:lnTo>
                      <a:pt x="164" y="1234"/>
                    </a:lnTo>
                    <a:lnTo>
                      <a:pt x="199" y="1229"/>
                    </a:lnTo>
                    <a:lnTo>
                      <a:pt x="230" y="1229"/>
                    </a:lnTo>
                    <a:lnTo>
                      <a:pt x="246" y="1234"/>
                    </a:lnTo>
                    <a:lnTo>
                      <a:pt x="261" y="1234"/>
                    </a:lnTo>
                    <a:lnTo>
                      <a:pt x="271" y="1239"/>
                    </a:lnTo>
                    <a:lnTo>
                      <a:pt x="286" y="1244"/>
                    </a:lnTo>
                    <a:close/>
                  </a:path>
                </a:pathLst>
              </a:custGeom>
              <a:solidFill>
                <a:srgbClr val="FFBE7D"/>
              </a:solidFill>
              <a:ln w="9525">
                <a:noFill/>
                <a:round/>
                <a:headEnd/>
                <a:tailEnd/>
              </a:ln>
            </p:spPr>
            <p:txBody>
              <a:bodyPr/>
              <a:lstStyle/>
              <a:p>
                <a:endParaRPr lang="en-US"/>
              </a:p>
            </p:txBody>
          </p:sp>
          <p:sp>
            <p:nvSpPr>
              <p:cNvPr id="26660" name="Freeform 6"/>
              <p:cNvSpPr>
                <a:spLocks noEditPoints="1"/>
              </p:cNvSpPr>
              <p:nvPr/>
            </p:nvSpPr>
            <p:spPr bwMode="auto">
              <a:xfrm>
                <a:off x="1968" y="960"/>
                <a:ext cx="957" cy="1305"/>
              </a:xfrm>
              <a:custGeom>
                <a:avLst/>
                <a:gdLst>
                  <a:gd name="T0" fmla="*/ 419 w 957"/>
                  <a:gd name="T1" fmla="*/ 1213 h 1305"/>
                  <a:gd name="T2" fmla="*/ 363 w 957"/>
                  <a:gd name="T3" fmla="*/ 1029 h 1305"/>
                  <a:gd name="T4" fmla="*/ 430 w 957"/>
                  <a:gd name="T5" fmla="*/ 957 h 1305"/>
                  <a:gd name="T6" fmla="*/ 527 w 957"/>
                  <a:gd name="T7" fmla="*/ 968 h 1305"/>
                  <a:gd name="T8" fmla="*/ 588 w 957"/>
                  <a:gd name="T9" fmla="*/ 1065 h 1305"/>
                  <a:gd name="T10" fmla="*/ 517 w 957"/>
                  <a:gd name="T11" fmla="*/ 1193 h 1305"/>
                  <a:gd name="T12" fmla="*/ 629 w 957"/>
                  <a:gd name="T13" fmla="*/ 1290 h 1305"/>
                  <a:gd name="T14" fmla="*/ 906 w 957"/>
                  <a:gd name="T15" fmla="*/ 1224 h 1305"/>
                  <a:gd name="T16" fmla="*/ 860 w 957"/>
                  <a:gd name="T17" fmla="*/ 896 h 1305"/>
                  <a:gd name="T18" fmla="*/ 742 w 957"/>
                  <a:gd name="T19" fmla="*/ 922 h 1305"/>
                  <a:gd name="T20" fmla="*/ 599 w 957"/>
                  <a:gd name="T21" fmla="*/ 881 h 1305"/>
                  <a:gd name="T22" fmla="*/ 599 w 957"/>
                  <a:gd name="T23" fmla="*/ 773 h 1305"/>
                  <a:gd name="T24" fmla="*/ 757 w 957"/>
                  <a:gd name="T25" fmla="*/ 707 h 1305"/>
                  <a:gd name="T26" fmla="*/ 829 w 957"/>
                  <a:gd name="T27" fmla="*/ 763 h 1305"/>
                  <a:gd name="T28" fmla="*/ 931 w 957"/>
                  <a:gd name="T29" fmla="*/ 727 h 1305"/>
                  <a:gd name="T30" fmla="*/ 911 w 957"/>
                  <a:gd name="T31" fmla="*/ 420 h 1305"/>
                  <a:gd name="T32" fmla="*/ 547 w 957"/>
                  <a:gd name="T33" fmla="*/ 374 h 1305"/>
                  <a:gd name="T34" fmla="*/ 537 w 957"/>
                  <a:gd name="T35" fmla="*/ 241 h 1305"/>
                  <a:gd name="T36" fmla="*/ 583 w 957"/>
                  <a:gd name="T37" fmla="*/ 57 h 1305"/>
                  <a:gd name="T38" fmla="*/ 409 w 957"/>
                  <a:gd name="T39" fmla="*/ 5 h 1305"/>
                  <a:gd name="T40" fmla="*/ 327 w 957"/>
                  <a:gd name="T41" fmla="*/ 57 h 1305"/>
                  <a:gd name="T42" fmla="*/ 363 w 957"/>
                  <a:gd name="T43" fmla="*/ 215 h 1305"/>
                  <a:gd name="T44" fmla="*/ 327 w 957"/>
                  <a:gd name="T45" fmla="*/ 374 h 1305"/>
                  <a:gd name="T46" fmla="*/ 0 w 957"/>
                  <a:gd name="T47" fmla="*/ 676 h 1305"/>
                  <a:gd name="T48" fmla="*/ 153 w 957"/>
                  <a:gd name="T49" fmla="*/ 737 h 1305"/>
                  <a:gd name="T50" fmla="*/ 256 w 957"/>
                  <a:gd name="T51" fmla="*/ 696 h 1305"/>
                  <a:gd name="T52" fmla="*/ 338 w 957"/>
                  <a:gd name="T53" fmla="*/ 845 h 1305"/>
                  <a:gd name="T54" fmla="*/ 174 w 957"/>
                  <a:gd name="T55" fmla="*/ 855 h 1305"/>
                  <a:gd name="T56" fmla="*/ 30 w 957"/>
                  <a:gd name="T57" fmla="*/ 886 h 1305"/>
                  <a:gd name="T58" fmla="*/ 36 w 957"/>
                  <a:gd name="T59" fmla="*/ 1137 h 1305"/>
                  <a:gd name="T60" fmla="*/ 66 w 957"/>
                  <a:gd name="T61" fmla="*/ 1265 h 1305"/>
                  <a:gd name="T62" fmla="*/ 291 w 957"/>
                  <a:gd name="T63" fmla="*/ 1244 h 1305"/>
                  <a:gd name="T64" fmla="*/ 30 w 957"/>
                  <a:gd name="T65" fmla="*/ 1259 h 1305"/>
                  <a:gd name="T66" fmla="*/ 36 w 957"/>
                  <a:gd name="T67" fmla="*/ 1111 h 1305"/>
                  <a:gd name="T68" fmla="*/ 41 w 957"/>
                  <a:gd name="T69" fmla="*/ 891 h 1305"/>
                  <a:gd name="T70" fmla="*/ 174 w 957"/>
                  <a:gd name="T71" fmla="*/ 876 h 1305"/>
                  <a:gd name="T72" fmla="*/ 353 w 957"/>
                  <a:gd name="T73" fmla="*/ 855 h 1305"/>
                  <a:gd name="T74" fmla="*/ 256 w 957"/>
                  <a:gd name="T75" fmla="*/ 681 h 1305"/>
                  <a:gd name="T76" fmla="*/ 133 w 957"/>
                  <a:gd name="T77" fmla="*/ 732 h 1305"/>
                  <a:gd name="T78" fmla="*/ 15 w 957"/>
                  <a:gd name="T79" fmla="*/ 625 h 1305"/>
                  <a:gd name="T80" fmla="*/ 363 w 957"/>
                  <a:gd name="T81" fmla="*/ 369 h 1305"/>
                  <a:gd name="T82" fmla="*/ 358 w 957"/>
                  <a:gd name="T83" fmla="*/ 200 h 1305"/>
                  <a:gd name="T84" fmla="*/ 353 w 957"/>
                  <a:gd name="T85" fmla="*/ 57 h 1305"/>
                  <a:gd name="T86" fmla="*/ 419 w 957"/>
                  <a:gd name="T87" fmla="*/ 5 h 1305"/>
                  <a:gd name="T88" fmla="*/ 573 w 957"/>
                  <a:gd name="T89" fmla="*/ 82 h 1305"/>
                  <a:gd name="T90" fmla="*/ 517 w 957"/>
                  <a:gd name="T91" fmla="*/ 246 h 1305"/>
                  <a:gd name="T92" fmla="*/ 573 w 957"/>
                  <a:gd name="T93" fmla="*/ 410 h 1305"/>
                  <a:gd name="T94" fmla="*/ 916 w 957"/>
                  <a:gd name="T95" fmla="*/ 497 h 1305"/>
                  <a:gd name="T96" fmla="*/ 926 w 957"/>
                  <a:gd name="T97" fmla="*/ 717 h 1305"/>
                  <a:gd name="T98" fmla="*/ 834 w 957"/>
                  <a:gd name="T99" fmla="*/ 748 h 1305"/>
                  <a:gd name="T100" fmla="*/ 747 w 957"/>
                  <a:gd name="T101" fmla="*/ 696 h 1305"/>
                  <a:gd name="T102" fmla="*/ 578 w 957"/>
                  <a:gd name="T103" fmla="*/ 778 h 1305"/>
                  <a:gd name="T104" fmla="*/ 588 w 957"/>
                  <a:gd name="T105" fmla="*/ 891 h 1305"/>
                  <a:gd name="T106" fmla="*/ 768 w 957"/>
                  <a:gd name="T107" fmla="*/ 927 h 1305"/>
                  <a:gd name="T108" fmla="*/ 865 w 957"/>
                  <a:gd name="T109" fmla="*/ 922 h 1305"/>
                  <a:gd name="T110" fmla="*/ 890 w 957"/>
                  <a:gd name="T111" fmla="*/ 1224 h 1305"/>
                  <a:gd name="T112" fmla="*/ 634 w 957"/>
                  <a:gd name="T113" fmla="*/ 1275 h 1305"/>
                  <a:gd name="T114" fmla="*/ 527 w 957"/>
                  <a:gd name="T115" fmla="*/ 1198 h 1305"/>
                  <a:gd name="T116" fmla="*/ 604 w 957"/>
                  <a:gd name="T117" fmla="*/ 1029 h 1305"/>
                  <a:gd name="T118" fmla="*/ 532 w 957"/>
                  <a:gd name="T119" fmla="*/ 952 h 1305"/>
                  <a:gd name="T120" fmla="*/ 404 w 957"/>
                  <a:gd name="T121" fmla="*/ 952 h 1305"/>
                  <a:gd name="T122" fmla="*/ 343 w 957"/>
                  <a:gd name="T123" fmla="*/ 1044 h 1305"/>
                  <a:gd name="T124" fmla="*/ 404 w 957"/>
                  <a:gd name="T125" fmla="*/ 1234 h 13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57"/>
                  <a:gd name="T190" fmla="*/ 0 h 1305"/>
                  <a:gd name="T191" fmla="*/ 957 w 957"/>
                  <a:gd name="T192" fmla="*/ 1305 h 13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57" h="1305">
                    <a:moveTo>
                      <a:pt x="312" y="1265"/>
                    </a:moveTo>
                    <a:lnTo>
                      <a:pt x="312" y="1254"/>
                    </a:lnTo>
                    <a:lnTo>
                      <a:pt x="312" y="1265"/>
                    </a:lnTo>
                    <a:lnTo>
                      <a:pt x="327" y="1270"/>
                    </a:lnTo>
                    <a:lnTo>
                      <a:pt x="348" y="1270"/>
                    </a:lnTo>
                    <a:lnTo>
                      <a:pt x="363" y="1270"/>
                    </a:lnTo>
                    <a:lnTo>
                      <a:pt x="373" y="1270"/>
                    </a:lnTo>
                    <a:lnTo>
                      <a:pt x="379" y="1270"/>
                    </a:lnTo>
                    <a:lnTo>
                      <a:pt x="389" y="1265"/>
                    </a:lnTo>
                    <a:lnTo>
                      <a:pt x="399" y="1259"/>
                    </a:lnTo>
                    <a:lnTo>
                      <a:pt x="399" y="1254"/>
                    </a:lnTo>
                    <a:lnTo>
                      <a:pt x="404" y="1254"/>
                    </a:lnTo>
                    <a:lnTo>
                      <a:pt x="409" y="1244"/>
                    </a:lnTo>
                    <a:lnTo>
                      <a:pt x="399" y="1239"/>
                    </a:lnTo>
                    <a:lnTo>
                      <a:pt x="404" y="1249"/>
                    </a:lnTo>
                    <a:lnTo>
                      <a:pt x="414" y="1244"/>
                    </a:lnTo>
                    <a:lnTo>
                      <a:pt x="419" y="1239"/>
                    </a:lnTo>
                    <a:lnTo>
                      <a:pt x="419" y="1234"/>
                    </a:lnTo>
                    <a:lnTo>
                      <a:pt x="419" y="1224"/>
                    </a:lnTo>
                    <a:lnTo>
                      <a:pt x="419" y="1213"/>
                    </a:lnTo>
                    <a:lnTo>
                      <a:pt x="419" y="1198"/>
                    </a:lnTo>
                    <a:lnTo>
                      <a:pt x="419" y="1188"/>
                    </a:lnTo>
                    <a:lnTo>
                      <a:pt x="414" y="1177"/>
                    </a:lnTo>
                    <a:lnTo>
                      <a:pt x="409" y="1167"/>
                    </a:lnTo>
                    <a:lnTo>
                      <a:pt x="404" y="1162"/>
                    </a:lnTo>
                    <a:lnTo>
                      <a:pt x="394" y="1152"/>
                    </a:lnTo>
                    <a:lnTo>
                      <a:pt x="384" y="1142"/>
                    </a:lnTo>
                    <a:lnTo>
                      <a:pt x="379" y="1147"/>
                    </a:lnTo>
                    <a:lnTo>
                      <a:pt x="389" y="1147"/>
                    </a:lnTo>
                    <a:lnTo>
                      <a:pt x="379" y="1126"/>
                    </a:lnTo>
                    <a:lnTo>
                      <a:pt x="373" y="1111"/>
                    </a:lnTo>
                    <a:lnTo>
                      <a:pt x="368" y="1096"/>
                    </a:lnTo>
                    <a:lnTo>
                      <a:pt x="363" y="1080"/>
                    </a:lnTo>
                    <a:lnTo>
                      <a:pt x="358" y="1060"/>
                    </a:lnTo>
                    <a:lnTo>
                      <a:pt x="348" y="1060"/>
                    </a:lnTo>
                    <a:lnTo>
                      <a:pt x="358" y="1060"/>
                    </a:lnTo>
                    <a:lnTo>
                      <a:pt x="358" y="1044"/>
                    </a:lnTo>
                    <a:lnTo>
                      <a:pt x="348" y="1044"/>
                    </a:lnTo>
                    <a:lnTo>
                      <a:pt x="358" y="1050"/>
                    </a:lnTo>
                    <a:lnTo>
                      <a:pt x="363" y="1029"/>
                    </a:lnTo>
                    <a:lnTo>
                      <a:pt x="368" y="1014"/>
                    </a:lnTo>
                    <a:lnTo>
                      <a:pt x="373" y="998"/>
                    </a:lnTo>
                    <a:lnTo>
                      <a:pt x="363" y="993"/>
                    </a:lnTo>
                    <a:lnTo>
                      <a:pt x="368" y="998"/>
                    </a:lnTo>
                    <a:lnTo>
                      <a:pt x="373" y="993"/>
                    </a:lnTo>
                    <a:lnTo>
                      <a:pt x="379" y="993"/>
                    </a:lnTo>
                    <a:lnTo>
                      <a:pt x="384" y="983"/>
                    </a:lnTo>
                    <a:lnTo>
                      <a:pt x="373" y="978"/>
                    </a:lnTo>
                    <a:lnTo>
                      <a:pt x="379" y="983"/>
                    </a:lnTo>
                    <a:lnTo>
                      <a:pt x="384" y="978"/>
                    </a:lnTo>
                    <a:lnTo>
                      <a:pt x="389" y="973"/>
                    </a:lnTo>
                    <a:lnTo>
                      <a:pt x="394" y="968"/>
                    </a:lnTo>
                    <a:lnTo>
                      <a:pt x="389" y="963"/>
                    </a:lnTo>
                    <a:lnTo>
                      <a:pt x="394" y="973"/>
                    </a:lnTo>
                    <a:lnTo>
                      <a:pt x="404" y="968"/>
                    </a:lnTo>
                    <a:lnTo>
                      <a:pt x="399" y="957"/>
                    </a:lnTo>
                    <a:lnTo>
                      <a:pt x="399" y="968"/>
                    </a:lnTo>
                    <a:lnTo>
                      <a:pt x="404" y="968"/>
                    </a:lnTo>
                    <a:lnTo>
                      <a:pt x="409" y="968"/>
                    </a:lnTo>
                    <a:lnTo>
                      <a:pt x="419" y="963"/>
                    </a:lnTo>
                    <a:lnTo>
                      <a:pt x="430" y="957"/>
                    </a:lnTo>
                    <a:lnTo>
                      <a:pt x="425" y="947"/>
                    </a:lnTo>
                    <a:lnTo>
                      <a:pt x="425" y="957"/>
                    </a:lnTo>
                    <a:lnTo>
                      <a:pt x="435" y="957"/>
                    </a:lnTo>
                    <a:lnTo>
                      <a:pt x="440" y="957"/>
                    </a:lnTo>
                    <a:lnTo>
                      <a:pt x="450" y="952"/>
                    </a:lnTo>
                    <a:lnTo>
                      <a:pt x="445" y="942"/>
                    </a:lnTo>
                    <a:lnTo>
                      <a:pt x="445" y="952"/>
                    </a:lnTo>
                    <a:lnTo>
                      <a:pt x="455" y="952"/>
                    </a:lnTo>
                    <a:lnTo>
                      <a:pt x="471" y="952"/>
                    </a:lnTo>
                    <a:lnTo>
                      <a:pt x="481" y="952"/>
                    </a:lnTo>
                    <a:lnTo>
                      <a:pt x="481" y="942"/>
                    </a:lnTo>
                    <a:lnTo>
                      <a:pt x="481" y="952"/>
                    </a:lnTo>
                    <a:lnTo>
                      <a:pt x="496" y="957"/>
                    </a:lnTo>
                    <a:lnTo>
                      <a:pt x="506" y="957"/>
                    </a:lnTo>
                    <a:lnTo>
                      <a:pt x="506" y="947"/>
                    </a:lnTo>
                    <a:lnTo>
                      <a:pt x="506" y="957"/>
                    </a:lnTo>
                    <a:lnTo>
                      <a:pt x="517" y="963"/>
                    </a:lnTo>
                    <a:lnTo>
                      <a:pt x="527" y="968"/>
                    </a:lnTo>
                    <a:lnTo>
                      <a:pt x="537" y="968"/>
                    </a:lnTo>
                    <a:lnTo>
                      <a:pt x="537" y="957"/>
                    </a:lnTo>
                    <a:lnTo>
                      <a:pt x="532" y="963"/>
                    </a:lnTo>
                    <a:lnTo>
                      <a:pt x="537" y="968"/>
                    </a:lnTo>
                    <a:lnTo>
                      <a:pt x="542" y="973"/>
                    </a:lnTo>
                    <a:lnTo>
                      <a:pt x="553" y="978"/>
                    </a:lnTo>
                    <a:lnTo>
                      <a:pt x="553" y="968"/>
                    </a:lnTo>
                    <a:lnTo>
                      <a:pt x="547" y="973"/>
                    </a:lnTo>
                    <a:lnTo>
                      <a:pt x="553" y="978"/>
                    </a:lnTo>
                    <a:lnTo>
                      <a:pt x="558" y="983"/>
                    </a:lnTo>
                    <a:lnTo>
                      <a:pt x="568" y="988"/>
                    </a:lnTo>
                    <a:lnTo>
                      <a:pt x="568" y="978"/>
                    </a:lnTo>
                    <a:lnTo>
                      <a:pt x="563" y="983"/>
                    </a:lnTo>
                    <a:lnTo>
                      <a:pt x="568" y="993"/>
                    </a:lnTo>
                    <a:lnTo>
                      <a:pt x="573" y="1003"/>
                    </a:lnTo>
                    <a:lnTo>
                      <a:pt x="583" y="1019"/>
                    </a:lnTo>
                    <a:lnTo>
                      <a:pt x="588" y="1034"/>
                    </a:lnTo>
                    <a:lnTo>
                      <a:pt x="593" y="1029"/>
                    </a:lnTo>
                    <a:lnTo>
                      <a:pt x="588" y="1029"/>
                    </a:lnTo>
                    <a:lnTo>
                      <a:pt x="588" y="1044"/>
                    </a:lnTo>
                    <a:lnTo>
                      <a:pt x="588" y="1065"/>
                    </a:lnTo>
                    <a:lnTo>
                      <a:pt x="588" y="1080"/>
                    </a:lnTo>
                    <a:lnTo>
                      <a:pt x="593" y="1080"/>
                    </a:lnTo>
                    <a:lnTo>
                      <a:pt x="588" y="1080"/>
                    </a:lnTo>
                    <a:lnTo>
                      <a:pt x="583" y="1096"/>
                    </a:lnTo>
                    <a:lnTo>
                      <a:pt x="578" y="1111"/>
                    </a:lnTo>
                    <a:lnTo>
                      <a:pt x="583" y="1111"/>
                    </a:lnTo>
                    <a:lnTo>
                      <a:pt x="578" y="1106"/>
                    </a:lnTo>
                    <a:lnTo>
                      <a:pt x="568" y="1116"/>
                    </a:lnTo>
                    <a:lnTo>
                      <a:pt x="568" y="1121"/>
                    </a:lnTo>
                    <a:lnTo>
                      <a:pt x="558" y="1137"/>
                    </a:lnTo>
                    <a:lnTo>
                      <a:pt x="563" y="1137"/>
                    </a:lnTo>
                    <a:lnTo>
                      <a:pt x="558" y="1131"/>
                    </a:lnTo>
                    <a:lnTo>
                      <a:pt x="537" y="1152"/>
                    </a:lnTo>
                    <a:lnTo>
                      <a:pt x="537" y="1157"/>
                    </a:lnTo>
                    <a:lnTo>
                      <a:pt x="527" y="1177"/>
                    </a:lnTo>
                    <a:lnTo>
                      <a:pt x="522" y="1188"/>
                    </a:lnTo>
                    <a:lnTo>
                      <a:pt x="527" y="1188"/>
                    </a:lnTo>
                    <a:lnTo>
                      <a:pt x="522" y="1183"/>
                    </a:lnTo>
                    <a:lnTo>
                      <a:pt x="517" y="1188"/>
                    </a:lnTo>
                    <a:lnTo>
                      <a:pt x="517" y="1193"/>
                    </a:lnTo>
                    <a:lnTo>
                      <a:pt x="517" y="1203"/>
                    </a:lnTo>
                    <a:lnTo>
                      <a:pt x="517" y="1208"/>
                    </a:lnTo>
                    <a:lnTo>
                      <a:pt x="517" y="1218"/>
                    </a:lnTo>
                    <a:lnTo>
                      <a:pt x="517" y="1224"/>
                    </a:lnTo>
                    <a:lnTo>
                      <a:pt x="517" y="1229"/>
                    </a:lnTo>
                    <a:lnTo>
                      <a:pt x="522" y="1234"/>
                    </a:lnTo>
                    <a:lnTo>
                      <a:pt x="527" y="1239"/>
                    </a:lnTo>
                    <a:lnTo>
                      <a:pt x="537" y="1249"/>
                    </a:lnTo>
                    <a:lnTo>
                      <a:pt x="542" y="1254"/>
                    </a:lnTo>
                    <a:lnTo>
                      <a:pt x="547" y="1259"/>
                    </a:lnTo>
                    <a:lnTo>
                      <a:pt x="558" y="1265"/>
                    </a:lnTo>
                    <a:lnTo>
                      <a:pt x="573" y="1270"/>
                    </a:lnTo>
                    <a:lnTo>
                      <a:pt x="588" y="1275"/>
                    </a:lnTo>
                    <a:lnTo>
                      <a:pt x="578" y="1270"/>
                    </a:lnTo>
                    <a:lnTo>
                      <a:pt x="588" y="1275"/>
                    </a:lnTo>
                    <a:lnTo>
                      <a:pt x="609" y="1280"/>
                    </a:lnTo>
                    <a:lnTo>
                      <a:pt x="609" y="1270"/>
                    </a:lnTo>
                    <a:lnTo>
                      <a:pt x="609" y="1280"/>
                    </a:lnTo>
                    <a:lnTo>
                      <a:pt x="629" y="1290"/>
                    </a:lnTo>
                    <a:lnTo>
                      <a:pt x="650" y="1290"/>
                    </a:lnTo>
                    <a:lnTo>
                      <a:pt x="670" y="1295"/>
                    </a:lnTo>
                    <a:lnTo>
                      <a:pt x="691" y="1300"/>
                    </a:lnTo>
                    <a:lnTo>
                      <a:pt x="716" y="1305"/>
                    </a:lnTo>
                    <a:lnTo>
                      <a:pt x="742" y="1305"/>
                    </a:lnTo>
                    <a:lnTo>
                      <a:pt x="762" y="1305"/>
                    </a:lnTo>
                    <a:lnTo>
                      <a:pt x="788" y="1305"/>
                    </a:lnTo>
                    <a:lnTo>
                      <a:pt x="808" y="1305"/>
                    </a:lnTo>
                    <a:lnTo>
                      <a:pt x="829" y="1300"/>
                    </a:lnTo>
                    <a:lnTo>
                      <a:pt x="849" y="1295"/>
                    </a:lnTo>
                    <a:lnTo>
                      <a:pt x="870" y="1290"/>
                    </a:lnTo>
                    <a:lnTo>
                      <a:pt x="875" y="1285"/>
                    </a:lnTo>
                    <a:lnTo>
                      <a:pt x="875" y="1290"/>
                    </a:lnTo>
                    <a:lnTo>
                      <a:pt x="890" y="1280"/>
                    </a:lnTo>
                    <a:lnTo>
                      <a:pt x="906" y="1270"/>
                    </a:lnTo>
                    <a:lnTo>
                      <a:pt x="911" y="1265"/>
                    </a:lnTo>
                    <a:lnTo>
                      <a:pt x="911" y="1259"/>
                    </a:lnTo>
                    <a:lnTo>
                      <a:pt x="906" y="1244"/>
                    </a:lnTo>
                    <a:lnTo>
                      <a:pt x="896" y="1244"/>
                    </a:lnTo>
                    <a:lnTo>
                      <a:pt x="906" y="1244"/>
                    </a:lnTo>
                    <a:lnTo>
                      <a:pt x="906" y="1224"/>
                    </a:lnTo>
                    <a:lnTo>
                      <a:pt x="901" y="1203"/>
                    </a:lnTo>
                    <a:lnTo>
                      <a:pt x="890" y="1203"/>
                    </a:lnTo>
                    <a:lnTo>
                      <a:pt x="901" y="1203"/>
                    </a:lnTo>
                    <a:lnTo>
                      <a:pt x="901" y="1183"/>
                    </a:lnTo>
                    <a:lnTo>
                      <a:pt x="901" y="1142"/>
                    </a:lnTo>
                    <a:lnTo>
                      <a:pt x="901" y="1096"/>
                    </a:lnTo>
                    <a:lnTo>
                      <a:pt x="906" y="1055"/>
                    </a:lnTo>
                    <a:lnTo>
                      <a:pt x="906" y="1014"/>
                    </a:lnTo>
                    <a:lnTo>
                      <a:pt x="911" y="983"/>
                    </a:lnTo>
                    <a:lnTo>
                      <a:pt x="911" y="957"/>
                    </a:lnTo>
                    <a:lnTo>
                      <a:pt x="911" y="952"/>
                    </a:lnTo>
                    <a:lnTo>
                      <a:pt x="906" y="942"/>
                    </a:lnTo>
                    <a:lnTo>
                      <a:pt x="901" y="932"/>
                    </a:lnTo>
                    <a:lnTo>
                      <a:pt x="896" y="922"/>
                    </a:lnTo>
                    <a:lnTo>
                      <a:pt x="890" y="916"/>
                    </a:lnTo>
                    <a:lnTo>
                      <a:pt x="880" y="911"/>
                    </a:lnTo>
                    <a:lnTo>
                      <a:pt x="870" y="906"/>
                    </a:lnTo>
                    <a:lnTo>
                      <a:pt x="865" y="911"/>
                    </a:lnTo>
                    <a:lnTo>
                      <a:pt x="870" y="906"/>
                    </a:lnTo>
                    <a:lnTo>
                      <a:pt x="860" y="896"/>
                    </a:lnTo>
                    <a:lnTo>
                      <a:pt x="855" y="896"/>
                    </a:lnTo>
                    <a:lnTo>
                      <a:pt x="844" y="896"/>
                    </a:lnTo>
                    <a:lnTo>
                      <a:pt x="844" y="901"/>
                    </a:lnTo>
                    <a:lnTo>
                      <a:pt x="849" y="896"/>
                    </a:lnTo>
                    <a:lnTo>
                      <a:pt x="839" y="891"/>
                    </a:lnTo>
                    <a:lnTo>
                      <a:pt x="829" y="886"/>
                    </a:lnTo>
                    <a:lnTo>
                      <a:pt x="824" y="886"/>
                    </a:lnTo>
                    <a:lnTo>
                      <a:pt x="814" y="886"/>
                    </a:lnTo>
                    <a:lnTo>
                      <a:pt x="798" y="886"/>
                    </a:lnTo>
                    <a:lnTo>
                      <a:pt x="788" y="891"/>
                    </a:lnTo>
                    <a:lnTo>
                      <a:pt x="778" y="896"/>
                    </a:lnTo>
                    <a:lnTo>
                      <a:pt x="768" y="901"/>
                    </a:lnTo>
                    <a:lnTo>
                      <a:pt x="762" y="901"/>
                    </a:lnTo>
                    <a:lnTo>
                      <a:pt x="762" y="906"/>
                    </a:lnTo>
                    <a:lnTo>
                      <a:pt x="757" y="916"/>
                    </a:lnTo>
                    <a:lnTo>
                      <a:pt x="762" y="916"/>
                    </a:lnTo>
                    <a:lnTo>
                      <a:pt x="762" y="911"/>
                    </a:lnTo>
                    <a:lnTo>
                      <a:pt x="752" y="916"/>
                    </a:lnTo>
                    <a:lnTo>
                      <a:pt x="742" y="922"/>
                    </a:lnTo>
                    <a:lnTo>
                      <a:pt x="732" y="927"/>
                    </a:lnTo>
                    <a:lnTo>
                      <a:pt x="716" y="932"/>
                    </a:lnTo>
                    <a:lnTo>
                      <a:pt x="716" y="937"/>
                    </a:lnTo>
                    <a:lnTo>
                      <a:pt x="716" y="932"/>
                    </a:lnTo>
                    <a:lnTo>
                      <a:pt x="701" y="932"/>
                    </a:lnTo>
                    <a:lnTo>
                      <a:pt x="686" y="932"/>
                    </a:lnTo>
                    <a:lnTo>
                      <a:pt x="670" y="932"/>
                    </a:lnTo>
                    <a:lnTo>
                      <a:pt x="670" y="937"/>
                    </a:lnTo>
                    <a:lnTo>
                      <a:pt x="675" y="932"/>
                    </a:lnTo>
                    <a:lnTo>
                      <a:pt x="660" y="927"/>
                    </a:lnTo>
                    <a:lnTo>
                      <a:pt x="645" y="922"/>
                    </a:lnTo>
                    <a:lnTo>
                      <a:pt x="629" y="911"/>
                    </a:lnTo>
                    <a:lnTo>
                      <a:pt x="624" y="916"/>
                    </a:lnTo>
                    <a:lnTo>
                      <a:pt x="629" y="911"/>
                    </a:lnTo>
                    <a:lnTo>
                      <a:pt x="619" y="901"/>
                    </a:lnTo>
                    <a:lnTo>
                      <a:pt x="604" y="891"/>
                    </a:lnTo>
                    <a:lnTo>
                      <a:pt x="599" y="896"/>
                    </a:lnTo>
                    <a:lnTo>
                      <a:pt x="609" y="896"/>
                    </a:lnTo>
                    <a:lnTo>
                      <a:pt x="604" y="886"/>
                    </a:lnTo>
                    <a:lnTo>
                      <a:pt x="599" y="881"/>
                    </a:lnTo>
                    <a:lnTo>
                      <a:pt x="593" y="876"/>
                    </a:lnTo>
                    <a:lnTo>
                      <a:pt x="588" y="881"/>
                    </a:lnTo>
                    <a:lnTo>
                      <a:pt x="599" y="881"/>
                    </a:lnTo>
                    <a:lnTo>
                      <a:pt x="599" y="870"/>
                    </a:lnTo>
                    <a:lnTo>
                      <a:pt x="593" y="865"/>
                    </a:lnTo>
                    <a:lnTo>
                      <a:pt x="588" y="860"/>
                    </a:lnTo>
                    <a:lnTo>
                      <a:pt x="583" y="865"/>
                    </a:lnTo>
                    <a:lnTo>
                      <a:pt x="593" y="865"/>
                    </a:lnTo>
                    <a:lnTo>
                      <a:pt x="588" y="855"/>
                    </a:lnTo>
                    <a:lnTo>
                      <a:pt x="578" y="855"/>
                    </a:lnTo>
                    <a:lnTo>
                      <a:pt x="588" y="855"/>
                    </a:lnTo>
                    <a:lnTo>
                      <a:pt x="588" y="845"/>
                    </a:lnTo>
                    <a:lnTo>
                      <a:pt x="588" y="835"/>
                    </a:lnTo>
                    <a:lnTo>
                      <a:pt x="588" y="824"/>
                    </a:lnTo>
                    <a:lnTo>
                      <a:pt x="588" y="814"/>
                    </a:lnTo>
                    <a:lnTo>
                      <a:pt x="588" y="799"/>
                    </a:lnTo>
                    <a:lnTo>
                      <a:pt x="588" y="789"/>
                    </a:lnTo>
                    <a:lnTo>
                      <a:pt x="578" y="789"/>
                    </a:lnTo>
                    <a:lnTo>
                      <a:pt x="588" y="794"/>
                    </a:lnTo>
                    <a:lnTo>
                      <a:pt x="593" y="783"/>
                    </a:lnTo>
                    <a:lnTo>
                      <a:pt x="599" y="773"/>
                    </a:lnTo>
                    <a:lnTo>
                      <a:pt x="599" y="768"/>
                    </a:lnTo>
                    <a:lnTo>
                      <a:pt x="599" y="758"/>
                    </a:lnTo>
                    <a:lnTo>
                      <a:pt x="588" y="758"/>
                    </a:lnTo>
                    <a:lnTo>
                      <a:pt x="593" y="763"/>
                    </a:lnTo>
                    <a:lnTo>
                      <a:pt x="599" y="758"/>
                    </a:lnTo>
                    <a:lnTo>
                      <a:pt x="609" y="748"/>
                    </a:lnTo>
                    <a:lnTo>
                      <a:pt x="619" y="737"/>
                    </a:lnTo>
                    <a:lnTo>
                      <a:pt x="634" y="722"/>
                    </a:lnTo>
                    <a:lnTo>
                      <a:pt x="629" y="717"/>
                    </a:lnTo>
                    <a:lnTo>
                      <a:pt x="634" y="727"/>
                    </a:lnTo>
                    <a:lnTo>
                      <a:pt x="650" y="717"/>
                    </a:lnTo>
                    <a:lnTo>
                      <a:pt x="665" y="712"/>
                    </a:lnTo>
                    <a:lnTo>
                      <a:pt x="681" y="707"/>
                    </a:lnTo>
                    <a:lnTo>
                      <a:pt x="675" y="696"/>
                    </a:lnTo>
                    <a:lnTo>
                      <a:pt x="675" y="707"/>
                    </a:lnTo>
                    <a:lnTo>
                      <a:pt x="691" y="707"/>
                    </a:lnTo>
                    <a:lnTo>
                      <a:pt x="711" y="707"/>
                    </a:lnTo>
                    <a:lnTo>
                      <a:pt x="727" y="707"/>
                    </a:lnTo>
                    <a:lnTo>
                      <a:pt x="727" y="696"/>
                    </a:lnTo>
                    <a:lnTo>
                      <a:pt x="727" y="707"/>
                    </a:lnTo>
                    <a:lnTo>
                      <a:pt x="742" y="712"/>
                    </a:lnTo>
                    <a:lnTo>
                      <a:pt x="757" y="717"/>
                    </a:lnTo>
                    <a:lnTo>
                      <a:pt x="757" y="707"/>
                    </a:lnTo>
                    <a:lnTo>
                      <a:pt x="752" y="712"/>
                    </a:lnTo>
                    <a:lnTo>
                      <a:pt x="762" y="722"/>
                    </a:lnTo>
                    <a:lnTo>
                      <a:pt x="768" y="727"/>
                    </a:lnTo>
                    <a:lnTo>
                      <a:pt x="778" y="732"/>
                    </a:lnTo>
                    <a:lnTo>
                      <a:pt x="778" y="722"/>
                    </a:lnTo>
                    <a:lnTo>
                      <a:pt x="773" y="727"/>
                    </a:lnTo>
                    <a:lnTo>
                      <a:pt x="778" y="737"/>
                    </a:lnTo>
                    <a:lnTo>
                      <a:pt x="783" y="742"/>
                    </a:lnTo>
                    <a:lnTo>
                      <a:pt x="793" y="748"/>
                    </a:lnTo>
                    <a:lnTo>
                      <a:pt x="793" y="737"/>
                    </a:lnTo>
                    <a:lnTo>
                      <a:pt x="788" y="742"/>
                    </a:lnTo>
                    <a:lnTo>
                      <a:pt x="793" y="748"/>
                    </a:lnTo>
                    <a:lnTo>
                      <a:pt x="798" y="753"/>
                    </a:lnTo>
                    <a:lnTo>
                      <a:pt x="808" y="753"/>
                    </a:lnTo>
                    <a:lnTo>
                      <a:pt x="808" y="742"/>
                    </a:lnTo>
                    <a:lnTo>
                      <a:pt x="808" y="753"/>
                    </a:lnTo>
                    <a:lnTo>
                      <a:pt x="819" y="758"/>
                    </a:lnTo>
                    <a:lnTo>
                      <a:pt x="829" y="763"/>
                    </a:lnTo>
                    <a:lnTo>
                      <a:pt x="839" y="763"/>
                    </a:lnTo>
                    <a:lnTo>
                      <a:pt x="849" y="763"/>
                    </a:lnTo>
                    <a:lnTo>
                      <a:pt x="860" y="763"/>
                    </a:lnTo>
                    <a:lnTo>
                      <a:pt x="870" y="763"/>
                    </a:lnTo>
                    <a:lnTo>
                      <a:pt x="875" y="763"/>
                    </a:lnTo>
                    <a:lnTo>
                      <a:pt x="885" y="758"/>
                    </a:lnTo>
                    <a:lnTo>
                      <a:pt x="880" y="748"/>
                    </a:lnTo>
                    <a:lnTo>
                      <a:pt x="880" y="758"/>
                    </a:lnTo>
                    <a:lnTo>
                      <a:pt x="890" y="758"/>
                    </a:lnTo>
                    <a:lnTo>
                      <a:pt x="896" y="758"/>
                    </a:lnTo>
                    <a:lnTo>
                      <a:pt x="906" y="753"/>
                    </a:lnTo>
                    <a:lnTo>
                      <a:pt x="916" y="748"/>
                    </a:lnTo>
                    <a:lnTo>
                      <a:pt x="926" y="742"/>
                    </a:lnTo>
                    <a:lnTo>
                      <a:pt x="926" y="737"/>
                    </a:lnTo>
                    <a:lnTo>
                      <a:pt x="936" y="727"/>
                    </a:lnTo>
                    <a:lnTo>
                      <a:pt x="942" y="727"/>
                    </a:lnTo>
                    <a:lnTo>
                      <a:pt x="942" y="722"/>
                    </a:lnTo>
                    <a:lnTo>
                      <a:pt x="942" y="717"/>
                    </a:lnTo>
                    <a:lnTo>
                      <a:pt x="931" y="717"/>
                    </a:lnTo>
                    <a:lnTo>
                      <a:pt x="931" y="727"/>
                    </a:lnTo>
                    <a:lnTo>
                      <a:pt x="936" y="727"/>
                    </a:lnTo>
                    <a:lnTo>
                      <a:pt x="942" y="727"/>
                    </a:lnTo>
                    <a:lnTo>
                      <a:pt x="947" y="722"/>
                    </a:lnTo>
                    <a:lnTo>
                      <a:pt x="952" y="712"/>
                    </a:lnTo>
                    <a:lnTo>
                      <a:pt x="952" y="707"/>
                    </a:lnTo>
                    <a:lnTo>
                      <a:pt x="952" y="701"/>
                    </a:lnTo>
                    <a:lnTo>
                      <a:pt x="942" y="701"/>
                    </a:lnTo>
                    <a:lnTo>
                      <a:pt x="952" y="707"/>
                    </a:lnTo>
                    <a:lnTo>
                      <a:pt x="957" y="691"/>
                    </a:lnTo>
                    <a:lnTo>
                      <a:pt x="957" y="686"/>
                    </a:lnTo>
                    <a:lnTo>
                      <a:pt x="957" y="666"/>
                    </a:lnTo>
                    <a:lnTo>
                      <a:pt x="957" y="645"/>
                    </a:lnTo>
                    <a:lnTo>
                      <a:pt x="957" y="625"/>
                    </a:lnTo>
                    <a:lnTo>
                      <a:pt x="957" y="604"/>
                    </a:lnTo>
                    <a:lnTo>
                      <a:pt x="952" y="579"/>
                    </a:lnTo>
                    <a:lnTo>
                      <a:pt x="947" y="553"/>
                    </a:lnTo>
                    <a:lnTo>
                      <a:pt x="952" y="579"/>
                    </a:lnTo>
                    <a:lnTo>
                      <a:pt x="942" y="533"/>
                    </a:lnTo>
                    <a:lnTo>
                      <a:pt x="931" y="492"/>
                    </a:lnTo>
                    <a:lnTo>
                      <a:pt x="921" y="451"/>
                    </a:lnTo>
                    <a:lnTo>
                      <a:pt x="911" y="420"/>
                    </a:lnTo>
                    <a:lnTo>
                      <a:pt x="906" y="410"/>
                    </a:lnTo>
                    <a:lnTo>
                      <a:pt x="901" y="415"/>
                    </a:lnTo>
                    <a:lnTo>
                      <a:pt x="875" y="420"/>
                    </a:lnTo>
                    <a:lnTo>
                      <a:pt x="849" y="420"/>
                    </a:lnTo>
                    <a:lnTo>
                      <a:pt x="824" y="425"/>
                    </a:lnTo>
                    <a:lnTo>
                      <a:pt x="798" y="425"/>
                    </a:lnTo>
                    <a:lnTo>
                      <a:pt x="773" y="425"/>
                    </a:lnTo>
                    <a:lnTo>
                      <a:pt x="747" y="425"/>
                    </a:lnTo>
                    <a:lnTo>
                      <a:pt x="721" y="420"/>
                    </a:lnTo>
                    <a:lnTo>
                      <a:pt x="701" y="420"/>
                    </a:lnTo>
                    <a:lnTo>
                      <a:pt x="655" y="415"/>
                    </a:lnTo>
                    <a:lnTo>
                      <a:pt x="624" y="410"/>
                    </a:lnTo>
                    <a:lnTo>
                      <a:pt x="599" y="405"/>
                    </a:lnTo>
                    <a:lnTo>
                      <a:pt x="599" y="410"/>
                    </a:lnTo>
                    <a:lnTo>
                      <a:pt x="604" y="405"/>
                    </a:lnTo>
                    <a:lnTo>
                      <a:pt x="599" y="400"/>
                    </a:lnTo>
                    <a:lnTo>
                      <a:pt x="593" y="400"/>
                    </a:lnTo>
                    <a:lnTo>
                      <a:pt x="573" y="394"/>
                    </a:lnTo>
                    <a:lnTo>
                      <a:pt x="573" y="400"/>
                    </a:lnTo>
                    <a:lnTo>
                      <a:pt x="578" y="394"/>
                    </a:lnTo>
                    <a:lnTo>
                      <a:pt x="563" y="384"/>
                    </a:lnTo>
                    <a:lnTo>
                      <a:pt x="547" y="374"/>
                    </a:lnTo>
                    <a:lnTo>
                      <a:pt x="542" y="379"/>
                    </a:lnTo>
                    <a:lnTo>
                      <a:pt x="553" y="379"/>
                    </a:lnTo>
                    <a:lnTo>
                      <a:pt x="542" y="364"/>
                    </a:lnTo>
                    <a:lnTo>
                      <a:pt x="532" y="348"/>
                    </a:lnTo>
                    <a:lnTo>
                      <a:pt x="527" y="338"/>
                    </a:lnTo>
                    <a:lnTo>
                      <a:pt x="522" y="323"/>
                    </a:lnTo>
                    <a:lnTo>
                      <a:pt x="517" y="313"/>
                    </a:lnTo>
                    <a:lnTo>
                      <a:pt x="506" y="313"/>
                    </a:lnTo>
                    <a:lnTo>
                      <a:pt x="517" y="313"/>
                    </a:lnTo>
                    <a:lnTo>
                      <a:pt x="517" y="297"/>
                    </a:lnTo>
                    <a:lnTo>
                      <a:pt x="506" y="297"/>
                    </a:lnTo>
                    <a:lnTo>
                      <a:pt x="517" y="302"/>
                    </a:lnTo>
                    <a:lnTo>
                      <a:pt x="522" y="287"/>
                    </a:lnTo>
                    <a:lnTo>
                      <a:pt x="522" y="282"/>
                    </a:lnTo>
                    <a:lnTo>
                      <a:pt x="522" y="266"/>
                    </a:lnTo>
                    <a:lnTo>
                      <a:pt x="512" y="266"/>
                    </a:lnTo>
                    <a:lnTo>
                      <a:pt x="522" y="272"/>
                    </a:lnTo>
                    <a:lnTo>
                      <a:pt x="527" y="261"/>
                    </a:lnTo>
                    <a:lnTo>
                      <a:pt x="532" y="251"/>
                    </a:lnTo>
                    <a:lnTo>
                      <a:pt x="522" y="246"/>
                    </a:lnTo>
                    <a:lnTo>
                      <a:pt x="527" y="251"/>
                    </a:lnTo>
                    <a:lnTo>
                      <a:pt x="537" y="241"/>
                    </a:lnTo>
                    <a:lnTo>
                      <a:pt x="542" y="241"/>
                    </a:lnTo>
                    <a:lnTo>
                      <a:pt x="547" y="231"/>
                    </a:lnTo>
                    <a:lnTo>
                      <a:pt x="537" y="226"/>
                    </a:lnTo>
                    <a:lnTo>
                      <a:pt x="542" y="231"/>
                    </a:lnTo>
                    <a:lnTo>
                      <a:pt x="553" y="220"/>
                    </a:lnTo>
                    <a:lnTo>
                      <a:pt x="563" y="210"/>
                    </a:lnTo>
                    <a:lnTo>
                      <a:pt x="568" y="210"/>
                    </a:lnTo>
                    <a:lnTo>
                      <a:pt x="573" y="200"/>
                    </a:lnTo>
                    <a:lnTo>
                      <a:pt x="583" y="185"/>
                    </a:lnTo>
                    <a:lnTo>
                      <a:pt x="588" y="169"/>
                    </a:lnTo>
                    <a:lnTo>
                      <a:pt x="593" y="154"/>
                    </a:lnTo>
                    <a:lnTo>
                      <a:pt x="593" y="149"/>
                    </a:lnTo>
                    <a:lnTo>
                      <a:pt x="593" y="128"/>
                    </a:lnTo>
                    <a:lnTo>
                      <a:pt x="593" y="113"/>
                    </a:lnTo>
                    <a:lnTo>
                      <a:pt x="593" y="92"/>
                    </a:lnTo>
                    <a:lnTo>
                      <a:pt x="588" y="77"/>
                    </a:lnTo>
                    <a:lnTo>
                      <a:pt x="583" y="57"/>
                    </a:lnTo>
                    <a:lnTo>
                      <a:pt x="578" y="51"/>
                    </a:lnTo>
                    <a:lnTo>
                      <a:pt x="573" y="46"/>
                    </a:lnTo>
                    <a:lnTo>
                      <a:pt x="568" y="41"/>
                    </a:lnTo>
                    <a:lnTo>
                      <a:pt x="558" y="31"/>
                    </a:lnTo>
                    <a:lnTo>
                      <a:pt x="553" y="26"/>
                    </a:lnTo>
                    <a:lnTo>
                      <a:pt x="547" y="21"/>
                    </a:lnTo>
                    <a:lnTo>
                      <a:pt x="537" y="16"/>
                    </a:lnTo>
                    <a:lnTo>
                      <a:pt x="527" y="11"/>
                    </a:lnTo>
                    <a:lnTo>
                      <a:pt x="517" y="5"/>
                    </a:lnTo>
                    <a:lnTo>
                      <a:pt x="501" y="0"/>
                    </a:lnTo>
                    <a:lnTo>
                      <a:pt x="496" y="0"/>
                    </a:lnTo>
                    <a:lnTo>
                      <a:pt x="486" y="0"/>
                    </a:lnTo>
                    <a:lnTo>
                      <a:pt x="471" y="0"/>
                    </a:lnTo>
                    <a:lnTo>
                      <a:pt x="455" y="0"/>
                    </a:lnTo>
                    <a:lnTo>
                      <a:pt x="445" y="0"/>
                    </a:lnTo>
                    <a:lnTo>
                      <a:pt x="430" y="0"/>
                    </a:lnTo>
                    <a:lnTo>
                      <a:pt x="419" y="0"/>
                    </a:lnTo>
                    <a:lnTo>
                      <a:pt x="409" y="5"/>
                    </a:lnTo>
                    <a:lnTo>
                      <a:pt x="409" y="11"/>
                    </a:lnTo>
                    <a:lnTo>
                      <a:pt x="409" y="5"/>
                    </a:lnTo>
                    <a:lnTo>
                      <a:pt x="399" y="5"/>
                    </a:lnTo>
                    <a:lnTo>
                      <a:pt x="389" y="11"/>
                    </a:lnTo>
                    <a:lnTo>
                      <a:pt x="379" y="16"/>
                    </a:lnTo>
                    <a:lnTo>
                      <a:pt x="368" y="21"/>
                    </a:lnTo>
                    <a:lnTo>
                      <a:pt x="363" y="21"/>
                    </a:lnTo>
                    <a:lnTo>
                      <a:pt x="358" y="26"/>
                    </a:lnTo>
                    <a:lnTo>
                      <a:pt x="363" y="31"/>
                    </a:lnTo>
                    <a:lnTo>
                      <a:pt x="363" y="26"/>
                    </a:lnTo>
                    <a:lnTo>
                      <a:pt x="353" y="31"/>
                    </a:lnTo>
                    <a:lnTo>
                      <a:pt x="348" y="31"/>
                    </a:lnTo>
                    <a:lnTo>
                      <a:pt x="343" y="36"/>
                    </a:lnTo>
                    <a:lnTo>
                      <a:pt x="343" y="41"/>
                    </a:lnTo>
                    <a:lnTo>
                      <a:pt x="338" y="51"/>
                    </a:lnTo>
                    <a:lnTo>
                      <a:pt x="343" y="51"/>
                    </a:lnTo>
                    <a:lnTo>
                      <a:pt x="338" y="46"/>
                    </a:lnTo>
                    <a:lnTo>
                      <a:pt x="327" y="57"/>
                    </a:lnTo>
                    <a:lnTo>
                      <a:pt x="327" y="62"/>
                    </a:lnTo>
                    <a:lnTo>
                      <a:pt x="322" y="82"/>
                    </a:lnTo>
                    <a:lnTo>
                      <a:pt x="317" y="98"/>
                    </a:lnTo>
                    <a:lnTo>
                      <a:pt x="317" y="113"/>
                    </a:lnTo>
                    <a:lnTo>
                      <a:pt x="317" y="128"/>
                    </a:lnTo>
                    <a:lnTo>
                      <a:pt x="317" y="149"/>
                    </a:lnTo>
                    <a:lnTo>
                      <a:pt x="317" y="154"/>
                    </a:lnTo>
                    <a:lnTo>
                      <a:pt x="322" y="169"/>
                    </a:lnTo>
                    <a:lnTo>
                      <a:pt x="327" y="185"/>
                    </a:lnTo>
                    <a:lnTo>
                      <a:pt x="338" y="195"/>
                    </a:lnTo>
                    <a:lnTo>
                      <a:pt x="343" y="190"/>
                    </a:lnTo>
                    <a:lnTo>
                      <a:pt x="338" y="195"/>
                    </a:lnTo>
                    <a:lnTo>
                      <a:pt x="348" y="210"/>
                    </a:lnTo>
                    <a:lnTo>
                      <a:pt x="358" y="220"/>
                    </a:lnTo>
                    <a:lnTo>
                      <a:pt x="363" y="215"/>
                    </a:lnTo>
                    <a:lnTo>
                      <a:pt x="358" y="220"/>
                    </a:lnTo>
                    <a:lnTo>
                      <a:pt x="368" y="236"/>
                    </a:lnTo>
                    <a:lnTo>
                      <a:pt x="373" y="251"/>
                    </a:lnTo>
                    <a:lnTo>
                      <a:pt x="379" y="261"/>
                    </a:lnTo>
                    <a:lnTo>
                      <a:pt x="384" y="277"/>
                    </a:lnTo>
                    <a:lnTo>
                      <a:pt x="389" y="272"/>
                    </a:lnTo>
                    <a:lnTo>
                      <a:pt x="384" y="272"/>
                    </a:lnTo>
                    <a:lnTo>
                      <a:pt x="384" y="287"/>
                    </a:lnTo>
                    <a:lnTo>
                      <a:pt x="389" y="287"/>
                    </a:lnTo>
                    <a:lnTo>
                      <a:pt x="384" y="287"/>
                    </a:lnTo>
                    <a:lnTo>
                      <a:pt x="379" y="302"/>
                    </a:lnTo>
                    <a:lnTo>
                      <a:pt x="379" y="318"/>
                    </a:lnTo>
                    <a:lnTo>
                      <a:pt x="384" y="318"/>
                    </a:lnTo>
                    <a:lnTo>
                      <a:pt x="379" y="318"/>
                    </a:lnTo>
                    <a:lnTo>
                      <a:pt x="368" y="333"/>
                    </a:lnTo>
                    <a:lnTo>
                      <a:pt x="363" y="343"/>
                    </a:lnTo>
                    <a:lnTo>
                      <a:pt x="353" y="359"/>
                    </a:lnTo>
                    <a:lnTo>
                      <a:pt x="358" y="359"/>
                    </a:lnTo>
                    <a:lnTo>
                      <a:pt x="358" y="353"/>
                    </a:lnTo>
                    <a:lnTo>
                      <a:pt x="343" y="364"/>
                    </a:lnTo>
                    <a:lnTo>
                      <a:pt x="327" y="374"/>
                    </a:lnTo>
                    <a:lnTo>
                      <a:pt x="312" y="384"/>
                    </a:lnTo>
                    <a:lnTo>
                      <a:pt x="286" y="394"/>
                    </a:lnTo>
                    <a:lnTo>
                      <a:pt x="286" y="400"/>
                    </a:lnTo>
                    <a:lnTo>
                      <a:pt x="286" y="394"/>
                    </a:lnTo>
                    <a:lnTo>
                      <a:pt x="266" y="400"/>
                    </a:lnTo>
                    <a:lnTo>
                      <a:pt x="251" y="400"/>
                    </a:lnTo>
                    <a:lnTo>
                      <a:pt x="225" y="400"/>
                    </a:lnTo>
                    <a:lnTo>
                      <a:pt x="199" y="400"/>
                    </a:lnTo>
                    <a:lnTo>
                      <a:pt x="169" y="400"/>
                    </a:lnTo>
                    <a:lnTo>
                      <a:pt x="138" y="400"/>
                    </a:lnTo>
                    <a:lnTo>
                      <a:pt x="102" y="400"/>
                    </a:lnTo>
                    <a:lnTo>
                      <a:pt x="66" y="400"/>
                    </a:lnTo>
                    <a:lnTo>
                      <a:pt x="30" y="400"/>
                    </a:lnTo>
                    <a:lnTo>
                      <a:pt x="25" y="400"/>
                    </a:lnTo>
                    <a:lnTo>
                      <a:pt x="25" y="405"/>
                    </a:lnTo>
                    <a:lnTo>
                      <a:pt x="20" y="430"/>
                    </a:lnTo>
                    <a:lnTo>
                      <a:pt x="15" y="466"/>
                    </a:lnTo>
                    <a:lnTo>
                      <a:pt x="10" y="507"/>
                    </a:lnTo>
                    <a:lnTo>
                      <a:pt x="5" y="548"/>
                    </a:lnTo>
                    <a:lnTo>
                      <a:pt x="0" y="589"/>
                    </a:lnTo>
                    <a:lnTo>
                      <a:pt x="0" y="625"/>
                    </a:lnTo>
                    <a:lnTo>
                      <a:pt x="0" y="655"/>
                    </a:lnTo>
                    <a:lnTo>
                      <a:pt x="0" y="676"/>
                    </a:lnTo>
                    <a:lnTo>
                      <a:pt x="0" y="681"/>
                    </a:lnTo>
                    <a:lnTo>
                      <a:pt x="5" y="691"/>
                    </a:lnTo>
                    <a:lnTo>
                      <a:pt x="10" y="701"/>
                    </a:lnTo>
                    <a:lnTo>
                      <a:pt x="15" y="707"/>
                    </a:lnTo>
                    <a:lnTo>
                      <a:pt x="25" y="717"/>
                    </a:lnTo>
                    <a:lnTo>
                      <a:pt x="30" y="722"/>
                    </a:lnTo>
                    <a:lnTo>
                      <a:pt x="41" y="727"/>
                    </a:lnTo>
                    <a:lnTo>
                      <a:pt x="51" y="732"/>
                    </a:lnTo>
                    <a:lnTo>
                      <a:pt x="66" y="737"/>
                    </a:lnTo>
                    <a:lnTo>
                      <a:pt x="77" y="742"/>
                    </a:lnTo>
                    <a:lnTo>
                      <a:pt x="92" y="742"/>
                    </a:lnTo>
                    <a:lnTo>
                      <a:pt x="107" y="742"/>
                    </a:lnTo>
                    <a:lnTo>
                      <a:pt x="117" y="742"/>
                    </a:lnTo>
                    <a:lnTo>
                      <a:pt x="133" y="742"/>
                    </a:lnTo>
                    <a:lnTo>
                      <a:pt x="138" y="742"/>
                    </a:lnTo>
                    <a:lnTo>
                      <a:pt x="153" y="737"/>
                    </a:lnTo>
                    <a:lnTo>
                      <a:pt x="164" y="732"/>
                    </a:lnTo>
                    <a:lnTo>
                      <a:pt x="174" y="727"/>
                    </a:lnTo>
                    <a:lnTo>
                      <a:pt x="174" y="722"/>
                    </a:lnTo>
                    <a:lnTo>
                      <a:pt x="184" y="712"/>
                    </a:lnTo>
                    <a:lnTo>
                      <a:pt x="179" y="707"/>
                    </a:lnTo>
                    <a:lnTo>
                      <a:pt x="184" y="717"/>
                    </a:lnTo>
                    <a:lnTo>
                      <a:pt x="194" y="712"/>
                    </a:lnTo>
                    <a:lnTo>
                      <a:pt x="194" y="707"/>
                    </a:lnTo>
                    <a:lnTo>
                      <a:pt x="204" y="696"/>
                    </a:lnTo>
                    <a:lnTo>
                      <a:pt x="199" y="691"/>
                    </a:lnTo>
                    <a:lnTo>
                      <a:pt x="199" y="701"/>
                    </a:lnTo>
                    <a:lnTo>
                      <a:pt x="215" y="701"/>
                    </a:lnTo>
                    <a:lnTo>
                      <a:pt x="220" y="701"/>
                    </a:lnTo>
                    <a:lnTo>
                      <a:pt x="230" y="696"/>
                    </a:lnTo>
                    <a:lnTo>
                      <a:pt x="225" y="686"/>
                    </a:lnTo>
                    <a:lnTo>
                      <a:pt x="225" y="696"/>
                    </a:lnTo>
                    <a:lnTo>
                      <a:pt x="240" y="696"/>
                    </a:lnTo>
                    <a:lnTo>
                      <a:pt x="256" y="696"/>
                    </a:lnTo>
                    <a:lnTo>
                      <a:pt x="256" y="686"/>
                    </a:lnTo>
                    <a:lnTo>
                      <a:pt x="256" y="696"/>
                    </a:lnTo>
                    <a:lnTo>
                      <a:pt x="271" y="701"/>
                    </a:lnTo>
                    <a:lnTo>
                      <a:pt x="286" y="707"/>
                    </a:lnTo>
                    <a:lnTo>
                      <a:pt x="297" y="712"/>
                    </a:lnTo>
                    <a:lnTo>
                      <a:pt x="312" y="722"/>
                    </a:lnTo>
                    <a:lnTo>
                      <a:pt x="312" y="712"/>
                    </a:lnTo>
                    <a:lnTo>
                      <a:pt x="307" y="717"/>
                    </a:lnTo>
                    <a:lnTo>
                      <a:pt x="317" y="727"/>
                    </a:lnTo>
                    <a:lnTo>
                      <a:pt x="322" y="722"/>
                    </a:lnTo>
                    <a:lnTo>
                      <a:pt x="317" y="727"/>
                    </a:lnTo>
                    <a:lnTo>
                      <a:pt x="327" y="742"/>
                    </a:lnTo>
                    <a:lnTo>
                      <a:pt x="338" y="758"/>
                    </a:lnTo>
                    <a:lnTo>
                      <a:pt x="343" y="773"/>
                    </a:lnTo>
                    <a:lnTo>
                      <a:pt x="348" y="794"/>
                    </a:lnTo>
                    <a:lnTo>
                      <a:pt x="353" y="789"/>
                    </a:lnTo>
                    <a:lnTo>
                      <a:pt x="348" y="789"/>
                    </a:lnTo>
                    <a:lnTo>
                      <a:pt x="348" y="809"/>
                    </a:lnTo>
                    <a:lnTo>
                      <a:pt x="348" y="824"/>
                    </a:lnTo>
                    <a:lnTo>
                      <a:pt x="353" y="824"/>
                    </a:lnTo>
                    <a:lnTo>
                      <a:pt x="348" y="824"/>
                    </a:lnTo>
                    <a:lnTo>
                      <a:pt x="343" y="835"/>
                    </a:lnTo>
                    <a:lnTo>
                      <a:pt x="338" y="850"/>
                    </a:lnTo>
                    <a:lnTo>
                      <a:pt x="343" y="850"/>
                    </a:lnTo>
                    <a:lnTo>
                      <a:pt x="338" y="845"/>
                    </a:lnTo>
                    <a:lnTo>
                      <a:pt x="327" y="855"/>
                    </a:lnTo>
                    <a:lnTo>
                      <a:pt x="317" y="865"/>
                    </a:lnTo>
                    <a:lnTo>
                      <a:pt x="307" y="876"/>
                    </a:lnTo>
                    <a:lnTo>
                      <a:pt x="312" y="881"/>
                    </a:lnTo>
                    <a:lnTo>
                      <a:pt x="312" y="876"/>
                    </a:lnTo>
                    <a:lnTo>
                      <a:pt x="297" y="881"/>
                    </a:lnTo>
                    <a:lnTo>
                      <a:pt x="286" y="886"/>
                    </a:lnTo>
                    <a:lnTo>
                      <a:pt x="271" y="891"/>
                    </a:lnTo>
                    <a:lnTo>
                      <a:pt x="256" y="896"/>
                    </a:lnTo>
                    <a:lnTo>
                      <a:pt x="256" y="901"/>
                    </a:lnTo>
                    <a:lnTo>
                      <a:pt x="256" y="896"/>
                    </a:lnTo>
                    <a:lnTo>
                      <a:pt x="240" y="896"/>
                    </a:lnTo>
                    <a:lnTo>
                      <a:pt x="225" y="896"/>
                    </a:lnTo>
                    <a:lnTo>
                      <a:pt x="225" y="901"/>
                    </a:lnTo>
                    <a:lnTo>
                      <a:pt x="230" y="896"/>
                    </a:lnTo>
                    <a:lnTo>
                      <a:pt x="220" y="891"/>
                    </a:lnTo>
                    <a:lnTo>
                      <a:pt x="204" y="886"/>
                    </a:lnTo>
                    <a:lnTo>
                      <a:pt x="199" y="891"/>
                    </a:lnTo>
                    <a:lnTo>
                      <a:pt x="204" y="886"/>
                    </a:lnTo>
                    <a:lnTo>
                      <a:pt x="194" y="876"/>
                    </a:lnTo>
                    <a:lnTo>
                      <a:pt x="184" y="865"/>
                    </a:lnTo>
                    <a:lnTo>
                      <a:pt x="174" y="855"/>
                    </a:lnTo>
                    <a:lnTo>
                      <a:pt x="164" y="850"/>
                    </a:lnTo>
                    <a:lnTo>
                      <a:pt x="153" y="845"/>
                    </a:lnTo>
                    <a:lnTo>
                      <a:pt x="143" y="840"/>
                    </a:lnTo>
                    <a:lnTo>
                      <a:pt x="138" y="840"/>
                    </a:lnTo>
                    <a:lnTo>
                      <a:pt x="128" y="840"/>
                    </a:lnTo>
                    <a:lnTo>
                      <a:pt x="117" y="840"/>
                    </a:lnTo>
                    <a:lnTo>
                      <a:pt x="102" y="840"/>
                    </a:lnTo>
                    <a:lnTo>
                      <a:pt x="92" y="840"/>
                    </a:lnTo>
                    <a:lnTo>
                      <a:pt x="87" y="840"/>
                    </a:lnTo>
                    <a:lnTo>
                      <a:pt x="77" y="850"/>
                    </a:lnTo>
                    <a:lnTo>
                      <a:pt x="82" y="855"/>
                    </a:lnTo>
                    <a:lnTo>
                      <a:pt x="82" y="850"/>
                    </a:lnTo>
                    <a:lnTo>
                      <a:pt x="66" y="855"/>
                    </a:lnTo>
                    <a:lnTo>
                      <a:pt x="56" y="860"/>
                    </a:lnTo>
                    <a:lnTo>
                      <a:pt x="51" y="860"/>
                    </a:lnTo>
                    <a:lnTo>
                      <a:pt x="41" y="870"/>
                    </a:lnTo>
                    <a:lnTo>
                      <a:pt x="30" y="881"/>
                    </a:lnTo>
                    <a:lnTo>
                      <a:pt x="30" y="886"/>
                    </a:lnTo>
                    <a:lnTo>
                      <a:pt x="25" y="896"/>
                    </a:lnTo>
                    <a:lnTo>
                      <a:pt x="30" y="896"/>
                    </a:lnTo>
                    <a:lnTo>
                      <a:pt x="25" y="891"/>
                    </a:lnTo>
                    <a:lnTo>
                      <a:pt x="15" y="901"/>
                    </a:lnTo>
                    <a:lnTo>
                      <a:pt x="15" y="906"/>
                    </a:lnTo>
                    <a:lnTo>
                      <a:pt x="10" y="922"/>
                    </a:lnTo>
                    <a:lnTo>
                      <a:pt x="5" y="932"/>
                    </a:lnTo>
                    <a:lnTo>
                      <a:pt x="5" y="952"/>
                    </a:lnTo>
                    <a:lnTo>
                      <a:pt x="5" y="968"/>
                    </a:lnTo>
                    <a:lnTo>
                      <a:pt x="5" y="973"/>
                    </a:lnTo>
                    <a:lnTo>
                      <a:pt x="10" y="993"/>
                    </a:lnTo>
                    <a:lnTo>
                      <a:pt x="15" y="988"/>
                    </a:lnTo>
                    <a:lnTo>
                      <a:pt x="10" y="988"/>
                    </a:lnTo>
                    <a:lnTo>
                      <a:pt x="15" y="1034"/>
                    </a:lnTo>
                    <a:lnTo>
                      <a:pt x="25" y="1085"/>
                    </a:lnTo>
                    <a:lnTo>
                      <a:pt x="30" y="1111"/>
                    </a:lnTo>
                    <a:lnTo>
                      <a:pt x="30" y="1126"/>
                    </a:lnTo>
                    <a:lnTo>
                      <a:pt x="30" y="1116"/>
                    </a:lnTo>
                    <a:lnTo>
                      <a:pt x="36" y="1137"/>
                    </a:lnTo>
                    <a:lnTo>
                      <a:pt x="41" y="1131"/>
                    </a:lnTo>
                    <a:lnTo>
                      <a:pt x="36" y="1131"/>
                    </a:lnTo>
                    <a:lnTo>
                      <a:pt x="36" y="1157"/>
                    </a:lnTo>
                    <a:lnTo>
                      <a:pt x="41" y="1183"/>
                    </a:lnTo>
                    <a:lnTo>
                      <a:pt x="41" y="1203"/>
                    </a:lnTo>
                    <a:lnTo>
                      <a:pt x="46" y="1203"/>
                    </a:lnTo>
                    <a:lnTo>
                      <a:pt x="41" y="1203"/>
                    </a:lnTo>
                    <a:lnTo>
                      <a:pt x="36" y="1224"/>
                    </a:lnTo>
                    <a:lnTo>
                      <a:pt x="36" y="1234"/>
                    </a:lnTo>
                    <a:lnTo>
                      <a:pt x="41" y="1234"/>
                    </a:lnTo>
                    <a:lnTo>
                      <a:pt x="36" y="1234"/>
                    </a:lnTo>
                    <a:lnTo>
                      <a:pt x="30" y="1244"/>
                    </a:lnTo>
                    <a:lnTo>
                      <a:pt x="30" y="1254"/>
                    </a:lnTo>
                    <a:lnTo>
                      <a:pt x="36" y="1254"/>
                    </a:lnTo>
                    <a:lnTo>
                      <a:pt x="30" y="1249"/>
                    </a:lnTo>
                    <a:lnTo>
                      <a:pt x="25" y="1254"/>
                    </a:lnTo>
                    <a:lnTo>
                      <a:pt x="10" y="1270"/>
                    </a:lnTo>
                    <a:lnTo>
                      <a:pt x="30" y="1270"/>
                    </a:lnTo>
                    <a:lnTo>
                      <a:pt x="66" y="1265"/>
                    </a:lnTo>
                    <a:lnTo>
                      <a:pt x="71" y="1259"/>
                    </a:lnTo>
                    <a:lnTo>
                      <a:pt x="71" y="1265"/>
                    </a:lnTo>
                    <a:lnTo>
                      <a:pt x="107" y="1254"/>
                    </a:lnTo>
                    <a:lnTo>
                      <a:pt x="102" y="1244"/>
                    </a:lnTo>
                    <a:lnTo>
                      <a:pt x="102" y="1254"/>
                    </a:lnTo>
                    <a:lnTo>
                      <a:pt x="138" y="1254"/>
                    </a:lnTo>
                    <a:lnTo>
                      <a:pt x="169" y="1249"/>
                    </a:lnTo>
                    <a:lnTo>
                      <a:pt x="204" y="1244"/>
                    </a:lnTo>
                    <a:lnTo>
                      <a:pt x="235" y="1244"/>
                    </a:lnTo>
                    <a:lnTo>
                      <a:pt x="235" y="1234"/>
                    </a:lnTo>
                    <a:lnTo>
                      <a:pt x="235" y="1244"/>
                    </a:lnTo>
                    <a:lnTo>
                      <a:pt x="251" y="1249"/>
                    </a:lnTo>
                    <a:lnTo>
                      <a:pt x="266" y="1249"/>
                    </a:lnTo>
                    <a:lnTo>
                      <a:pt x="266" y="1239"/>
                    </a:lnTo>
                    <a:lnTo>
                      <a:pt x="266" y="1249"/>
                    </a:lnTo>
                    <a:lnTo>
                      <a:pt x="276" y="1254"/>
                    </a:lnTo>
                    <a:lnTo>
                      <a:pt x="291" y="1259"/>
                    </a:lnTo>
                    <a:lnTo>
                      <a:pt x="281" y="1254"/>
                    </a:lnTo>
                    <a:lnTo>
                      <a:pt x="291" y="1259"/>
                    </a:lnTo>
                    <a:lnTo>
                      <a:pt x="312" y="1265"/>
                    </a:lnTo>
                    <a:close/>
                    <a:moveTo>
                      <a:pt x="291" y="1244"/>
                    </a:moveTo>
                    <a:lnTo>
                      <a:pt x="291" y="1249"/>
                    </a:lnTo>
                    <a:lnTo>
                      <a:pt x="297" y="1244"/>
                    </a:lnTo>
                    <a:lnTo>
                      <a:pt x="281" y="1239"/>
                    </a:lnTo>
                    <a:lnTo>
                      <a:pt x="271" y="1234"/>
                    </a:lnTo>
                    <a:lnTo>
                      <a:pt x="266" y="1234"/>
                    </a:lnTo>
                    <a:lnTo>
                      <a:pt x="251" y="1234"/>
                    </a:lnTo>
                    <a:lnTo>
                      <a:pt x="251" y="1239"/>
                    </a:lnTo>
                    <a:lnTo>
                      <a:pt x="256" y="1234"/>
                    </a:lnTo>
                    <a:lnTo>
                      <a:pt x="240" y="1229"/>
                    </a:lnTo>
                    <a:lnTo>
                      <a:pt x="235" y="1229"/>
                    </a:lnTo>
                    <a:lnTo>
                      <a:pt x="204" y="1229"/>
                    </a:lnTo>
                    <a:lnTo>
                      <a:pt x="169" y="1234"/>
                    </a:lnTo>
                    <a:lnTo>
                      <a:pt x="138" y="1239"/>
                    </a:lnTo>
                    <a:lnTo>
                      <a:pt x="102" y="1239"/>
                    </a:lnTo>
                    <a:lnTo>
                      <a:pt x="66" y="1249"/>
                    </a:lnTo>
                    <a:lnTo>
                      <a:pt x="66" y="1254"/>
                    </a:lnTo>
                    <a:lnTo>
                      <a:pt x="66" y="1249"/>
                    </a:lnTo>
                    <a:lnTo>
                      <a:pt x="30" y="1254"/>
                    </a:lnTo>
                    <a:lnTo>
                      <a:pt x="30" y="1259"/>
                    </a:lnTo>
                    <a:lnTo>
                      <a:pt x="36" y="1265"/>
                    </a:lnTo>
                    <a:lnTo>
                      <a:pt x="41" y="1259"/>
                    </a:lnTo>
                    <a:lnTo>
                      <a:pt x="46" y="1259"/>
                    </a:lnTo>
                    <a:lnTo>
                      <a:pt x="46" y="1254"/>
                    </a:lnTo>
                    <a:lnTo>
                      <a:pt x="46" y="1244"/>
                    </a:lnTo>
                    <a:lnTo>
                      <a:pt x="36" y="1244"/>
                    </a:lnTo>
                    <a:lnTo>
                      <a:pt x="46" y="1249"/>
                    </a:lnTo>
                    <a:lnTo>
                      <a:pt x="51" y="1239"/>
                    </a:lnTo>
                    <a:lnTo>
                      <a:pt x="51" y="1234"/>
                    </a:lnTo>
                    <a:lnTo>
                      <a:pt x="51" y="1224"/>
                    </a:lnTo>
                    <a:lnTo>
                      <a:pt x="41" y="1224"/>
                    </a:lnTo>
                    <a:lnTo>
                      <a:pt x="51" y="1229"/>
                    </a:lnTo>
                    <a:lnTo>
                      <a:pt x="56" y="1208"/>
                    </a:lnTo>
                    <a:lnTo>
                      <a:pt x="56" y="1203"/>
                    </a:lnTo>
                    <a:lnTo>
                      <a:pt x="56" y="1183"/>
                    </a:lnTo>
                    <a:lnTo>
                      <a:pt x="51" y="1157"/>
                    </a:lnTo>
                    <a:lnTo>
                      <a:pt x="51" y="1131"/>
                    </a:lnTo>
                    <a:lnTo>
                      <a:pt x="46" y="1111"/>
                    </a:lnTo>
                    <a:lnTo>
                      <a:pt x="36" y="1111"/>
                    </a:lnTo>
                    <a:lnTo>
                      <a:pt x="46" y="1111"/>
                    </a:lnTo>
                    <a:lnTo>
                      <a:pt x="41" y="1085"/>
                    </a:lnTo>
                    <a:lnTo>
                      <a:pt x="30" y="1034"/>
                    </a:lnTo>
                    <a:lnTo>
                      <a:pt x="25" y="988"/>
                    </a:lnTo>
                    <a:lnTo>
                      <a:pt x="20" y="983"/>
                    </a:lnTo>
                    <a:lnTo>
                      <a:pt x="25" y="988"/>
                    </a:lnTo>
                    <a:lnTo>
                      <a:pt x="20" y="968"/>
                    </a:lnTo>
                    <a:lnTo>
                      <a:pt x="10" y="968"/>
                    </a:lnTo>
                    <a:lnTo>
                      <a:pt x="20" y="968"/>
                    </a:lnTo>
                    <a:lnTo>
                      <a:pt x="20" y="952"/>
                    </a:lnTo>
                    <a:lnTo>
                      <a:pt x="20" y="932"/>
                    </a:lnTo>
                    <a:lnTo>
                      <a:pt x="10" y="932"/>
                    </a:lnTo>
                    <a:lnTo>
                      <a:pt x="20" y="937"/>
                    </a:lnTo>
                    <a:lnTo>
                      <a:pt x="25" y="927"/>
                    </a:lnTo>
                    <a:lnTo>
                      <a:pt x="30" y="911"/>
                    </a:lnTo>
                    <a:lnTo>
                      <a:pt x="20" y="906"/>
                    </a:lnTo>
                    <a:lnTo>
                      <a:pt x="25" y="911"/>
                    </a:lnTo>
                    <a:lnTo>
                      <a:pt x="36" y="901"/>
                    </a:lnTo>
                    <a:lnTo>
                      <a:pt x="41" y="901"/>
                    </a:lnTo>
                    <a:lnTo>
                      <a:pt x="46" y="891"/>
                    </a:lnTo>
                    <a:lnTo>
                      <a:pt x="36" y="886"/>
                    </a:lnTo>
                    <a:lnTo>
                      <a:pt x="41" y="891"/>
                    </a:lnTo>
                    <a:lnTo>
                      <a:pt x="51" y="881"/>
                    </a:lnTo>
                    <a:lnTo>
                      <a:pt x="61" y="870"/>
                    </a:lnTo>
                    <a:lnTo>
                      <a:pt x="56" y="865"/>
                    </a:lnTo>
                    <a:lnTo>
                      <a:pt x="61" y="876"/>
                    </a:lnTo>
                    <a:lnTo>
                      <a:pt x="71" y="870"/>
                    </a:lnTo>
                    <a:lnTo>
                      <a:pt x="87" y="865"/>
                    </a:lnTo>
                    <a:lnTo>
                      <a:pt x="87" y="860"/>
                    </a:lnTo>
                    <a:lnTo>
                      <a:pt x="97" y="850"/>
                    </a:lnTo>
                    <a:lnTo>
                      <a:pt x="92" y="845"/>
                    </a:lnTo>
                    <a:lnTo>
                      <a:pt x="92" y="855"/>
                    </a:lnTo>
                    <a:lnTo>
                      <a:pt x="102" y="855"/>
                    </a:lnTo>
                    <a:lnTo>
                      <a:pt x="117" y="855"/>
                    </a:lnTo>
                    <a:lnTo>
                      <a:pt x="128" y="855"/>
                    </a:lnTo>
                    <a:lnTo>
                      <a:pt x="138" y="855"/>
                    </a:lnTo>
                    <a:lnTo>
                      <a:pt x="138" y="845"/>
                    </a:lnTo>
                    <a:lnTo>
                      <a:pt x="138" y="855"/>
                    </a:lnTo>
                    <a:lnTo>
                      <a:pt x="148" y="860"/>
                    </a:lnTo>
                    <a:lnTo>
                      <a:pt x="158" y="865"/>
                    </a:lnTo>
                    <a:lnTo>
                      <a:pt x="169" y="870"/>
                    </a:lnTo>
                    <a:lnTo>
                      <a:pt x="169" y="860"/>
                    </a:lnTo>
                    <a:lnTo>
                      <a:pt x="164" y="865"/>
                    </a:lnTo>
                    <a:lnTo>
                      <a:pt x="174" y="876"/>
                    </a:lnTo>
                    <a:lnTo>
                      <a:pt x="184" y="886"/>
                    </a:lnTo>
                    <a:lnTo>
                      <a:pt x="194" y="896"/>
                    </a:lnTo>
                    <a:lnTo>
                      <a:pt x="199" y="901"/>
                    </a:lnTo>
                    <a:lnTo>
                      <a:pt x="215" y="906"/>
                    </a:lnTo>
                    <a:lnTo>
                      <a:pt x="225" y="911"/>
                    </a:lnTo>
                    <a:lnTo>
                      <a:pt x="240" y="911"/>
                    </a:lnTo>
                    <a:lnTo>
                      <a:pt x="256" y="911"/>
                    </a:lnTo>
                    <a:lnTo>
                      <a:pt x="261" y="911"/>
                    </a:lnTo>
                    <a:lnTo>
                      <a:pt x="276" y="906"/>
                    </a:lnTo>
                    <a:lnTo>
                      <a:pt x="291" y="901"/>
                    </a:lnTo>
                    <a:lnTo>
                      <a:pt x="302" y="896"/>
                    </a:lnTo>
                    <a:lnTo>
                      <a:pt x="317" y="891"/>
                    </a:lnTo>
                    <a:lnTo>
                      <a:pt x="317" y="886"/>
                    </a:lnTo>
                    <a:lnTo>
                      <a:pt x="327" y="876"/>
                    </a:lnTo>
                    <a:lnTo>
                      <a:pt x="338" y="865"/>
                    </a:lnTo>
                    <a:lnTo>
                      <a:pt x="348" y="855"/>
                    </a:lnTo>
                    <a:lnTo>
                      <a:pt x="353" y="855"/>
                    </a:lnTo>
                    <a:lnTo>
                      <a:pt x="358" y="840"/>
                    </a:lnTo>
                    <a:lnTo>
                      <a:pt x="363" y="829"/>
                    </a:lnTo>
                    <a:lnTo>
                      <a:pt x="363" y="824"/>
                    </a:lnTo>
                    <a:lnTo>
                      <a:pt x="363" y="809"/>
                    </a:lnTo>
                    <a:lnTo>
                      <a:pt x="363" y="789"/>
                    </a:lnTo>
                    <a:lnTo>
                      <a:pt x="358" y="768"/>
                    </a:lnTo>
                    <a:lnTo>
                      <a:pt x="353" y="753"/>
                    </a:lnTo>
                    <a:lnTo>
                      <a:pt x="343" y="737"/>
                    </a:lnTo>
                    <a:lnTo>
                      <a:pt x="332" y="722"/>
                    </a:lnTo>
                    <a:lnTo>
                      <a:pt x="327" y="717"/>
                    </a:lnTo>
                    <a:lnTo>
                      <a:pt x="317" y="707"/>
                    </a:lnTo>
                    <a:lnTo>
                      <a:pt x="302" y="696"/>
                    </a:lnTo>
                    <a:lnTo>
                      <a:pt x="291" y="691"/>
                    </a:lnTo>
                    <a:lnTo>
                      <a:pt x="276" y="686"/>
                    </a:lnTo>
                    <a:lnTo>
                      <a:pt x="261" y="681"/>
                    </a:lnTo>
                    <a:lnTo>
                      <a:pt x="256" y="681"/>
                    </a:lnTo>
                    <a:lnTo>
                      <a:pt x="240" y="681"/>
                    </a:lnTo>
                    <a:lnTo>
                      <a:pt x="225" y="681"/>
                    </a:lnTo>
                    <a:lnTo>
                      <a:pt x="215" y="686"/>
                    </a:lnTo>
                    <a:lnTo>
                      <a:pt x="215" y="691"/>
                    </a:lnTo>
                    <a:lnTo>
                      <a:pt x="215" y="686"/>
                    </a:lnTo>
                    <a:lnTo>
                      <a:pt x="199" y="686"/>
                    </a:lnTo>
                    <a:lnTo>
                      <a:pt x="194" y="686"/>
                    </a:lnTo>
                    <a:lnTo>
                      <a:pt x="184" y="696"/>
                    </a:lnTo>
                    <a:lnTo>
                      <a:pt x="189" y="701"/>
                    </a:lnTo>
                    <a:lnTo>
                      <a:pt x="189" y="696"/>
                    </a:lnTo>
                    <a:lnTo>
                      <a:pt x="179" y="701"/>
                    </a:lnTo>
                    <a:lnTo>
                      <a:pt x="174" y="701"/>
                    </a:lnTo>
                    <a:lnTo>
                      <a:pt x="164" y="712"/>
                    </a:lnTo>
                    <a:lnTo>
                      <a:pt x="169" y="717"/>
                    </a:lnTo>
                    <a:lnTo>
                      <a:pt x="169" y="712"/>
                    </a:lnTo>
                    <a:lnTo>
                      <a:pt x="158" y="717"/>
                    </a:lnTo>
                    <a:lnTo>
                      <a:pt x="148" y="722"/>
                    </a:lnTo>
                    <a:lnTo>
                      <a:pt x="133" y="727"/>
                    </a:lnTo>
                    <a:lnTo>
                      <a:pt x="133" y="732"/>
                    </a:lnTo>
                    <a:lnTo>
                      <a:pt x="133" y="727"/>
                    </a:lnTo>
                    <a:lnTo>
                      <a:pt x="117" y="727"/>
                    </a:lnTo>
                    <a:lnTo>
                      <a:pt x="107" y="727"/>
                    </a:lnTo>
                    <a:lnTo>
                      <a:pt x="92" y="727"/>
                    </a:lnTo>
                    <a:lnTo>
                      <a:pt x="77" y="727"/>
                    </a:lnTo>
                    <a:lnTo>
                      <a:pt x="77" y="732"/>
                    </a:lnTo>
                    <a:lnTo>
                      <a:pt x="82" y="727"/>
                    </a:lnTo>
                    <a:lnTo>
                      <a:pt x="71" y="722"/>
                    </a:lnTo>
                    <a:lnTo>
                      <a:pt x="56" y="717"/>
                    </a:lnTo>
                    <a:lnTo>
                      <a:pt x="46" y="712"/>
                    </a:lnTo>
                    <a:lnTo>
                      <a:pt x="36" y="707"/>
                    </a:lnTo>
                    <a:lnTo>
                      <a:pt x="30" y="712"/>
                    </a:lnTo>
                    <a:lnTo>
                      <a:pt x="36" y="707"/>
                    </a:lnTo>
                    <a:lnTo>
                      <a:pt x="25" y="696"/>
                    </a:lnTo>
                    <a:lnTo>
                      <a:pt x="20" y="691"/>
                    </a:lnTo>
                    <a:lnTo>
                      <a:pt x="15" y="696"/>
                    </a:lnTo>
                    <a:lnTo>
                      <a:pt x="25" y="696"/>
                    </a:lnTo>
                    <a:lnTo>
                      <a:pt x="20" y="686"/>
                    </a:lnTo>
                    <a:lnTo>
                      <a:pt x="15" y="676"/>
                    </a:lnTo>
                    <a:lnTo>
                      <a:pt x="5" y="676"/>
                    </a:lnTo>
                    <a:lnTo>
                      <a:pt x="15" y="676"/>
                    </a:lnTo>
                    <a:lnTo>
                      <a:pt x="15" y="655"/>
                    </a:lnTo>
                    <a:lnTo>
                      <a:pt x="15" y="625"/>
                    </a:lnTo>
                    <a:lnTo>
                      <a:pt x="15" y="589"/>
                    </a:lnTo>
                    <a:lnTo>
                      <a:pt x="20" y="548"/>
                    </a:lnTo>
                    <a:lnTo>
                      <a:pt x="25" y="507"/>
                    </a:lnTo>
                    <a:lnTo>
                      <a:pt x="30" y="466"/>
                    </a:lnTo>
                    <a:lnTo>
                      <a:pt x="36" y="430"/>
                    </a:lnTo>
                    <a:lnTo>
                      <a:pt x="41" y="405"/>
                    </a:lnTo>
                    <a:lnTo>
                      <a:pt x="30" y="405"/>
                    </a:lnTo>
                    <a:lnTo>
                      <a:pt x="30" y="415"/>
                    </a:lnTo>
                    <a:lnTo>
                      <a:pt x="66" y="415"/>
                    </a:lnTo>
                    <a:lnTo>
                      <a:pt x="102" y="415"/>
                    </a:lnTo>
                    <a:lnTo>
                      <a:pt x="138" y="415"/>
                    </a:lnTo>
                    <a:lnTo>
                      <a:pt x="169" y="415"/>
                    </a:lnTo>
                    <a:lnTo>
                      <a:pt x="199" y="415"/>
                    </a:lnTo>
                    <a:lnTo>
                      <a:pt x="225" y="415"/>
                    </a:lnTo>
                    <a:lnTo>
                      <a:pt x="251" y="415"/>
                    </a:lnTo>
                    <a:lnTo>
                      <a:pt x="266" y="415"/>
                    </a:lnTo>
                    <a:lnTo>
                      <a:pt x="286" y="410"/>
                    </a:lnTo>
                    <a:lnTo>
                      <a:pt x="291" y="405"/>
                    </a:lnTo>
                    <a:lnTo>
                      <a:pt x="291" y="410"/>
                    </a:lnTo>
                    <a:lnTo>
                      <a:pt x="317" y="400"/>
                    </a:lnTo>
                    <a:lnTo>
                      <a:pt x="332" y="389"/>
                    </a:lnTo>
                    <a:lnTo>
                      <a:pt x="348" y="379"/>
                    </a:lnTo>
                    <a:lnTo>
                      <a:pt x="363" y="369"/>
                    </a:lnTo>
                    <a:lnTo>
                      <a:pt x="363" y="364"/>
                    </a:lnTo>
                    <a:lnTo>
                      <a:pt x="368" y="364"/>
                    </a:lnTo>
                    <a:lnTo>
                      <a:pt x="379" y="348"/>
                    </a:lnTo>
                    <a:lnTo>
                      <a:pt x="384" y="338"/>
                    </a:lnTo>
                    <a:lnTo>
                      <a:pt x="394" y="323"/>
                    </a:lnTo>
                    <a:lnTo>
                      <a:pt x="394" y="318"/>
                    </a:lnTo>
                    <a:lnTo>
                      <a:pt x="394" y="302"/>
                    </a:lnTo>
                    <a:lnTo>
                      <a:pt x="384" y="302"/>
                    </a:lnTo>
                    <a:lnTo>
                      <a:pt x="394" y="307"/>
                    </a:lnTo>
                    <a:lnTo>
                      <a:pt x="399" y="292"/>
                    </a:lnTo>
                    <a:lnTo>
                      <a:pt x="399" y="287"/>
                    </a:lnTo>
                    <a:lnTo>
                      <a:pt x="399" y="272"/>
                    </a:lnTo>
                    <a:lnTo>
                      <a:pt x="394" y="256"/>
                    </a:lnTo>
                    <a:lnTo>
                      <a:pt x="389" y="246"/>
                    </a:lnTo>
                    <a:lnTo>
                      <a:pt x="384" y="231"/>
                    </a:lnTo>
                    <a:lnTo>
                      <a:pt x="373" y="215"/>
                    </a:lnTo>
                    <a:lnTo>
                      <a:pt x="368" y="210"/>
                    </a:lnTo>
                    <a:lnTo>
                      <a:pt x="358" y="200"/>
                    </a:lnTo>
                    <a:lnTo>
                      <a:pt x="353" y="205"/>
                    </a:lnTo>
                    <a:lnTo>
                      <a:pt x="363" y="205"/>
                    </a:lnTo>
                    <a:lnTo>
                      <a:pt x="353" y="190"/>
                    </a:lnTo>
                    <a:lnTo>
                      <a:pt x="348" y="185"/>
                    </a:lnTo>
                    <a:lnTo>
                      <a:pt x="338" y="174"/>
                    </a:lnTo>
                    <a:lnTo>
                      <a:pt x="332" y="179"/>
                    </a:lnTo>
                    <a:lnTo>
                      <a:pt x="343" y="179"/>
                    </a:lnTo>
                    <a:lnTo>
                      <a:pt x="338" y="164"/>
                    </a:lnTo>
                    <a:lnTo>
                      <a:pt x="332" y="149"/>
                    </a:lnTo>
                    <a:lnTo>
                      <a:pt x="322" y="149"/>
                    </a:lnTo>
                    <a:lnTo>
                      <a:pt x="332" y="149"/>
                    </a:lnTo>
                    <a:lnTo>
                      <a:pt x="332" y="128"/>
                    </a:lnTo>
                    <a:lnTo>
                      <a:pt x="332" y="113"/>
                    </a:lnTo>
                    <a:lnTo>
                      <a:pt x="332" y="98"/>
                    </a:lnTo>
                    <a:lnTo>
                      <a:pt x="322" y="98"/>
                    </a:lnTo>
                    <a:lnTo>
                      <a:pt x="332" y="103"/>
                    </a:lnTo>
                    <a:lnTo>
                      <a:pt x="338" y="87"/>
                    </a:lnTo>
                    <a:lnTo>
                      <a:pt x="343" y="67"/>
                    </a:lnTo>
                    <a:lnTo>
                      <a:pt x="332" y="62"/>
                    </a:lnTo>
                    <a:lnTo>
                      <a:pt x="338" y="67"/>
                    </a:lnTo>
                    <a:lnTo>
                      <a:pt x="348" y="57"/>
                    </a:lnTo>
                    <a:lnTo>
                      <a:pt x="353" y="57"/>
                    </a:lnTo>
                    <a:lnTo>
                      <a:pt x="358" y="46"/>
                    </a:lnTo>
                    <a:lnTo>
                      <a:pt x="348" y="41"/>
                    </a:lnTo>
                    <a:lnTo>
                      <a:pt x="353" y="46"/>
                    </a:lnTo>
                    <a:lnTo>
                      <a:pt x="358" y="41"/>
                    </a:lnTo>
                    <a:lnTo>
                      <a:pt x="353" y="36"/>
                    </a:lnTo>
                    <a:lnTo>
                      <a:pt x="358" y="46"/>
                    </a:lnTo>
                    <a:lnTo>
                      <a:pt x="368" y="41"/>
                    </a:lnTo>
                    <a:lnTo>
                      <a:pt x="368" y="36"/>
                    </a:lnTo>
                    <a:lnTo>
                      <a:pt x="373" y="31"/>
                    </a:lnTo>
                    <a:lnTo>
                      <a:pt x="368" y="26"/>
                    </a:lnTo>
                    <a:lnTo>
                      <a:pt x="373" y="36"/>
                    </a:lnTo>
                    <a:lnTo>
                      <a:pt x="384" y="31"/>
                    </a:lnTo>
                    <a:lnTo>
                      <a:pt x="394" y="26"/>
                    </a:lnTo>
                    <a:lnTo>
                      <a:pt x="404" y="21"/>
                    </a:lnTo>
                    <a:lnTo>
                      <a:pt x="399" y="11"/>
                    </a:lnTo>
                    <a:lnTo>
                      <a:pt x="399" y="21"/>
                    </a:lnTo>
                    <a:lnTo>
                      <a:pt x="409" y="21"/>
                    </a:lnTo>
                    <a:lnTo>
                      <a:pt x="414" y="21"/>
                    </a:lnTo>
                    <a:lnTo>
                      <a:pt x="425" y="16"/>
                    </a:lnTo>
                    <a:lnTo>
                      <a:pt x="419" y="5"/>
                    </a:lnTo>
                    <a:lnTo>
                      <a:pt x="419" y="16"/>
                    </a:lnTo>
                    <a:lnTo>
                      <a:pt x="430" y="16"/>
                    </a:lnTo>
                    <a:lnTo>
                      <a:pt x="445" y="16"/>
                    </a:lnTo>
                    <a:lnTo>
                      <a:pt x="455" y="16"/>
                    </a:lnTo>
                    <a:lnTo>
                      <a:pt x="471" y="16"/>
                    </a:lnTo>
                    <a:lnTo>
                      <a:pt x="486" y="16"/>
                    </a:lnTo>
                    <a:lnTo>
                      <a:pt x="496" y="16"/>
                    </a:lnTo>
                    <a:lnTo>
                      <a:pt x="496" y="5"/>
                    </a:lnTo>
                    <a:lnTo>
                      <a:pt x="496" y="16"/>
                    </a:lnTo>
                    <a:lnTo>
                      <a:pt x="512" y="21"/>
                    </a:lnTo>
                    <a:lnTo>
                      <a:pt x="522" y="26"/>
                    </a:lnTo>
                    <a:lnTo>
                      <a:pt x="532" y="31"/>
                    </a:lnTo>
                    <a:lnTo>
                      <a:pt x="542" y="36"/>
                    </a:lnTo>
                    <a:lnTo>
                      <a:pt x="542" y="26"/>
                    </a:lnTo>
                    <a:lnTo>
                      <a:pt x="537" y="31"/>
                    </a:lnTo>
                    <a:lnTo>
                      <a:pt x="542" y="36"/>
                    </a:lnTo>
                    <a:lnTo>
                      <a:pt x="547" y="41"/>
                    </a:lnTo>
                    <a:lnTo>
                      <a:pt x="558" y="51"/>
                    </a:lnTo>
                    <a:lnTo>
                      <a:pt x="563" y="57"/>
                    </a:lnTo>
                    <a:lnTo>
                      <a:pt x="568" y="62"/>
                    </a:lnTo>
                    <a:lnTo>
                      <a:pt x="573" y="57"/>
                    </a:lnTo>
                    <a:lnTo>
                      <a:pt x="568" y="62"/>
                    </a:lnTo>
                    <a:lnTo>
                      <a:pt x="573" y="82"/>
                    </a:lnTo>
                    <a:lnTo>
                      <a:pt x="578" y="98"/>
                    </a:lnTo>
                    <a:lnTo>
                      <a:pt x="583" y="92"/>
                    </a:lnTo>
                    <a:lnTo>
                      <a:pt x="578" y="92"/>
                    </a:lnTo>
                    <a:lnTo>
                      <a:pt x="578" y="113"/>
                    </a:lnTo>
                    <a:lnTo>
                      <a:pt x="578" y="128"/>
                    </a:lnTo>
                    <a:lnTo>
                      <a:pt x="578" y="149"/>
                    </a:lnTo>
                    <a:lnTo>
                      <a:pt x="583" y="149"/>
                    </a:lnTo>
                    <a:lnTo>
                      <a:pt x="578" y="149"/>
                    </a:lnTo>
                    <a:lnTo>
                      <a:pt x="573" y="164"/>
                    </a:lnTo>
                    <a:lnTo>
                      <a:pt x="568" y="179"/>
                    </a:lnTo>
                    <a:lnTo>
                      <a:pt x="558" y="195"/>
                    </a:lnTo>
                    <a:lnTo>
                      <a:pt x="553" y="205"/>
                    </a:lnTo>
                    <a:lnTo>
                      <a:pt x="558" y="205"/>
                    </a:lnTo>
                    <a:lnTo>
                      <a:pt x="553" y="200"/>
                    </a:lnTo>
                    <a:lnTo>
                      <a:pt x="542" y="210"/>
                    </a:lnTo>
                    <a:lnTo>
                      <a:pt x="532" y="220"/>
                    </a:lnTo>
                    <a:lnTo>
                      <a:pt x="532" y="226"/>
                    </a:lnTo>
                    <a:lnTo>
                      <a:pt x="527" y="236"/>
                    </a:lnTo>
                    <a:lnTo>
                      <a:pt x="532" y="236"/>
                    </a:lnTo>
                    <a:lnTo>
                      <a:pt x="527" y="231"/>
                    </a:lnTo>
                    <a:lnTo>
                      <a:pt x="517" y="241"/>
                    </a:lnTo>
                    <a:lnTo>
                      <a:pt x="517" y="246"/>
                    </a:lnTo>
                    <a:lnTo>
                      <a:pt x="512" y="256"/>
                    </a:lnTo>
                    <a:lnTo>
                      <a:pt x="506" y="266"/>
                    </a:lnTo>
                    <a:lnTo>
                      <a:pt x="506" y="282"/>
                    </a:lnTo>
                    <a:lnTo>
                      <a:pt x="512" y="282"/>
                    </a:lnTo>
                    <a:lnTo>
                      <a:pt x="506" y="282"/>
                    </a:lnTo>
                    <a:lnTo>
                      <a:pt x="501" y="297"/>
                    </a:lnTo>
                    <a:lnTo>
                      <a:pt x="501" y="313"/>
                    </a:lnTo>
                    <a:lnTo>
                      <a:pt x="501" y="318"/>
                    </a:lnTo>
                    <a:lnTo>
                      <a:pt x="506" y="328"/>
                    </a:lnTo>
                    <a:lnTo>
                      <a:pt x="512" y="343"/>
                    </a:lnTo>
                    <a:lnTo>
                      <a:pt x="517" y="353"/>
                    </a:lnTo>
                    <a:lnTo>
                      <a:pt x="527" y="369"/>
                    </a:lnTo>
                    <a:lnTo>
                      <a:pt x="537" y="384"/>
                    </a:lnTo>
                    <a:lnTo>
                      <a:pt x="542" y="389"/>
                    </a:lnTo>
                    <a:lnTo>
                      <a:pt x="558" y="400"/>
                    </a:lnTo>
                    <a:lnTo>
                      <a:pt x="573" y="410"/>
                    </a:lnTo>
                    <a:lnTo>
                      <a:pt x="568" y="405"/>
                    </a:lnTo>
                    <a:lnTo>
                      <a:pt x="573" y="410"/>
                    </a:lnTo>
                    <a:lnTo>
                      <a:pt x="593" y="415"/>
                    </a:lnTo>
                    <a:lnTo>
                      <a:pt x="593" y="405"/>
                    </a:lnTo>
                    <a:lnTo>
                      <a:pt x="588" y="410"/>
                    </a:lnTo>
                    <a:lnTo>
                      <a:pt x="593" y="415"/>
                    </a:lnTo>
                    <a:lnTo>
                      <a:pt x="599" y="420"/>
                    </a:lnTo>
                    <a:lnTo>
                      <a:pt x="624" y="425"/>
                    </a:lnTo>
                    <a:lnTo>
                      <a:pt x="655" y="430"/>
                    </a:lnTo>
                    <a:lnTo>
                      <a:pt x="701" y="435"/>
                    </a:lnTo>
                    <a:lnTo>
                      <a:pt x="721" y="435"/>
                    </a:lnTo>
                    <a:lnTo>
                      <a:pt x="747" y="440"/>
                    </a:lnTo>
                    <a:lnTo>
                      <a:pt x="773" y="440"/>
                    </a:lnTo>
                    <a:lnTo>
                      <a:pt x="798" y="440"/>
                    </a:lnTo>
                    <a:lnTo>
                      <a:pt x="824" y="440"/>
                    </a:lnTo>
                    <a:lnTo>
                      <a:pt x="849" y="435"/>
                    </a:lnTo>
                    <a:lnTo>
                      <a:pt x="875" y="435"/>
                    </a:lnTo>
                    <a:lnTo>
                      <a:pt x="901" y="430"/>
                    </a:lnTo>
                    <a:lnTo>
                      <a:pt x="901" y="420"/>
                    </a:lnTo>
                    <a:lnTo>
                      <a:pt x="896" y="425"/>
                    </a:lnTo>
                    <a:lnTo>
                      <a:pt x="906" y="456"/>
                    </a:lnTo>
                    <a:lnTo>
                      <a:pt x="916" y="497"/>
                    </a:lnTo>
                    <a:lnTo>
                      <a:pt x="926" y="538"/>
                    </a:lnTo>
                    <a:lnTo>
                      <a:pt x="936" y="584"/>
                    </a:lnTo>
                    <a:lnTo>
                      <a:pt x="942" y="579"/>
                    </a:lnTo>
                    <a:lnTo>
                      <a:pt x="936" y="579"/>
                    </a:lnTo>
                    <a:lnTo>
                      <a:pt x="942" y="604"/>
                    </a:lnTo>
                    <a:lnTo>
                      <a:pt x="942" y="625"/>
                    </a:lnTo>
                    <a:lnTo>
                      <a:pt x="942" y="645"/>
                    </a:lnTo>
                    <a:lnTo>
                      <a:pt x="942" y="666"/>
                    </a:lnTo>
                    <a:lnTo>
                      <a:pt x="942" y="686"/>
                    </a:lnTo>
                    <a:lnTo>
                      <a:pt x="947" y="686"/>
                    </a:lnTo>
                    <a:lnTo>
                      <a:pt x="942" y="686"/>
                    </a:lnTo>
                    <a:lnTo>
                      <a:pt x="936" y="701"/>
                    </a:lnTo>
                    <a:lnTo>
                      <a:pt x="936" y="707"/>
                    </a:lnTo>
                    <a:lnTo>
                      <a:pt x="942" y="707"/>
                    </a:lnTo>
                    <a:lnTo>
                      <a:pt x="936" y="707"/>
                    </a:lnTo>
                    <a:lnTo>
                      <a:pt x="931" y="717"/>
                    </a:lnTo>
                    <a:lnTo>
                      <a:pt x="936" y="717"/>
                    </a:lnTo>
                    <a:lnTo>
                      <a:pt x="936" y="712"/>
                    </a:lnTo>
                    <a:lnTo>
                      <a:pt x="931" y="712"/>
                    </a:lnTo>
                    <a:lnTo>
                      <a:pt x="926" y="712"/>
                    </a:lnTo>
                    <a:lnTo>
                      <a:pt x="926" y="717"/>
                    </a:lnTo>
                    <a:lnTo>
                      <a:pt x="926" y="722"/>
                    </a:lnTo>
                    <a:lnTo>
                      <a:pt x="931" y="722"/>
                    </a:lnTo>
                    <a:lnTo>
                      <a:pt x="926" y="717"/>
                    </a:lnTo>
                    <a:lnTo>
                      <a:pt x="916" y="727"/>
                    </a:lnTo>
                    <a:lnTo>
                      <a:pt x="921" y="732"/>
                    </a:lnTo>
                    <a:lnTo>
                      <a:pt x="921" y="727"/>
                    </a:lnTo>
                    <a:lnTo>
                      <a:pt x="911" y="732"/>
                    </a:lnTo>
                    <a:lnTo>
                      <a:pt x="901" y="737"/>
                    </a:lnTo>
                    <a:lnTo>
                      <a:pt x="890" y="742"/>
                    </a:lnTo>
                    <a:lnTo>
                      <a:pt x="890" y="748"/>
                    </a:lnTo>
                    <a:lnTo>
                      <a:pt x="890" y="742"/>
                    </a:lnTo>
                    <a:lnTo>
                      <a:pt x="880" y="742"/>
                    </a:lnTo>
                    <a:lnTo>
                      <a:pt x="870" y="748"/>
                    </a:lnTo>
                    <a:lnTo>
                      <a:pt x="870" y="753"/>
                    </a:lnTo>
                    <a:lnTo>
                      <a:pt x="870" y="748"/>
                    </a:lnTo>
                    <a:lnTo>
                      <a:pt x="860" y="748"/>
                    </a:lnTo>
                    <a:lnTo>
                      <a:pt x="849" y="748"/>
                    </a:lnTo>
                    <a:lnTo>
                      <a:pt x="839" y="748"/>
                    </a:lnTo>
                    <a:lnTo>
                      <a:pt x="829" y="748"/>
                    </a:lnTo>
                    <a:lnTo>
                      <a:pt x="829" y="753"/>
                    </a:lnTo>
                    <a:lnTo>
                      <a:pt x="834" y="748"/>
                    </a:lnTo>
                    <a:lnTo>
                      <a:pt x="824" y="742"/>
                    </a:lnTo>
                    <a:lnTo>
                      <a:pt x="814" y="737"/>
                    </a:lnTo>
                    <a:lnTo>
                      <a:pt x="808" y="737"/>
                    </a:lnTo>
                    <a:lnTo>
                      <a:pt x="798" y="737"/>
                    </a:lnTo>
                    <a:lnTo>
                      <a:pt x="798" y="742"/>
                    </a:lnTo>
                    <a:lnTo>
                      <a:pt x="803" y="737"/>
                    </a:lnTo>
                    <a:lnTo>
                      <a:pt x="798" y="732"/>
                    </a:lnTo>
                    <a:lnTo>
                      <a:pt x="788" y="727"/>
                    </a:lnTo>
                    <a:lnTo>
                      <a:pt x="783" y="732"/>
                    </a:lnTo>
                    <a:lnTo>
                      <a:pt x="793" y="732"/>
                    </a:lnTo>
                    <a:lnTo>
                      <a:pt x="788" y="722"/>
                    </a:lnTo>
                    <a:lnTo>
                      <a:pt x="783" y="717"/>
                    </a:lnTo>
                    <a:lnTo>
                      <a:pt x="773" y="712"/>
                    </a:lnTo>
                    <a:lnTo>
                      <a:pt x="768" y="717"/>
                    </a:lnTo>
                    <a:lnTo>
                      <a:pt x="773" y="712"/>
                    </a:lnTo>
                    <a:lnTo>
                      <a:pt x="762" y="701"/>
                    </a:lnTo>
                    <a:lnTo>
                      <a:pt x="747" y="696"/>
                    </a:lnTo>
                    <a:lnTo>
                      <a:pt x="732" y="691"/>
                    </a:lnTo>
                    <a:lnTo>
                      <a:pt x="727" y="691"/>
                    </a:lnTo>
                    <a:lnTo>
                      <a:pt x="711" y="691"/>
                    </a:lnTo>
                    <a:lnTo>
                      <a:pt x="691" y="691"/>
                    </a:lnTo>
                    <a:lnTo>
                      <a:pt x="675" y="691"/>
                    </a:lnTo>
                    <a:lnTo>
                      <a:pt x="660" y="696"/>
                    </a:lnTo>
                    <a:lnTo>
                      <a:pt x="645" y="701"/>
                    </a:lnTo>
                    <a:lnTo>
                      <a:pt x="629" y="712"/>
                    </a:lnTo>
                    <a:lnTo>
                      <a:pt x="624" y="712"/>
                    </a:lnTo>
                    <a:lnTo>
                      <a:pt x="609" y="727"/>
                    </a:lnTo>
                    <a:lnTo>
                      <a:pt x="599" y="737"/>
                    </a:lnTo>
                    <a:lnTo>
                      <a:pt x="588" y="748"/>
                    </a:lnTo>
                    <a:lnTo>
                      <a:pt x="583" y="753"/>
                    </a:lnTo>
                    <a:lnTo>
                      <a:pt x="583" y="758"/>
                    </a:lnTo>
                    <a:lnTo>
                      <a:pt x="583" y="768"/>
                    </a:lnTo>
                    <a:lnTo>
                      <a:pt x="588" y="768"/>
                    </a:lnTo>
                    <a:lnTo>
                      <a:pt x="583" y="768"/>
                    </a:lnTo>
                    <a:lnTo>
                      <a:pt x="578" y="778"/>
                    </a:lnTo>
                    <a:lnTo>
                      <a:pt x="573" y="789"/>
                    </a:lnTo>
                    <a:lnTo>
                      <a:pt x="573" y="799"/>
                    </a:lnTo>
                    <a:lnTo>
                      <a:pt x="573" y="814"/>
                    </a:lnTo>
                    <a:lnTo>
                      <a:pt x="573" y="824"/>
                    </a:lnTo>
                    <a:lnTo>
                      <a:pt x="573" y="835"/>
                    </a:lnTo>
                    <a:lnTo>
                      <a:pt x="573" y="845"/>
                    </a:lnTo>
                    <a:lnTo>
                      <a:pt x="573" y="855"/>
                    </a:lnTo>
                    <a:lnTo>
                      <a:pt x="573" y="860"/>
                    </a:lnTo>
                    <a:lnTo>
                      <a:pt x="578" y="870"/>
                    </a:lnTo>
                    <a:lnTo>
                      <a:pt x="583" y="876"/>
                    </a:lnTo>
                    <a:lnTo>
                      <a:pt x="588" y="870"/>
                    </a:lnTo>
                    <a:lnTo>
                      <a:pt x="583" y="870"/>
                    </a:lnTo>
                    <a:lnTo>
                      <a:pt x="583" y="881"/>
                    </a:lnTo>
                    <a:lnTo>
                      <a:pt x="583" y="886"/>
                    </a:lnTo>
                    <a:lnTo>
                      <a:pt x="588" y="891"/>
                    </a:lnTo>
                    <a:lnTo>
                      <a:pt x="593" y="886"/>
                    </a:lnTo>
                    <a:lnTo>
                      <a:pt x="588" y="891"/>
                    </a:lnTo>
                    <a:lnTo>
                      <a:pt x="593" y="901"/>
                    </a:lnTo>
                    <a:lnTo>
                      <a:pt x="599" y="906"/>
                    </a:lnTo>
                    <a:lnTo>
                      <a:pt x="614" y="916"/>
                    </a:lnTo>
                    <a:lnTo>
                      <a:pt x="614" y="906"/>
                    </a:lnTo>
                    <a:lnTo>
                      <a:pt x="609" y="911"/>
                    </a:lnTo>
                    <a:lnTo>
                      <a:pt x="619" y="922"/>
                    </a:lnTo>
                    <a:lnTo>
                      <a:pt x="624" y="927"/>
                    </a:lnTo>
                    <a:lnTo>
                      <a:pt x="640" y="937"/>
                    </a:lnTo>
                    <a:lnTo>
                      <a:pt x="655" y="942"/>
                    </a:lnTo>
                    <a:lnTo>
                      <a:pt x="670" y="947"/>
                    </a:lnTo>
                    <a:lnTo>
                      <a:pt x="686" y="947"/>
                    </a:lnTo>
                    <a:lnTo>
                      <a:pt x="701" y="947"/>
                    </a:lnTo>
                    <a:lnTo>
                      <a:pt x="716" y="947"/>
                    </a:lnTo>
                    <a:lnTo>
                      <a:pt x="721" y="947"/>
                    </a:lnTo>
                    <a:lnTo>
                      <a:pt x="737" y="942"/>
                    </a:lnTo>
                    <a:lnTo>
                      <a:pt x="747" y="937"/>
                    </a:lnTo>
                    <a:lnTo>
                      <a:pt x="757" y="932"/>
                    </a:lnTo>
                    <a:lnTo>
                      <a:pt x="768" y="927"/>
                    </a:lnTo>
                    <a:lnTo>
                      <a:pt x="768" y="922"/>
                    </a:lnTo>
                    <a:lnTo>
                      <a:pt x="773" y="922"/>
                    </a:lnTo>
                    <a:lnTo>
                      <a:pt x="778" y="911"/>
                    </a:lnTo>
                    <a:lnTo>
                      <a:pt x="768" y="906"/>
                    </a:lnTo>
                    <a:lnTo>
                      <a:pt x="773" y="916"/>
                    </a:lnTo>
                    <a:lnTo>
                      <a:pt x="783" y="911"/>
                    </a:lnTo>
                    <a:lnTo>
                      <a:pt x="793" y="906"/>
                    </a:lnTo>
                    <a:lnTo>
                      <a:pt x="803" y="901"/>
                    </a:lnTo>
                    <a:lnTo>
                      <a:pt x="798" y="891"/>
                    </a:lnTo>
                    <a:lnTo>
                      <a:pt x="798" y="901"/>
                    </a:lnTo>
                    <a:lnTo>
                      <a:pt x="814" y="901"/>
                    </a:lnTo>
                    <a:lnTo>
                      <a:pt x="824" y="901"/>
                    </a:lnTo>
                    <a:lnTo>
                      <a:pt x="824" y="891"/>
                    </a:lnTo>
                    <a:lnTo>
                      <a:pt x="824" y="901"/>
                    </a:lnTo>
                    <a:lnTo>
                      <a:pt x="834" y="906"/>
                    </a:lnTo>
                    <a:lnTo>
                      <a:pt x="844" y="911"/>
                    </a:lnTo>
                    <a:lnTo>
                      <a:pt x="855" y="911"/>
                    </a:lnTo>
                    <a:lnTo>
                      <a:pt x="855" y="901"/>
                    </a:lnTo>
                    <a:lnTo>
                      <a:pt x="849" y="906"/>
                    </a:lnTo>
                    <a:lnTo>
                      <a:pt x="860" y="916"/>
                    </a:lnTo>
                    <a:lnTo>
                      <a:pt x="865" y="922"/>
                    </a:lnTo>
                    <a:lnTo>
                      <a:pt x="875" y="927"/>
                    </a:lnTo>
                    <a:lnTo>
                      <a:pt x="885" y="932"/>
                    </a:lnTo>
                    <a:lnTo>
                      <a:pt x="885" y="922"/>
                    </a:lnTo>
                    <a:lnTo>
                      <a:pt x="880" y="927"/>
                    </a:lnTo>
                    <a:lnTo>
                      <a:pt x="885" y="937"/>
                    </a:lnTo>
                    <a:lnTo>
                      <a:pt x="890" y="947"/>
                    </a:lnTo>
                    <a:lnTo>
                      <a:pt x="896" y="957"/>
                    </a:lnTo>
                    <a:lnTo>
                      <a:pt x="901" y="952"/>
                    </a:lnTo>
                    <a:lnTo>
                      <a:pt x="896" y="952"/>
                    </a:lnTo>
                    <a:lnTo>
                      <a:pt x="896" y="957"/>
                    </a:lnTo>
                    <a:lnTo>
                      <a:pt x="896" y="983"/>
                    </a:lnTo>
                    <a:lnTo>
                      <a:pt x="890" y="1014"/>
                    </a:lnTo>
                    <a:lnTo>
                      <a:pt x="890" y="1055"/>
                    </a:lnTo>
                    <a:lnTo>
                      <a:pt x="885" y="1096"/>
                    </a:lnTo>
                    <a:lnTo>
                      <a:pt x="885" y="1142"/>
                    </a:lnTo>
                    <a:lnTo>
                      <a:pt x="885" y="1183"/>
                    </a:lnTo>
                    <a:lnTo>
                      <a:pt x="885" y="1203"/>
                    </a:lnTo>
                    <a:lnTo>
                      <a:pt x="885" y="1208"/>
                    </a:lnTo>
                    <a:lnTo>
                      <a:pt x="890" y="1229"/>
                    </a:lnTo>
                    <a:lnTo>
                      <a:pt x="896" y="1224"/>
                    </a:lnTo>
                    <a:lnTo>
                      <a:pt x="890" y="1224"/>
                    </a:lnTo>
                    <a:lnTo>
                      <a:pt x="890" y="1244"/>
                    </a:lnTo>
                    <a:lnTo>
                      <a:pt x="890" y="1249"/>
                    </a:lnTo>
                    <a:lnTo>
                      <a:pt x="896" y="1265"/>
                    </a:lnTo>
                    <a:lnTo>
                      <a:pt x="901" y="1259"/>
                    </a:lnTo>
                    <a:lnTo>
                      <a:pt x="901" y="1254"/>
                    </a:lnTo>
                    <a:lnTo>
                      <a:pt x="885" y="1265"/>
                    </a:lnTo>
                    <a:lnTo>
                      <a:pt x="870" y="1275"/>
                    </a:lnTo>
                    <a:lnTo>
                      <a:pt x="870" y="1280"/>
                    </a:lnTo>
                    <a:lnTo>
                      <a:pt x="870" y="1275"/>
                    </a:lnTo>
                    <a:lnTo>
                      <a:pt x="849" y="1280"/>
                    </a:lnTo>
                    <a:lnTo>
                      <a:pt x="829" y="1285"/>
                    </a:lnTo>
                    <a:lnTo>
                      <a:pt x="808" y="1290"/>
                    </a:lnTo>
                    <a:lnTo>
                      <a:pt x="788" y="1290"/>
                    </a:lnTo>
                    <a:lnTo>
                      <a:pt x="762" y="1290"/>
                    </a:lnTo>
                    <a:lnTo>
                      <a:pt x="742" y="1290"/>
                    </a:lnTo>
                    <a:lnTo>
                      <a:pt x="716" y="1290"/>
                    </a:lnTo>
                    <a:lnTo>
                      <a:pt x="691" y="1285"/>
                    </a:lnTo>
                    <a:lnTo>
                      <a:pt x="670" y="1280"/>
                    </a:lnTo>
                    <a:lnTo>
                      <a:pt x="650" y="1275"/>
                    </a:lnTo>
                    <a:lnTo>
                      <a:pt x="629" y="1275"/>
                    </a:lnTo>
                    <a:lnTo>
                      <a:pt x="629" y="1280"/>
                    </a:lnTo>
                    <a:lnTo>
                      <a:pt x="634" y="1275"/>
                    </a:lnTo>
                    <a:lnTo>
                      <a:pt x="614" y="1265"/>
                    </a:lnTo>
                    <a:lnTo>
                      <a:pt x="609" y="1265"/>
                    </a:lnTo>
                    <a:lnTo>
                      <a:pt x="588" y="1259"/>
                    </a:lnTo>
                    <a:lnTo>
                      <a:pt x="588" y="1265"/>
                    </a:lnTo>
                    <a:lnTo>
                      <a:pt x="593" y="1259"/>
                    </a:lnTo>
                    <a:lnTo>
                      <a:pt x="578" y="1254"/>
                    </a:lnTo>
                    <a:lnTo>
                      <a:pt x="563" y="1249"/>
                    </a:lnTo>
                    <a:lnTo>
                      <a:pt x="553" y="1244"/>
                    </a:lnTo>
                    <a:lnTo>
                      <a:pt x="547" y="1249"/>
                    </a:lnTo>
                    <a:lnTo>
                      <a:pt x="553" y="1244"/>
                    </a:lnTo>
                    <a:lnTo>
                      <a:pt x="547" y="1239"/>
                    </a:lnTo>
                    <a:lnTo>
                      <a:pt x="537" y="1229"/>
                    </a:lnTo>
                    <a:lnTo>
                      <a:pt x="532" y="1224"/>
                    </a:lnTo>
                    <a:lnTo>
                      <a:pt x="527" y="1218"/>
                    </a:lnTo>
                    <a:lnTo>
                      <a:pt x="522" y="1224"/>
                    </a:lnTo>
                    <a:lnTo>
                      <a:pt x="532" y="1224"/>
                    </a:lnTo>
                    <a:lnTo>
                      <a:pt x="532" y="1218"/>
                    </a:lnTo>
                    <a:lnTo>
                      <a:pt x="532" y="1208"/>
                    </a:lnTo>
                    <a:lnTo>
                      <a:pt x="532" y="1203"/>
                    </a:lnTo>
                    <a:lnTo>
                      <a:pt x="532" y="1193"/>
                    </a:lnTo>
                    <a:lnTo>
                      <a:pt x="522" y="1193"/>
                    </a:lnTo>
                    <a:lnTo>
                      <a:pt x="527" y="1198"/>
                    </a:lnTo>
                    <a:lnTo>
                      <a:pt x="532" y="1193"/>
                    </a:lnTo>
                    <a:lnTo>
                      <a:pt x="537" y="1193"/>
                    </a:lnTo>
                    <a:lnTo>
                      <a:pt x="542" y="1183"/>
                    </a:lnTo>
                    <a:lnTo>
                      <a:pt x="553" y="1162"/>
                    </a:lnTo>
                    <a:lnTo>
                      <a:pt x="542" y="1157"/>
                    </a:lnTo>
                    <a:lnTo>
                      <a:pt x="547" y="1162"/>
                    </a:lnTo>
                    <a:lnTo>
                      <a:pt x="568" y="1142"/>
                    </a:lnTo>
                    <a:lnTo>
                      <a:pt x="573" y="1142"/>
                    </a:lnTo>
                    <a:lnTo>
                      <a:pt x="583" y="1126"/>
                    </a:lnTo>
                    <a:lnTo>
                      <a:pt x="573" y="1121"/>
                    </a:lnTo>
                    <a:lnTo>
                      <a:pt x="578" y="1126"/>
                    </a:lnTo>
                    <a:lnTo>
                      <a:pt x="588" y="1116"/>
                    </a:lnTo>
                    <a:lnTo>
                      <a:pt x="593" y="1116"/>
                    </a:lnTo>
                    <a:lnTo>
                      <a:pt x="599" y="1101"/>
                    </a:lnTo>
                    <a:lnTo>
                      <a:pt x="604" y="1085"/>
                    </a:lnTo>
                    <a:lnTo>
                      <a:pt x="604" y="1080"/>
                    </a:lnTo>
                    <a:lnTo>
                      <a:pt x="604" y="1065"/>
                    </a:lnTo>
                    <a:lnTo>
                      <a:pt x="604" y="1044"/>
                    </a:lnTo>
                    <a:lnTo>
                      <a:pt x="604" y="1029"/>
                    </a:lnTo>
                    <a:lnTo>
                      <a:pt x="599" y="1014"/>
                    </a:lnTo>
                    <a:lnTo>
                      <a:pt x="588" y="998"/>
                    </a:lnTo>
                    <a:lnTo>
                      <a:pt x="583" y="988"/>
                    </a:lnTo>
                    <a:lnTo>
                      <a:pt x="578" y="978"/>
                    </a:lnTo>
                    <a:lnTo>
                      <a:pt x="573" y="973"/>
                    </a:lnTo>
                    <a:lnTo>
                      <a:pt x="563" y="968"/>
                    </a:lnTo>
                    <a:lnTo>
                      <a:pt x="558" y="973"/>
                    </a:lnTo>
                    <a:lnTo>
                      <a:pt x="563" y="968"/>
                    </a:lnTo>
                    <a:lnTo>
                      <a:pt x="558" y="963"/>
                    </a:lnTo>
                    <a:lnTo>
                      <a:pt x="547" y="957"/>
                    </a:lnTo>
                    <a:lnTo>
                      <a:pt x="542" y="963"/>
                    </a:lnTo>
                    <a:lnTo>
                      <a:pt x="547" y="957"/>
                    </a:lnTo>
                    <a:lnTo>
                      <a:pt x="542" y="952"/>
                    </a:lnTo>
                    <a:lnTo>
                      <a:pt x="537" y="952"/>
                    </a:lnTo>
                    <a:lnTo>
                      <a:pt x="527" y="952"/>
                    </a:lnTo>
                    <a:lnTo>
                      <a:pt x="527" y="957"/>
                    </a:lnTo>
                    <a:lnTo>
                      <a:pt x="532" y="952"/>
                    </a:lnTo>
                    <a:lnTo>
                      <a:pt x="522" y="947"/>
                    </a:lnTo>
                    <a:lnTo>
                      <a:pt x="512" y="942"/>
                    </a:lnTo>
                    <a:lnTo>
                      <a:pt x="506" y="942"/>
                    </a:lnTo>
                    <a:lnTo>
                      <a:pt x="496" y="942"/>
                    </a:lnTo>
                    <a:lnTo>
                      <a:pt x="496" y="947"/>
                    </a:lnTo>
                    <a:lnTo>
                      <a:pt x="501" y="942"/>
                    </a:lnTo>
                    <a:lnTo>
                      <a:pt x="486" y="937"/>
                    </a:lnTo>
                    <a:lnTo>
                      <a:pt x="481" y="937"/>
                    </a:lnTo>
                    <a:lnTo>
                      <a:pt x="471" y="937"/>
                    </a:lnTo>
                    <a:lnTo>
                      <a:pt x="455" y="937"/>
                    </a:lnTo>
                    <a:lnTo>
                      <a:pt x="445" y="937"/>
                    </a:lnTo>
                    <a:lnTo>
                      <a:pt x="435" y="942"/>
                    </a:lnTo>
                    <a:lnTo>
                      <a:pt x="435" y="947"/>
                    </a:lnTo>
                    <a:lnTo>
                      <a:pt x="435" y="942"/>
                    </a:lnTo>
                    <a:lnTo>
                      <a:pt x="425" y="942"/>
                    </a:lnTo>
                    <a:lnTo>
                      <a:pt x="414" y="947"/>
                    </a:lnTo>
                    <a:lnTo>
                      <a:pt x="404" y="952"/>
                    </a:lnTo>
                    <a:lnTo>
                      <a:pt x="404" y="957"/>
                    </a:lnTo>
                    <a:lnTo>
                      <a:pt x="404" y="952"/>
                    </a:lnTo>
                    <a:lnTo>
                      <a:pt x="399" y="952"/>
                    </a:lnTo>
                    <a:lnTo>
                      <a:pt x="389" y="957"/>
                    </a:lnTo>
                    <a:lnTo>
                      <a:pt x="384" y="957"/>
                    </a:lnTo>
                    <a:lnTo>
                      <a:pt x="379" y="963"/>
                    </a:lnTo>
                    <a:lnTo>
                      <a:pt x="373" y="968"/>
                    </a:lnTo>
                    <a:lnTo>
                      <a:pt x="368" y="973"/>
                    </a:lnTo>
                    <a:lnTo>
                      <a:pt x="368" y="978"/>
                    </a:lnTo>
                    <a:lnTo>
                      <a:pt x="363" y="988"/>
                    </a:lnTo>
                    <a:lnTo>
                      <a:pt x="368" y="988"/>
                    </a:lnTo>
                    <a:lnTo>
                      <a:pt x="363" y="983"/>
                    </a:lnTo>
                    <a:lnTo>
                      <a:pt x="358" y="988"/>
                    </a:lnTo>
                    <a:lnTo>
                      <a:pt x="358" y="993"/>
                    </a:lnTo>
                    <a:lnTo>
                      <a:pt x="353" y="1009"/>
                    </a:lnTo>
                    <a:lnTo>
                      <a:pt x="348" y="1024"/>
                    </a:lnTo>
                    <a:lnTo>
                      <a:pt x="343" y="1044"/>
                    </a:lnTo>
                    <a:lnTo>
                      <a:pt x="343" y="1060"/>
                    </a:lnTo>
                    <a:lnTo>
                      <a:pt x="343" y="1065"/>
                    </a:lnTo>
                    <a:lnTo>
                      <a:pt x="348" y="1085"/>
                    </a:lnTo>
                    <a:lnTo>
                      <a:pt x="353" y="1101"/>
                    </a:lnTo>
                    <a:lnTo>
                      <a:pt x="358" y="1116"/>
                    </a:lnTo>
                    <a:lnTo>
                      <a:pt x="363" y="1131"/>
                    </a:lnTo>
                    <a:lnTo>
                      <a:pt x="373" y="1152"/>
                    </a:lnTo>
                    <a:lnTo>
                      <a:pt x="384" y="1162"/>
                    </a:lnTo>
                    <a:lnTo>
                      <a:pt x="394" y="1172"/>
                    </a:lnTo>
                    <a:lnTo>
                      <a:pt x="399" y="1167"/>
                    </a:lnTo>
                    <a:lnTo>
                      <a:pt x="394" y="1172"/>
                    </a:lnTo>
                    <a:lnTo>
                      <a:pt x="399" y="1183"/>
                    </a:lnTo>
                    <a:lnTo>
                      <a:pt x="404" y="1193"/>
                    </a:lnTo>
                    <a:lnTo>
                      <a:pt x="409" y="1188"/>
                    </a:lnTo>
                    <a:lnTo>
                      <a:pt x="404" y="1188"/>
                    </a:lnTo>
                    <a:lnTo>
                      <a:pt x="404" y="1198"/>
                    </a:lnTo>
                    <a:lnTo>
                      <a:pt x="404" y="1213"/>
                    </a:lnTo>
                    <a:lnTo>
                      <a:pt x="404" y="1224"/>
                    </a:lnTo>
                    <a:lnTo>
                      <a:pt x="404" y="1234"/>
                    </a:lnTo>
                    <a:lnTo>
                      <a:pt x="409" y="1234"/>
                    </a:lnTo>
                    <a:lnTo>
                      <a:pt x="409" y="1229"/>
                    </a:lnTo>
                    <a:lnTo>
                      <a:pt x="399" y="1234"/>
                    </a:lnTo>
                    <a:lnTo>
                      <a:pt x="394" y="1234"/>
                    </a:lnTo>
                    <a:lnTo>
                      <a:pt x="394" y="1239"/>
                    </a:lnTo>
                    <a:lnTo>
                      <a:pt x="389" y="1249"/>
                    </a:lnTo>
                    <a:lnTo>
                      <a:pt x="394" y="1249"/>
                    </a:lnTo>
                    <a:lnTo>
                      <a:pt x="394" y="1244"/>
                    </a:lnTo>
                    <a:lnTo>
                      <a:pt x="384" y="1249"/>
                    </a:lnTo>
                    <a:lnTo>
                      <a:pt x="373" y="1254"/>
                    </a:lnTo>
                    <a:lnTo>
                      <a:pt x="373" y="1259"/>
                    </a:lnTo>
                    <a:lnTo>
                      <a:pt x="373" y="1254"/>
                    </a:lnTo>
                    <a:lnTo>
                      <a:pt x="363" y="1254"/>
                    </a:lnTo>
                    <a:lnTo>
                      <a:pt x="348" y="1254"/>
                    </a:lnTo>
                    <a:lnTo>
                      <a:pt x="327" y="1254"/>
                    </a:lnTo>
                    <a:lnTo>
                      <a:pt x="327" y="1259"/>
                    </a:lnTo>
                    <a:lnTo>
                      <a:pt x="332" y="1254"/>
                    </a:lnTo>
                    <a:lnTo>
                      <a:pt x="317" y="1249"/>
                    </a:lnTo>
                    <a:lnTo>
                      <a:pt x="322" y="1249"/>
                    </a:lnTo>
                    <a:lnTo>
                      <a:pt x="312" y="1249"/>
                    </a:lnTo>
                    <a:lnTo>
                      <a:pt x="291" y="1244"/>
                    </a:lnTo>
                    <a:close/>
                  </a:path>
                </a:pathLst>
              </a:custGeom>
              <a:solidFill>
                <a:srgbClr val="000000"/>
              </a:solidFill>
              <a:ln w="9525">
                <a:noFill/>
                <a:round/>
                <a:headEnd/>
                <a:tailEnd/>
              </a:ln>
            </p:spPr>
            <p:txBody>
              <a:bodyPr/>
              <a:lstStyle/>
              <a:p>
                <a:endParaRPr lang="en-US"/>
              </a:p>
            </p:txBody>
          </p:sp>
        </p:grpSp>
        <p:sp>
          <p:nvSpPr>
            <p:cNvPr id="26657" name="Text Box 7"/>
            <p:cNvSpPr txBox="1">
              <a:spLocks noChangeArrowheads="1"/>
            </p:cNvSpPr>
            <p:nvPr/>
          </p:nvSpPr>
          <p:spPr bwMode="auto">
            <a:xfrm>
              <a:off x="1968" y="1488"/>
              <a:ext cx="922" cy="140"/>
            </a:xfrm>
            <a:prstGeom prst="rect">
              <a:avLst/>
            </a:prstGeom>
            <a:noFill/>
            <a:ln w="9525">
              <a:noFill/>
              <a:miter lim="800000"/>
              <a:headEnd/>
              <a:tailEnd/>
            </a:ln>
          </p:spPr>
          <p:txBody>
            <a:bodyPr>
              <a:spAutoFit/>
            </a:bodyPr>
            <a:lstStyle/>
            <a:p>
              <a:pPr eaLnBrk="0" hangingPunct="0"/>
              <a:endParaRPr lang="en-US" sz="1200"/>
            </a:p>
          </p:txBody>
        </p:sp>
        <p:sp>
          <p:nvSpPr>
            <p:cNvPr id="26658" name="Text Box 8"/>
            <p:cNvSpPr txBox="1">
              <a:spLocks noChangeArrowheads="1"/>
            </p:cNvSpPr>
            <p:nvPr/>
          </p:nvSpPr>
          <p:spPr bwMode="auto">
            <a:xfrm>
              <a:off x="1968" y="1440"/>
              <a:ext cx="912" cy="171"/>
            </a:xfrm>
            <a:prstGeom prst="rect">
              <a:avLst/>
            </a:prstGeom>
            <a:noFill/>
            <a:ln w="9525">
              <a:noFill/>
              <a:miter lim="800000"/>
              <a:headEnd/>
              <a:tailEnd/>
            </a:ln>
          </p:spPr>
          <p:txBody>
            <a:bodyPr>
              <a:spAutoFit/>
            </a:bodyPr>
            <a:lstStyle/>
            <a:p>
              <a:pPr algn="ctr" eaLnBrk="0" hangingPunct="0">
                <a:spcBef>
                  <a:spcPct val="50000"/>
                </a:spcBef>
              </a:pPr>
              <a:r>
                <a:rPr lang="en-US" sz="1600" b="1"/>
                <a:t>Right to Amend</a:t>
              </a:r>
            </a:p>
          </p:txBody>
        </p:sp>
      </p:grpSp>
      <p:grpSp>
        <p:nvGrpSpPr>
          <p:cNvPr id="4" name="Group 9"/>
          <p:cNvGrpSpPr>
            <a:grpSpLocks/>
          </p:cNvGrpSpPr>
          <p:nvPr/>
        </p:nvGrpSpPr>
        <p:grpSpPr bwMode="auto">
          <a:xfrm>
            <a:off x="1371600" y="2133600"/>
            <a:ext cx="3086100" cy="1803400"/>
            <a:chOff x="192" y="1344"/>
            <a:chExt cx="1584" cy="916"/>
          </a:xfrm>
        </p:grpSpPr>
        <p:grpSp>
          <p:nvGrpSpPr>
            <p:cNvPr id="26652" name="Group 10"/>
            <p:cNvGrpSpPr>
              <a:grpSpLocks/>
            </p:cNvGrpSpPr>
            <p:nvPr/>
          </p:nvGrpSpPr>
          <p:grpSpPr bwMode="auto">
            <a:xfrm>
              <a:off x="192" y="1344"/>
              <a:ext cx="1556" cy="916"/>
              <a:chOff x="344" y="1707"/>
              <a:chExt cx="1556" cy="916"/>
            </a:xfrm>
          </p:grpSpPr>
          <p:sp>
            <p:nvSpPr>
              <p:cNvPr id="26654" name="Freeform 11"/>
              <p:cNvSpPr>
                <a:spLocks/>
              </p:cNvSpPr>
              <p:nvPr/>
            </p:nvSpPr>
            <p:spPr bwMode="auto">
              <a:xfrm>
                <a:off x="349" y="1712"/>
                <a:ext cx="1541" cy="901"/>
              </a:xfrm>
              <a:custGeom>
                <a:avLst/>
                <a:gdLst>
                  <a:gd name="T0" fmla="*/ 712 w 1541"/>
                  <a:gd name="T1" fmla="*/ 845 h 901"/>
                  <a:gd name="T2" fmla="*/ 717 w 1541"/>
                  <a:gd name="T3" fmla="*/ 794 h 901"/>
                  <a:gd name="T4" fmla="*/ 666 w 1541"/>
                  <a:gd name="T5" fmla="*/ 727 h 901"/>
                  <a:gd name="T6" fmla="*/ 645 w 1541"/>
                  <a:gd name="T7" fmla="*/ 655 h 901"/>
                  <a:gd name="T8" fmla="*/ 702 w 1541"/>
                  <a:gd name="T9" fmla="*/ 563 h 901"/>
                  <a:gd name="T10" fmla="*/ 809 w 1541"/>
                  <a:gd name="T11" fmla="*/ 533 h 901"/>
                  <a:gd name="T12" fmla="*/ 891 w 1541"/>
                  <a:gd name="T13" fmla="*/ 589 h 901"/>
                  <a:gd name="T14" fmla="*/ 912 w 1541"/>
                  <a:gd name="T15" fmla="*/ 686 h 901"/>
                  <a:gd name="T16" fmla="*/ 845 w 1541"/>
                  <a:gd name="T17" fmla="*/ 778 h 901"/>
                  <a:gd name="T18" fmla="*/ 830 w 1541"/>
                  <a:gd name="T19" fmla="*/ 829 h 901"/>
                  <a:gd name="T20" fmla="*/ 871 w 1541"/>
                  <a:gd name="T21" fmla="*/ 870 h 901"/>
                  <a:gd name="T22" fmla="*/ 993 w 1541"/>
                  <a:gd name="T23" fmla="*/ 901 h 901"/>
                  <a:gd name="T24" fmla="*/ 1147 w 1541"/>
                  <a:gd name="T25" fmla="*/ 891 h 901"/>
                  <a:gd name="T26" fmla="*/ 1219 w 1541"/>
                  <a:gd name="T27" fmla="*/ 840 h 901"/>
                  <a:gd name="T28" fmla="*/ 1214 w 1541"/>
                  <a:gd name="T29" fmla="*/ 717 h 901"/>
                  <a:gd name="T30" fmla="*/ 1188 w 1541"/>
                  <a:gd name="T31" fmla="*/ 543 h 901"/>
                  <a:gd name="T32" fmla="*/ 1234 w 1541"/>
                  <a:gd name="T33" fmla="*/ 476 h 901"/>
                  <a:gd name="T34" fmla="*/ 1306 w 1541"/>
                  <a:gd name="T35" fmla="*/ 451 h 901"/>
                  <a:gd name="T36" fmla="*/ 1372 w 1541"/>
                  <a:gd name="T37" fmla="*/ 492 h 901"/>
                  <a:gd name="T38" fmla="*/ 1454 w 1541"/>
                  <a:gd name="T39" fmla="*/ 507 h 901"/>
                  <a:gd name="T40" fmla="*/ 1526 w 1541"/>
                  <a:gd name="T41" fmla="*/ 461 h 901"/>
                  <a:gd name="T42" fmla="*/ 1526 w 1541"/>
                  <a:gd name="T43" fmla="*/ 364 h 901"/>
                  <a:gd name="T44" fmla="*/ 1454 w 1541"/>
                  <a:gd name="T45" fmla="*/ 302 h 901"/>
                  <a:gd name="T46" fmla="*/ 1372 w 1541"/>
                  <a:gd name="T47" fmla="*/ 312 h 901"/>
                  <a:gd name="T48" fmla="*/ 1301 w 1541"/>
                  <a:gd name="T49" fmla="*/ 343 h 901"/>
                  <a:gd name="T50" fmla="*/ 1219 w 1541"/>
                  <a:gd name="T51" fmla="*/ 333 h 901"/>
                  <a:gd name="T52" fmla="*/ 1183 w 1541"/>
                  <a:gd name="T53" fmla="*/ 272 h 901"/>
                  <a:gd name="T54" fmla="*/ 1203 w 1541"/>
                  <a:gd name="T55" fmla="*/ 51 h 901"/>
                  <a:gd name="T56" fmla="*/ 1070 w 1541"/>
                  <a:gd name="T57" fmla="*/ 16 h 901"/>
                  <a:gd name="T58" fmla="*/ 922 w 1541"/>
                  <a:gd name="T59" fmla="*/ 0 h 901"/>
                  <a:gd name="T60" fmla="*/ 881 w 1541"/>
                  <a:gd name="T61" fmla="*/ 51 h 901"/>
                  <a:gd name="T62" fmla="*/ 881 w 1541"/>
                  <a:gd name="T63" fmla="*/ 133 h 901"/>
                  <a:gd name="T64" fmla="*/ 937 w 1541"/>
                  <a:gd name="T65" fmla="*/ 220 h 901"/>
                  <a:gd name="T66" fmla="*/ 927 w 1541"/>
                  <a:gd name="T67" fmla="*/ 307 h 901"/>
                  <a:gd name="T68" fmla="*/ 835 w 1541"/>
                  <a:gd name="T69" fmla="*/ 364 h 901"/>
                  <a:gd name="T70" fmla="*/ 763 w 1541"/>
                  <a:gd name="T71" fmla="*/ 359 h 901"/>
                  <a:gd name="T72" fmla="*/ 702 w 1541"/>
                  <a:gd name="T73" fmla="*/ 307 h 901"/>
                  <a:gd name="T74" fmla="*/ 691 w 1541"/>
                  <a:gd name="T75" fmla="*/ 205 h 901"/>
                  <a:gd name="T76" fmla="*/ 738 w 1541"/>
                  <a:gd name="T77" fmla="*/ 138 h 901"/>
                  <a:gd name="T78" fmla="*/ 738 w 1541"/>
                  <a:gd name="T79" fmla="*/ 77 h 901"/>
                  <a:gd name="T80" fmla="*/ 656 w 1541"/>
                  <a:gd name="T81" fmla="*/ 26 h 901"/>
                  <a:gd name="T82" fmla="*/ 441 w 1541"/>
                  <a:gd name="T83" fmla="*/ 21 h 901"/>
                  <a:gd name="T84" fmla="*/ 369 w 1541"/>
                  <a:gd name="T85" fmla="*/ 149 h 901"/>
                  <a:gd name="T86" fmla="*/ 384 w 1541"/>
                  <a:gd name="T87" fmla="*/ 297 h 901"/>
                  <a:gd name="T88" fmla="*/ 359 w 1541"/>
                  <a:gd name="T89" fmla="*/ 343 h 901"/>
                  <a:gd name="T90" fmla="*/ 292 w 1541"/>
                  <a:gd name="T91" fmla="*/ 364 h 901"/>
                  <a:gd name="T92" fmla="*/ 231 w 1541"/>
                  <a:gd name="T93" fmla="*/ 353 h 901"/>
                  <a:gd name="T94" fmla="*/ 169 w 1541"/>
                  <a:gd name="T95" fmla="*/ 312 h 901"/>
                  <a:gd name="T96" fmla="*/ 72 w 1541"/>
                  <a:gd name="T97" fmla="*/ 318 h 901"/>
                  <a:gd name="T98" fmla="*/ 16 w 1541"/>
                  <a:gd name="T99" fmla="*/ 379 h 901"/>
                  <a:gd name="T100" fmla="*/ 0 w 1541"/>
                  <a:gd name="T101" fmla="*/ 446 h 901"/>
                  <a:gd name="T102" fmla="*/ 21 w 1541"/>
                  <a:gd name="T103" fmla="*/ 497 h 901"/>
                  <a:gd name="T104" fmla="*/ 98 w 1541"/>
                  <a:gd name="T105" fmla="*/ 543 h 901"/>
                  <a:gd name="T106" fmla="*/ 185 w 1541"/>
                  <a:gd name="T107" fmla="*/ 533 h 901"/>
                  <a:gd name="T108" fmla="*/ 241 w 1541"/>
                  <a:gd name="T109" fmla="*/ 502 h 901"/>
                  <a:gd name="T110" fmla="*/ 308 w 1541"/>
                  <a:gd name="T111" fmla="*/ 522 h 901"/>
                  <a:gd name="T112" fmla="*/ 333 w 1541"/>
                  <a:gd name="T113" fmla="*/ 594 h 901"/>
                  <a:gd name="T114" fmla="*/ 328 w 1541"/>
                  <a:gd name="T115" fmla="*/ 809 h 901"/>
                  <a:gd name="T116" fmla="*/ 374 w 1541"/>
                  <a:gd name="T117" fmla="*/ 876 h 901"/>
                  <a:gd name="T118" fmla="*/ 620 w 1541"/>
                  <a:gd name="T119" fmla="*/ 865 h 9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41"/>
                  <a:gd name="T181" fmla="*/ 0 h 901"/>
                  <a:gd name="T182" fmla="*/ 1541 w 1541"/>
                  <a:gd name="T183" fmla="*/ 901 h 9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41" h="901">
                    <a:moveTo>
                      <a:pt x="666" y="865"/>
                    </a:moveTo>
                    <a:lnTo>
                      <a:pt x="676" y="865"/>
                    </a:lnTo>
                    <a:lnTo>
                      <a:pt x="691" y="860"/>
                    </a:lnTo>
                    <a:lnTo>
                      <a:pt x="697" y="860"/>
                    </a:lnTo>
                    <a:lnTo>
                      <a:pt x="707" y="855"/>
                    </a:lnTo>
                    <a:lnTo>
                      <a:pt x="712" y="845"/>
                    </a:lnTo>
                    <a:lnTo>
                      <a:pt x="717" y="840"/>
                    </a:lnTo>
                    <a:lnTo>
                      <a:pt x="717" y="835"/>
                    </a:lnTo>
                    <a:lnTo>
                      <a:pt x="722" y="824"/>
                    </a:lnTo>
                    <a:lnTo>
                      <a:pt x="722" y="814"/>
                    </a:lnTo>
                    <a:lnTo>
                      <a:pt x="717" y="804"/>
                    </a:lnTo>
                    <a:lnTo>
                      <a:pt x="717" y="794"/>
                    </a:lnTo>
                    <a:lnTo>
                      <a:pt x="712" y="783"/>
                    </a:lnTo>
                    <a:lnTo>
                      <a:pt x="702" y="773"/>
                    </a:lnTo>
                    <a:lnTo>
                      <a:pt x="697" y="758"/>
                    </a:lnTo>
                    <a:lnTo>
                      <a:pt x="686" y="748"/>
                    </a:lnTo>
                    <a:lnTo>
                      <a:pt x="676" y="732"/>
                    </a:lnTo>
                    <a:lnTo>
                      <a:pt x="666" y="727"/>
                    </a:lnTo>
                    <a:lnTo>
                      <a:pt x="661" y="717"/>
                    </a:lnTo>
                    <a:lnTo>
                      <a:pt x="661" y="712"/>
                    </a:lnTo>
                    <a:lnTo>
                      <a:pt x="656" y="701"/>
                    </a:lnTo>
                    <a:lnTo>
                      <a:pt x="651" y="686"/>
                    </a:lnTo>
                    <a:lnTo>
                      <a:pt x="645" y="671"/>
                    </a:lnTo>
                    <a:lnTo>
                      <a:pt x="645" y="655"/>
                    </a:lnTo>
                    <a:lnTo>
                      <a:pt x="651" y="635"/>
                    </a:lnTo>
                    <a:lnTo>
                      <a:pt x="656" y="620"/>
                    </a:lnTo>
                    <a:lnTo>
                      <a:pt x="666" y="604"/>
                    </a:lnTo>
                    <a:lnTo>
                      <a:pt x="676" y="589"/>
                    </a:lnTo>
                    <a:lnTo>
                      <a:pt x="686" y="579"/>
                    </a:lnTo>
                    <a:lnTo>
                      <a:pt x="702" y="563"/>
                    </a:lnTo>
                    <a:lnTo>
                      <a:pt x="717" y="553"/>
                    </a:lnTo>
                    <a:lnTo>
                      <a:pt x="732" y="548"/>
                    </a:lnTo>
                    <a:lnTo>
                      <a:pt x="753" y="538"/>
                    </a:lnTo>
                    <a:lnTo>
                      <a:pt x="768" y="533"/>
                    </a:lnTo>
                    <a:lnTo>
                      <a:pt x="789" y="533"/>
                    </a:lnTo>
                    <a:lnTo>
                      <a:pt x="809" y="533"/>
                    </a:lnTo>
                    <a:lnTo>
                      <a:pt x="825" y="538"/>
                    </a:lnTo>
                    <a:lnTo>
                      <a:pt x="845" y="548"/>
                    </a:lnTo>
                    <a:lnTo>
                      <a:pt x="855" y="553"/>
                    </a:lnTo>
                    <a:lnTo>
                      <a:pt x="871" y="568"/>
                    </a:lnTo>
                    <a:lnTo>
                      <a:pt x="881" y="579"/>
                    </a:lnTo>
                    <a:lnTo>
                      <a:pt x="891" y="589"/>
                    </a:lnTo>
                    <a:lnTo>
                      <a:pt x="901" y="604"/>
                    </a:lnTo>
                    <a:lnTo>
                      <a:pt x="906" y="625"/>
                    </a:lnTo>
                    <a:lnTo>
                      <a:pt x="912" y="640"/>
                    </a:lnTo>
                    <a:lnTo>
                      <a:pt x="917" y="655"/>
                    </a:lnTo>
                    <a:lnTo>
                      <a:pt x="917" y="671"/>
                    </a:lnTo>
                    <a:lnTo>
                      <a:pt x="912" y="686"/>
                    </a:lnTo>
                    <a:lnTo>
                      <a:pt x="906" y="701"/>
                    </a:lnTo>
                    <a:lnTo>
                      <a:pt x="901" y="717"/>
                    </a:lnTo>
                    <a:lnTo>
                      <a:pt x="891" y="727"/>
                    </a:lnTo>
                    <a:lnTo>
                      <a:pt x="871" y="748"/>
                    </a:lnTo>
                    <a:lnTo>
                      <a:pt x="850" y="768"/>
                    </a:lnTo>
                    <a:lnTo>
                      <a:pt x="845" y="778"/>
                    </a:lnTo>
                    <a:lnTo>
                      <a:pt x="840" y="788"/>
                    </a:lnTo>
                    <a:lnTo>
                      <a:pt x="835" y="794"/>
                    </a:lnTo>
                    <a:lnTo>
                      <a:pt x="830" y="804"/>
                    </a:lnTo>
                    <a:lnTo>
                      <a:pt x="830" y="814"/>
                    </a:lnTo>
                    <a:lnTo>
                      <a:pt x="830" y="819"/>
                    </a:lnTo>
                    <a:lnTo>
                      <a:pt x="830" y="829"/>
                    </a:lnTo>
                    <a:lnTo>
                      <a:pt x="830" y="835"/>
                    </a:lnTo>
                    <a:lnTo>
                      <a:pt x="835" y="840"/>
                    </a:lnTo>
                    <a:lnTo>
                      <a:pt x="840" y="850"/>
                    </a:lnTo>
                    <a:lnTo>
                      <a:pt x="845" y="855"/>
                    </a:lnTo>
                    <a:lnTo>
                      <a:pt x="855" y="865"/>
                    </a:lnTo>
                    <a:lnTo>
                      <a:pt x="871" y="870"/>
                    </a:lnTo>
                    <a:lnTo>
                      <a:pt x="881" y="881"/>
                    </a:lnTo>
                    <a:lnTo>
                      <a:pt x="901" y="886"/>
                    </a:lnTo>
                    <a:lnTo>
                      <a:pt x="922" y="891"/>
                    </a:lnTo>
                    <a:lnTo>
                      <a:pt x="947" y="896"/>
                    </a:lnTo>
                    <a:lnTo>
                      <a:pt x="968" y="896"/>
                    </a:lnTo>
                    <a:lnTo>
                      <a:pt x="993" y="901"/>
                    </a:lnTo>
                    <a:lnTo>
                      <a:pt x="1019" y="901"/>
                    </a:lnTo>
                    <a:lnTo>
                      <a:pt x="1045" y="901"/>
                    </a:lnTo>
                    <a:lnTo>
                      <a:pt x="1070" y="901"/>
                    </a:lnTo>
                    <a:lnTo>
                      <a:pt x="1101" y="896"/>
                    </a:lnTo>
                    <a:lnTo>
                      <a:pt x="1121" y="896"/>
                    </a:lnTo>
                    <a:lnTo>
                      <a:pt x="1147" y="891"/>
                    </a:lnTo>
                    <a:lnTo>
                      <a:pt x="1173" y="886"/>
                    </a:lnTo>
                    <a:lnTo>
                      <a:pt x="1188" y="876"/>
                    </a:lnTo>
                    <a:lnTo>
                      <a:pt x="1208" y="865"/>
                    </a:lnTo>
                    <a:lnTo>
                      <a:pt x="1214" y="855"/>
                    </a:lnTo>
                    <a:lnTo>
                      <a:pt x="1214" y="845"/>
                    </a:lnTo>
                    <a:lnTo>
                      <a:pt x="1219" y="840"/>
                    </a:lnTo>
                    <a:lnTo>
                      <a:pt x="1219" y="829"/>
                    </a:lnTo>
                    <a:lnTo>
                      <a:pt x="1219" y="809"/>
                    </a:lnTo>
                    <a:lnTo>
                      <a:pt x="1219" y="788"/>
                    </a:lnTo>
                    <a:lnTo>
                      <a:pt x="1219" y="763"/>
                    </a:lnTo>
                    <a:lnTo>
                      <a:pt x="1219" y="737"/>
                    </a:lnTo>
                    <a:lnTo>
                      <a:pt x="1214" y="717"/>
                    </a:lnTo>
                    <a:lnTo>
                      <a:pt x="1208" y="691"/>
                    </a:lnTo>
                    <a:lnTo>
                      <a:pt x="1198" y="645"/>
                    </a:lnTo>
                    <a:lnTo>
                      <a:pt x="1188" y="599"/>
                    </a:lnTo>
                    <a:lnTo>
                      <a:pt x="1188" y="579"/>
                    </a:lnTo>
                    <a:lnTo>
                      <a:pt x="1188" y="558"/>
                    </a:lnTo>
                    <a:lnTo>
                      <a:pt x="1188" y="543"/>
                    </a:lnTo>
                    <a:lnTo>
                      <a:pt x="1193" y="527"/>
                    </a:lnTo>
                    <a:lnTo>
                      <a:pt x="1198" y="517"/>
                    </a:lnTo>
                    <a:lnTo>
                      <a:pt x="1203" y="502"/>
                    </a:lnTo>
                    <a:lnTo>
                      <a:pt x="1214" y="492"/>
                    </a:lnTo>
                    <a:lnTo>
                      <a:pt x="1224" y="487"/>
                    </a:lnTo>
                    <a:lnTo>
                      <a:pt x="1234" y="476"/>
                    </a:lnTo>
                    <a:lnTo>
                      <a:pt x="1244" y="466"/>
                    </a:lnTo>
                    <a:lnTo>
                      <a:pt x="1260" y="461"/>
                    </a:lnTo>
                    <a:lnTo>
                      <a:pt x="1270" y="456"/>
                    </a:lnTo>
                    <a:lnTo>
                      <a:pt x="1280" y="456"/>
                    </a:lnTo>
                    <a:lnTo>
                      <a:pt x="1295" y="451"/>
                    </a:lnTo>
                    <a:lnTo>
                      <a:pt x="1306" y="451"/>
                    </a:lnTo>
                    <a:lnTo>
                      <a:pt x="1321" y="456"/>
                    </a:lnTo>
                    <a:lnTo>
                      <a:pt x="1331" y="456"/>
                    </a:lnTo>
                    <a:lnTo>
                      <a:pt x="1342" y="466"/>
                    </a:lnTo>
                    <a:lnTo>
                      <a:pt x="1352" y="471"/>
                    </a:lnTo>
                    <a:lnTo>
                      <a:pt x="1362" y="481"/>
                    </a:lnTo>
                    <a:lnTo>
                      <a:pt x="1372" y="492"/>
                    </a:lnTo>
                    <a:lnTo>
                      <a:pt x="1382" y="497"/>
                    </a:lnTo>
                    <a:lnTo>
                      <a:pt x="1393" y="507"/>
                    </a:lnTo>
                    <a:lnTo>
                      <a:pt x="1408" y="512"/>
                    </a:lnTo>
                    <a:lnTo>
                      <a:pt x="1423" y="512"/>
                    </a:lnTo>
                    <a:lnTo>
                      <a:pt x="1439" y="512"/>
                    </a:lnTo>
                    <a:lnTo>
                      <a:pt x="1454" y="507"/>
                    </a:lnTo>
                    <a:lnTo>
                      <a:pt x="1469" y="502"/>
                    </a:lnTo>
                    <a:lnTo>
                      <a:pt x="1485" y="497"/>
                    </a:lnTo>
                    <a:lnTo>
                      <a:pt x="1495" y="487"/>
                    </a:lnTo>
                    <a:lnTo>
                      <a:pt x="1510" y="481"/>
                    </a:lnTo>
                    <a:lnTo>
                      <a:pt x="1521" y="471"/>
                    </a:lnTo>
                    <a:lnTo>
                      <a:pt x="1526" y="461"/>
                    </a:lnTo>
                    <a:lnTo>
                      <a:pt x="1536" y="446"/>
                    </a:lnTo>
                    <a:lnTo>
                      <a:pt x="1536" y="430"/>
                    </a:lnTo>
                    <a:lnTo>
                      <a:pt x="1541" y="420"/>
                    </a:lnTo>
                    <a:lnTo>
                      <a:pt x="1536" y="400"/>
                    </a:lnTo>
                    <a:lnTo>
                      <a:pt x="1536" y="379"/>
                    </a:lnTo>
                    <a:lnTo>
                      <a:pt x="1526" y="364"/>
                    </a:lnTo>
                    <a:lnTo>
                      <a:pt x="1521" y="348"/>
                    </a:lnTo>
                    <a:lnTo>
                      <a:pt x="1510" y="333"/>
                    </a:lnTo>
                    <a:lnTo>
                      <a:pt x="1495" y="323"/>
                    </a:lnTo>
                    <a:lnTo>
                      <a:pt x="1485" y="318"/>
                    </a:lnTo>
                    <a:lnTo>
                      <a:pt x="1469" y="307"/>
                    </a:lnTo>
                    <a:lnTo>
                      <a:pt x="1454" y="302"/>
                    </a:lnTo>
                    <a:lnTo>
                      <a:pt x="1439" y="297"/>
                    </a:lnTo>
                    <a:lnTo>
                      <a:pt x="1423" y="297"/>
                    </a:lnTo>
                    <a:lnTo>
                      <a:pt x="1408" y="297"/>
                    </a:lnTo>
                    <a:lnTo>
                      <a:pt x="1393" y="302"/>
                    </a:lnTo>
                    <a:lnTo>
                      <a:pt x="1382" y="307"/>
                    </a:lnTo>
                    <a:lnTo>
                      <a:pt x="1372" y="312"/>
                    </a:lnTo>
                    <a:lnTo>
                      <a:pt x="1362" y="318"/>
                    </a:lnTo>
                    <a:lnTo>
                      <a:pt x="1352" y="328"/>
                    </a:lnTo>
                    <a:lnTo>
                      <a:pt x="1342" y="333"/>
                    </a:lnTo>
                    <a:lnTo>
                      <a:pt x="1326" y="338"/>
                    </a:lnTo>
                    <a:lnTo>
                      <a:pt x="1316" y="343"/>
                    </a:lnTo>
                    <a:lnTo>
                      <a:pt x="1301" y="343"/>
                    </a:lnTo>
                    <a:lnTo>
                      <a:pt x="1285" y="343"/>
                    </a:lnTo>
                    <a:lnTo>
                      <a:pt x="1270" y="343"/>
                    </a:lnTo>
                    <a:lnTo>
                      <a:pt x="1260" y="343"/>
                    </a:lnTo>
                    <a:lnTo>
                      <a:pt x="1244" y="338"/>
                    </a:lnTo>
                    <a:lnTo>
                      <a:pt x="1229" y="333"/>
                    </a:lnTo>
                    <a:lnTo>
                      <a:pt x="1219" y="333"/>
                    </a:lnTo>
                    <a:lnTo>
                      <a:pt x="1208" y="323"/>
                    </a:lnTo>
                    <a:lnTo>
                      <a:pt x="1198" y="318"/>
                    </a:lnTo>
                    <a:lnTo>
                      <a:pt x="1188" y="307"/>
                    </a:lnTo>
                    <a:lnTo>
                      <a:pt x="1188" y="297"/>
                    </a:lnTo>
                    <a:lnTo>
                      <a:pt x="1183" y="287"/>
                    </a:lnTo>
                    <a:lnTo>
                      <a:pt x="1183" y="272"/>
                    </a:lnTo>
                    <a:lnTo>
                      <a:pt x="1183" y="241"/>
                    </a:lnTo>
                    <a:lnTo>
                      <a:pt x="1183" y="205"/>
                    </a:lnTo>
                    <a:lnTo>
                      <a:pt x="1188" y="164"/>
                    </a:lnTo>
                    <a:lnTo>
                      <a:pt x="1193" y="123"/>
                    </a:lnTo>
                    <a:lnTo>
                      <a:pt x="1198" y="82"/>
                    </a:lnTo>
                    <a:lnTo>
                      <a:pt x="1203" y="51"/>
                    </a:lnTo>
                    <a:lnTo>
                      <a:pt x="1208" y="21"/>
                    </a:lnTo>
                    <a:lnTo>
                      <a:pt x="1203" y="21"/>
                    </a:lnTo>
                    <a:lnTo>
                      <a:pt x="1157" y="21"/>
                    </a:lnTo>
                    <a:lnTo>
                      <a:pt x="1111" y="16"/>
                    </a:lnTo>
                    <a:lnTo>
                      <a:pt x="1070" y="16"/>
                    </a:lnTo>
                    <a:lnTo>
                      <a:pt x="1034" y="11"/>
                    </a:lnTo>
                    <a:lnTo>
                      <a:pt x="999" y="5"/>
                    </a:lnTo>
                    <a:lnTo>
                      <a:pt x="968" y="5"/>
                    </a:lnTo>
                    <a:lnTo>
                      <a:pt x="947" y="0"/>
                    </a:lnTo>
                    <a:lnTo>
                      <a:pt x="932" y="0"/>
                    </a:lnTo>
                    <a:lnTo>
                      <a:pt x="922" y="0"/>
                    </a:lnTo>
                    <a:lnTo>
                      <a:pt x="917" y="5"/>
                    </a:lnTo>
                    <a:lnTo>
                      <a:pt x="906" y="11"/>
                    </a:lnTo>
                    <a:lnTo>
                      <a:pt x="896" y="21"/>
                    </a:lnTo>
                    <a:lnTo>
                      <a:pt x="891" y="26"/>
                    </a:lnTo>
                    <a:lnTo>
                      <a:pt x="881" y="36"/>
                    </a:lnTo>
                    <a:lnTo>
                      <a:pt x="881" y="51"/>
                    </a:lnTo>
                    <a:lnTo>
                      <a:pt x="876" y="62"/>
                    </a:lnTo>
                    <a:lnTo>
                      <a:pt x="871" y="77"/>
                    </a:lnTo>
                    <a:lnTo>
                      <a:pt x="871" y="92"/>
                    </a:lnTo>
                    <a:lnTo>
                      <a:pt x="871" y="108"/>
                    </a:lnTo>
                    <a:lnTo>
                      <a:pt x="876" y="118"/>
                    </a:lnTo>
                    <a:lnTo>
                      <a:pt x="881" y="133"/>
                    </a:lnTo>
                    <a:lnTo>
                      <a:pt x="886" y="149"/>
                    </a:lnTo>
                    <a:lnTo>
                      <a:pt x="896" y="164"/>
                    </a:lnTo>
                    <a:lnTo>
                      <a:pt x="906" y="174"/>
                    </a:lnTo>
                    <a:lnTo>
                      <a:pt x="922" y="185"/>
                    </a:lnTo>
                    <a:lnTo>
                      <a:pt x="927" y="200"/>
                    </a:lnTo>
                    <a:lnTo>
                      <a:pt x="937" y="220"/>
                    </a:lnTo>
                    <a:lnTo>
                      <a:pt x="942" y="231"/>
                    </a:lnTo>
                    <a:lnTo>
                      <a:pt x="942" y="251"/>
                    </a:lnTo>
                    <a:lnTo>
                      <a:pt x="942" y="266"/>
                    </a:lnTo>
                    <a:lnTo>
                      <a:pt x="942" y="282"/>
                    </a:lnTo>
                    <a:lnTo>
                      <a:pt x="932" y="292"/>
                    </a:lnTo>
                    <a:lnTo>
                      <a:pt x="927" y="307"/>
                    </a:lnTo>
                    <a:lnTo>
                      <a:pt x="917" y="323"/>
                    </a:lnTo>
                    <a:lnTo>
                      <a:pt x="906" y="333"/>
                    </a:lnTo>
                    <a:lnTo>
                      <a:pt x="891" y="343"/>
                    </a:lnTo>
                    <a:lnTo>
                      <a:pt x="876" y="353"/>
                    </a:lnTo>
                    <a:lnTo>
                      <a:pt x="855" y="359"/>
                    </a:lnTo>
                    <a:lnTo>
                      <a:pt x="835" y="364"/>
                    </a:lnTo>
                    <a:lnTo>
                      <a:pt x="814" y="369"/>
                    </a:lnTo>
                    <a:lnTo>
                      <a:pt x="804" y="369"/>
                    </a:lnTo>
                    <a:lnTo>
                      <a:pt x="794" y="369"/>
                    </a:lnTo>
                    <a:lnTo>
                      <a:pt x="784" y="364"/>
                    </a:lnTo>
                    <a:lnTo>
                      <a:pt x="773" y="364"/>
                    </a:lnTo>
                    <a:lnTo>
                      <a:pt x="763" y="359"/>
                    </a:lnTo>
                    <a:lnTo>
                      <a:pt x="753" y="353"/>
                    </a:lnTo>
                    <a:lnTo>
                      <a:pt x="748" y="348"/>
                    </a:lnTo>
                    <a:lnTo>
                      <a:pt x="738" y="343"/>
                    </a:lnTo>
                    <a:lnTo>
                      <a:pt x="722" y="333"/>
                    </a:lnTo>
                    <a:lnTo>
                      <a:pt x="712" y="323"/>
                    </a:lnTo>
                    <a:lnTo>
                      <a:pt x="702" y="307"/>
                    </a:lnTo>
                    <a:lnTo>
                      <a:pt x="697" y="292"/>
                    </a:lnTo>
                    <a:lnTo>
                      <a:pt x="691" y="277"/>
                    </a:lnTo>
                    <a:lnTo>
                      <a:pt x="691" y="256"/>
                    </a:lnTo>
                    <a:lnTo>
                      <a:pt x="686" y="241"/>
                    </a:lnTo>
                    <a:lnTo>
                      <a:pt x="691" y="225"/>
                    </a:lnTo>
                    <a:lnTo>
                      <a:pt x="691" y="205"/>
                    </a:lnTo>
                    <a:lnTo>
                      <a:pt x="702" y="195"/>
                    </a:lnTo>
                    <a:lnTo>
                      <a:pt x="707" y="179"/>
                    </a:lnTo>
                    <a:lnTo>
                      <a:pt x="717" y="169"/>
                    </a:lnTo>
                    <a:lnTo>
                      <a:pt x="727" y="159"/>
                    </a:lnTo>
                    <a:lnTo>
                      <a:pt x="732" y="149"/>
                    </a:lnTo>
                    <a:lnTo>
                      <a:pt x="738" y="138"/>
                    </a:lnTo>
                    <a:lnTo>
                      <a:pt x="743" y="128"/>
                    </a:lnTo>
                    <a:lnTo>
                      <a:pt x="748" y="118"/>
                    </a:lnTo>
                    <a:lnTo>
                      <a:pt x="748" y="108"/>
                    </a:lnTo>
                    <a:lnTo>
                      <a:pt x="748" y="98"/>
                    </a:lnTo>
                    <a:lnTo>
                      <a:pt x="743" y="87"/>
                    </a:lnTo>
                    <a:lnTo>
                      <a:pt x="738" y="77"/>
                    </a:lnTo>
                    <a:lnTo>
                      <a:pt x="732" y="67"/>
                    </a:lnTo>
                    <a:lnTo>
                      <a:pt x="722" y="57"/>
                    </a:lnTo>
                    <a:lnTo>
                      <a:pt x="707" y="51"/>
                    </a:lnTo>
                    <a:lnTo>
                      <a:pt x="691" y="41"/>
                    </a:lnTo>
                    <a:lnTo>
                      <a:pt x="676" y="36"/>
                    </a:lnTo>
                    <a:lnTo>
                      <a:pt x="656" y="26"/>
                    </a:lnTo>
                    <a:lnTo>
                      <a:pt x="630" y="21"/>
                    </a:lnTo>
                    <a:lnTo>
                      <a:pt x="604" y="21"/>
                    </a:lnTo>
                    <a:lnTo>
                      <a:pt x="569" y="16"/>
                    </a:lnTo>
                    <a:lnTo>
                      <a:pt x="528" y="16"/>
                    </a:lnTo>
                    <a:lnTo>
                      <a:pt x="487" y="21"/>
                    </a:lnTo>
                    <a:lnTo>
                      <a:pt x="441" y="21"/>
                    </a:lnTo>
                    <a:lnTo>
                      <a:pt x="400" y="26"/>
                    </a:lnTo>
                    <a:lnTo>
                      <a:pt x="364" y="31"/>
                    </a:lnTo>
                    <a:lnTo>
                      <a:pt x="338" y="36"/>
                    </a:lnTo>
                    <a:lnTo>
                      <a:pt x="343" y="67"/>
                    </a:lnTo>
                    <a:lnTo>
                      <a:pt x="359" y="103"/>
                    </a:lnTo>
                    <a:lnTo>
                      <a:pt x="369" y="149"/>
                    </a:lnTo>
                    <a:lnTo>
                      <a:pt x="379" y="195"/>
                    </a:lnTo>
                    <a:lnTo>
                      <a:pt x="379" y="215"/>
                    </a:lnTo>
                    <a:lnTo>
                      <a:pt x="384" y="241"/>
                    </a:lnTo>
                    <a:lnTo>
                      <a:pt x="384" y="261"/>
                    </a:lnTo>
                    <a:lnTo>
                      <a:pt x="384" y="282"/>
                    </a:lnTo>
                    <a:lnTo>
                      <a:pt x="384" y="297"/>
                    </a:lnTo>
                    <a:lnTo>
                      <a:pt x="379" y="312"/>
                    </a:lnTo>
                    <a:lnTo>
                      <a:pt x="374" y="318"/>
                    </a:lnTo>
                    <a:lnTo>
                      <a:pt x="374" y="328"/>
                    </a:lnTo>
                    <a:lnTo>
                      <a:pt x="369" y="333"/>
                    </a:lnTo>
                    <a:lnTo>
                      <a:pt x="364" y="333"/>
                    </a:lnTo>
                    <a:lnTo>
                      <a:pt x="359" y="343"/>
                    </a:lnTo>
                    <a:lnTo>
                      <a:pt x="343" y="348"/>
                    </a:lnTo>
                    <a:lnTo>
                      <a:pt x="338" y="353"/>
                    </a:lnTo>
                    <a:lnTo>
                      <a:pt x="323" y="359"/>
                    </a:lnTo>
                    <a:lnTo>
                      <a:pt x="313" y="364"/>
                    </a:lnTo>
                    <a:lnTo>
                      <a:pt x="302" y="364"/>
                    </a:lnTo>
                    <a:lnTo>
                      <a:pt x="292" y="364"/>
                    </a:lnTo>
                    <a:lnTo>
                      <a:pt x="282" y="364"/>
                    </a:lnTo>
                    <a:lnTo>
                      <a:pt x="272" y="364"/>
                    </a:lnTo>
                    <a:lnTo>
                      <a:pt x="261" y="364"/>
                    </a:lnTo>
                    <a:lnTo>
                      <a:pt x="251" y="359"/>
                    </a:lnTo>
                    <a:lnTo>
                      <a:pt x="241" y="359"/>
                    </a:lnTo>
                    <a:lnTo>
                      <a:pt x="231" y="353"/>
                    </a:lnTo>
                    <a:lnTo>
                      <a:pt x="221" y="348"/>
                    </a:lnTo>
                    <a:lnTo>
                      <a:pt x="215" y="343"/>
                    </a:lnTo>
                    <a:lnTo>
                      <a:pt x="210" y="333"/>
                    </a:lnTo>
                    <a:lnTo>
                      <a:pt x="200" y="328"/>
                    </a:lnTo>
                    <a:lnTo>
                      <a:pt x="185" y="318"/>
                    </a:lnTo>
                    <a:lnTo>
                      <a:pt x="169" y="312"/>
                    </a:lnTo>
                    <a:lnTo>
                      <a:pt x="154" y="307"/>
                    </a:lnTo>
                    <a:lnTo>
                      <a:pt x="139" y="307"/>
                    </a:lnTo>
                    <a:lnTo>
                      <a:pt x="123" y="307"/>
                    </a:lnTo>
                    <a:lnTo>
                      <a:pt x="103" y="307"/>
                    </a:lnTo>
                    <a:lnTo>
                      <a:pt x="87" y="312"/>
                    </a:lnTo>
                    <a:lnTo>
                      <a:pt x="72" y="318"/>
                    </a:lnTo>
                    <a:lnTo>
                      <a:pt x="57" y="328"/>
                    </a:lnTo>
                    <a:lnTo>
                      <a:pt x="41" y="343"/>
                    </a:lnTo>
                    <a:lnTo>
                      <a:pt x="26" y="353"/>
                    </a:lnTo>
                    <a:lnTo>
                      <a:pt x="21" y="364"/>
                    </a:lnTo>
                    <a:lnTo>
                      <a:pt x="16" y="369"/>
                    </a:lnTo>
                    <a:lnTo>
                      <a:pt x="16" y="379"/>
                    </a:lnTo>
                    <a:lnTo>
                      <a:pt x="11" y="389"/>
                    </a:lnTo>
                    <a:lnTo>
                      <a:pt x="6" y="400"/>
                    </a:lnTo>
                    <a:lnTo>
                      <a:pt x="6" y="410"/>
                    </a:lnTo>
                    <a:lnTo>
                      <a:pt x="0" y="425"/>
                    </a:lnTo>
                    <a:lnTo>
                      <a:pt x="0" y="435"/>
                    </a:lnTo>
                    <a:lnTo>
                      <a:pt x="0" y="446"/>
                    </a:lnTo>
                    <a:lnTo>
                      <a:pt x="6" y="456"/>
                    </a:lnTo>
                    <a:lnTo>
                      <a:pt x="6" y="466"/>
                    </a:lnTo>
                    <a:lnTo>
                      <a:pt x="11" y="471"/>
                    </a:lnTo>
                    <a:lnTo>
                      <a:pt x="11" y="481"/>
                    </a:lnTo>
                    <a:lnTo>
                      <a:pt x="16" y="487"/>
                    </a:lnTo>
                    <a:lnTo>
                      <a:pt x="21" y="497"/>
                    </a:lnTo>
                    <a:lnTo>
                      <a:pt x="26" y="502"/>
                    </a:lnTo>
                    <a:lnTo>
                      <a:pt x="36" y="517"/>
                    </a:lnTo>
                    <a:lnTo>
                      <a:pt x="52" y="527"/>
                    </a:lnTo>
                    <a:lnTo>
                      <a:pt x="67" y="533"/>
                    </a:lnTo>
                    <a:lnTo>
                      <a:pt x="82" y="538"/>
                    </a:lnTo>
                    <a:lnTo>
                      <a:pt x="98" y="543"/>
                    </a:lnTo>
                    <a:lnTo>
                      <a:pt x="113" y="548"/>
                    </a:lnTo>
                    <a:lnTo>
                      <a:pt x="134" y="548"/>
                    </a:lnTo>
                    <a:lnTo>
                      <a:pt x="149" y="548"/>
                    </a:lnTo>
                    <a:lnTo>
                      <a:pt x="159" y="543"/>
                    </a:lnTo>
                    <a:lnTo>
                      <a:pt x="174" y="538"/>
                    </a:lnTo>
                    <a:lnTo>
                      <a:pt x="185" y="533"/>
                    </a:lnTo>
                    <a:lnTo>
                      <a:pt x="190" y="522"/>
                    </a:lnTo>
                    <a:lnTo>
                      <a:pt x="200" y="517"/>
                    </a:lnTo>
                    <a:lnTo>
                      <a:pt x="210" y="512"/>
                    </a:lnTo>
                    <a:lnTo>
                      <a:pt x="221" y="507"/>
                    </a:lnTo>
                    <a:lnTo>
                      <a:pt x="231" y="502"/>
                    </a:lnTo>
                    <a:lnTo>
                      <a:pt x="241" y="502"/>
                    </a:lnTo>
                    <a:lnTo>
                      <a:pt x="256" y="502"/>
                    </a:lnTo>
                    <a:lnTo>
                      <a:pt x="267" y="507"/>
                    </a:lnTo>
                    <a:lnTo>
                      <a:pt x="277" y="507"/>
                    </a:lnTo>
                    <a:lnTo>
                      <a:pt x="292" y="512"/>
                    </a:lnTo>
                    <a:lnTo>
                      <a:pt x="302" y="517"/>
                    </a:lnTo>
                    <a:lnTo>
                      <a:pt x="308" y="522"/>
                    </a:lnTo>
                    <a:lnTo>
                      <a:pt x="318" y="533"/>
                    </a:lnTo>
                    <a:lnTo>
                      <a:pt x="323" y="543"/>
                    </a:lnTo>
                    <a:lnTo>
                      <a:pt x="333" y="548"/>
                    </a:lnTo>
                    <a:lnTo>
                      <a:pt x="333" y="558"/>
                    </a:lnTo>
                    <a:lnTo>
                      <a:pt x="338" y="568"/>
                    </a:lnTo>
                    <a:lnTo>
                      <a:pt x="333" y="594"/>
                    </a:lnTo>
                    <a:lnTo>
                      <a:pt x="333" y="625"/>
                    </a:lnTo>
                    <a:lnTo>
                      <a:pt x="328" y="661"/>
                    </a:lnTo>
                    <a:lnTo>
                      <a:pt x="328" y="701"/>
                    </a:lnTo>
                    <a:lnTo>
                      <a:pt x="323" y="748"/>
                    </a:lnTo>
                    <a:lnTo>
                      <a:pt x="323" y="788"/>
                    </a:lnTo>
                    <a:lnTo>
                      <a:pt x="328" y="809"/>
                    </a:lnTo>
                    <a:lnTo>
                      <a:pt x="328" y="829"/>
                    </a:lnTo>
                    <a:lnTo>
                      <a:pt x="333" y="845"/>
                    </a:lnTo>
                    <a:lnTo>
                      <a:pt x="338" y="865"/>
                    </a:lnTo>
                    <a:lnTo>
                      <a:pt x="343" y="870"/>
                    </a:lnTo>
                    <a:lnTo>
                      <a:pt x="359" y="870"/>
                    </a:lnTo>
                    <a:lnTo>
                      <a:pt x="374" y="876"/>
                    </a:lnTo>
                    <a:lnTo>
                      <a:pt x="389" y="876"/>
                    </a:lnTo>
                    <a:lnTo>
                      <a:pt x="430" y="876"/>
                    </a:lnTo>
                    <a:lnTo>
                      <a:pt x="471" y="876"/>
                    </a:lnTo>
                    <a:lnTo>
                      <a:pt x="523" y="870"/>
                    </a:lnTo>
                    <a:lnTo>
                      <a:pt x="569" y="870"/>
                    </a:lnTo>
                    <a:lnTo>
                      <a:pt x="620" y="865"/>
                    </a:lnTo>
                    <a:lnTo>
                      <a:pt x="666" y="865"/>
                    </a:lnTo>
                    <a:close/>
                  </a:path>
                </a:pathLst>
              </a:custGeom>
              <a:solidFill>
                <a:srgbClr val="CCCCFF"/>
              </a:solidFill>
              <a:ln w="9525">
                <a:noFill/>
                <a:round/>
                <a:headEnd/>
                <a:tailEnd/>
              </a:ln>
            </p:spPr>
            <p:txBody>
              <a:bodyPr/>
              <a:lstStyle/>
              <a:p>
                <a:endParaRPr lang="en-US"/>
              </a:p>
            </p:txBody>
          </p:sp>
          <p:sp>
            <p:nvSpPr>
              <p:cNvPr id="26655" name="Freeform 12"/>
              <p:cNvSpPr>
                <a:spLocks noEditPoints="1"/>
              </p:cNvSpPr>
              <p:nvPr/>
            </p:nvSpPr>
            <p:spPr bwMode="auto">
              <a:xfrm>
                <a:off x="344" y="1707"/>
                <a:ext cx="1556" cy="916"/>
              </a:xfrm>
              <a:custGeom>
                <a:avLst/>
                <a:gdLst>
                  <a:gd name="T0" fmla="*/ 737 w 1556"/>
                  <a:gd name="T1" fmla="*/ 834 h 916"/>
                  <a:gd name="T2" fmla="*/ 691 w 1556"/>
                  <a:gd name="T3" fmla="*/ 737 h 916"/>
                  <a:gd name="T4" fmla="*/ 691 w 1556"/>
                  <a:gd name="T5" fmla="*/ 599 h 916"/>
                  <a:gd name="T6" fmla="*/ 881 w 1556"/>
                  <a:gd name="T7" fmla="*/ 589 h 916"/>
                  <a:gd name="T8" fmla="*/ 845 w 1556"/>
                  <a:gd name="T9" fmla="*/ 783 h 916"/>
                  <a:gd name="T10" fmla="*/ 855 w 1556"/>
                  <a:gd name="T11" fmla="*/ 875 h 916"/>
                  <a:gd name="T12" fmla="*/ 1198 w 1556"/>
                  <a:gd name="T13" fmla="*/ 891 h 916"/>
                  <a:gd name="T14" fmla="*/ 1224 w 1556"/>
                  <a:gd name="T15" fmla="*/ 696 h 916"/>
                  <a:gd name="T16" fmla="*/ 1244 w 1556"/>
                  <a:gd name="T17" fmla="*/ 486 h 916"/>
                  <a:gd name="T18" fmla="*/ 1341 w 1556"/>
                  <a:gd name="T19" fmla="*/ 476 h 916"/>
                  <a:gd name="T20" fmla="*/ 1464 w 1556"/>
                  <a:gd name="T21" fmla="*/ 522 h 916"/>
                  <a:gd name="T22" fmla="*/ 1556 w 1556"/>
                  <a:gd name="T23" fmla="*/ 425 h 916"/>
                  <a:gd name="T24" fmla="*/ 1398 w 1556"/>
                  <a:gd name="T25" fmla="*/ 302 h 916"/>
                  <a:gd name="T26" fmla="*/ 1234 w 1556"/>
                  <a:gd name="T27" fmla="*/ 333 h 916"/>
                  <a:gd name="T28" fmla="*/ 1208 w 1556"/>
                  <a:gd name="T29" fmla="*/ 128 h 916"/>
                  <a:gd name="T30" fmla="*/ 906 w 1556"/>
                  <a:gd name="T31" fmla="*/ 10 h 916"/>
                  <a:gd name="T32" fmla="*/ 906 w 1556"/>
                  <a:gd name="T33" fmla="*/ 184 h 916"/>
                  <a:gd name="T34" fmla="*/ 906 w 1556"/>
                  <a:gd name="T35" fmla="*/ 333 h 916"/>
                  <a:gd name="T36" fmla="*/ 763 w 1556"/>
                  <a:gd name="T37" fmla="*/ 353 h 916"/>
                  <a:gd name="T38" fmla="*/ 707 w 1556"/>
                  <a:gd name="T39" fmla="*/ 236 h 916"/>
                  <a:gd name="T40" fmla="*/ 763 w 1556"/>
                  <a:gd name="T41" fmla="*/ 103 h 916"/>
                  <a:gd name="T42" fmla="*/ 369 w 1556"/>
                  <a:gd name="T43" fmla="*/ 31 h 916"/>
                  <a:gd name="T44" fmla="*/ 374 w 1556"/>
                  <a:gd name="T45" fmla="*/ 323 h 916"/>
                  <a:gd name="T46" fmla="*/ 318 w 1556"/>
                  <a:gd name="T47" fmla="*/ 364 h 916"/>
                  <a:gd name="T48" fmla="*/ 220 w 1556"/>
                  <a:gd name="T49" fmla="*/ 333 h 916"/>
                  <a:gd name="T50" fmla="*/ 21 w 1556"/>
                  <a:gd name="T51" fmla="*/ 369 h 916"/>
                  <a:gd name="T52" fmla="*/ 5 w 1556"/>
                  <a:gd name="T53" fmla="*/ 466 h 916"/>
                  <a:gd name="T54" fmla="*/ 41 w 1556"/>
                  <a:gd name="T55" fmla="*/ 532 h 916"/>
                  <a:gd name="T56" fmla="*/ 241 w 1556"/>
                  <a:gd name="T57" fmla="*/ 517 h 916"/>
                  <a:gd name="T58" fmla="*/ 328 w 1556"/>
                  <a:gd name="T59" fmla="*/ 558 h 916"/>
                  <a:gd name="T60" fmla="*/ 328 w 1556"/>
                  <a:gd name="T61" fmla="*/ 840 h 916"/>
                  <a:gd name="T62" fmla="*/ 625 w 1556"/>
                  <a:gd name="T63" fmla="*/ 865 h 916"/>
                  <a:gd name="T64" fmla="*/ 343 w 1556"/>
                  <a:gd name="T65" fmla="*/ 814 h 916"/>
                  <a:gd name="T66" fmla="*/ 333 w 1556"/>
                  <a:gd name="T67" fmla="*/ 538 h 916"/>
                  <a:gd name="T68" fmla="*/ 195 w 1556"/>
                  <a:gd name="T69" fmla="*/ 522 h 916"/>
                  <a:gd name="T70" fmla="*/ 41 w 1556"/>
                  <a:gd name="T71" fmla="*/ 507 h 916"/>
                  <a:gd name="T72" fmla="*/ 16 w 1556"/>
                  <a:gd name="T73" fmla="*/ 440 h 916"/>
                  <a:gd name="T74" fmla="*/ 51 w 1556"/>
                  <a:gd name="T75" fmla="*/ 358 h 916"/>
                  <a:gd name="T76" fmla="*/ 215 w 1556"/>
                  <a:gd name="T77" fmla="*/ 353 h 916"/>
                  <a:gd name="T78" fmla="*/ 348 w 1556"/>
                  <a:gd name="T79" fmla="*/ 369 h 916"/>
                  <a:gd name="T80" fmla="*/ 394 w 1556"/>
                  <a:gd name="T81" fmla="*/ 323 h 916"/>
                  <a:gd name="T82" fmla="*/ 533 w 1556"/>
                  <a:gd name="T83" fmla="*/ 31 h 916"/>
                  <a:gd name="T84" fmla="*/ 753 w 1556"/>
                  <a:gd name="T85" fmla="*/ 123 h 916"/>
                  <a:gd name="T86" fmla="*/ 686 w 1556"/>
                  <a:gd name="T87" fmla="*/ 251 h 916"/>
                  <a:gd name="T88" fmla="*/ 778 w 1556"/>
                  <a:gd name="T89" fmla="*/ 379 h 916"/>
                  <a:gd name="T90" fmla="*/ 942 w 1556"/>
                  <a:gd name="T91" fmla="*/ 317 h 916"/>
                  <a:gd name="T92" fmla="*/ 901 w 1556"/>
                  <a:gd name="T93" fmla="*/ 154 h 916"/>
                  <a:gd name="T94" fmla="*/ 927 w 1556"/>
                  <a:gd name="T95" fmla="*/ 21 h 916"/>
                  <a:gd name="T96" fmla="*/ 1183 w 1556"/>
                  <a:gd name="T97" fmla="*/ 277 h 916"/>
                  <a:gd name="T98" fmla="*/ 1265 w 1556"/>
                  <a:gd name="T99" fmla="*/ 358 h 916"/>
                  <a:gd name="T100" fmla="*/ 1428 w 1556"/>
                  <a:gd name="T101" fmla="*/ 312 h 916"/>
                  <a:gd name="T102" fmla="*/ 1536 w 1556"/>
                  <a:gd name="T103" fmla="*/ 435 h 916"/>
                  <a:gd name="T104" fmla="*/ 1428 w 1556"/>
                  <a:gd name="T105" fmla="*/ 512 h 916"/>
                  <a:gd name="T106" fmla="*/ 1326 w 1556"/>
                  <a:gd name="T107" fmla="*/ 456 h 916"/>
                  <a:gd name="T108" fmla="*/ 1219 w 1556"/>
                  <a:gd name="T109" fmla="*/ 492 h 916"/>
                  <a:gd name="T110" fmla="*/ 1219 w 1556"/>
                  <a:gd name="T111" fmla="*/ 747 h 916"/>
                  <a:gd name="T112" fmla="*/ 1152 w 1556"/>
                  <a:gd name="T113" fmla="*/ 891 h 916"/>
                  <a:gd name="T114" fmla="*/ 855 w 1556"/>
                  <a:gd name="T115" fmla="*/ 855 h 916"/>
                  <a:gd name="T116" fmla="*/ 881 w 1556"/>
                  <a:gd name="T117" fmla="*/ 758 h 916"/>
                  <a:gd name="T118" fmla="*/ 865 w 1556"/>
                  <a:gd name="T119" fmla="*/ 553 h 916"/>
                  <a:gd name="T120" fmla="*/ 645 w 1556"/>
                  <a:gd name="T121" fmla="*/ 660 h 916"/>
                  <a:gd name="T122" fmla="*/ 696 w 1556"/>
                  <a:gd name="T123" fmla="*/ 768 h 916"/>
                  <a:gd name="T124" fmla="*/ 717 w 1556"/>
                  <a:gd name="T125" fmla="*/ 840 h 9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56"/>
                  <a:gd name="T190" fmla="*/ 0 h 916"/>
                  <a:gd name="T191" fmla="*/ 1556 w 1556"/>
                  <a:gd name="T192" fmla="*/ 916 h 9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56" h="916">
                    <a:moveTo>
                      <a:pt x="681" y="881"/>
                    </a:moveTo>
                    <a:lnTo>
                      <a:pt x="686" y="881"/>
                    </a:lnTo>
                    <a:lnTo>
                      <a:pt x="702" y="875"/>
                    </a:lnTo>
                    <a:lnTo>
                      <a:pt x="696" y="865"/>
                    </a:lnTo>
                    <a:lnTo>
                      <a:pt x="696" y="875"/>
                    </a:lnTo>
                    <a:lnTo>
                      <a:pt x="702" y="875"/>
                    </a:lnTo>
                    <a:lnTo>
                      <a:pt x="707" y="875"/>
                    </a:lnTo>
                    <a:lnTo>
                      <a:pt x="717" y="870"/>
                    </a:lnTo>
                    <a:lnTo>
                      <a:pt x="717" y="865"/>
                    </a:lnTo>
                    <a:lnTo>
                      <a:pt x="722" y="865"/>
                    </a:lnTo>
                    <a:lnTo>
                      <a:pt x="727" y="855"/>
                    </a:lnTo>
                    <a:lnTo>
                      <a:pt x="717" y="850"/>
                    </a:lnTo>
                    <a:lnTo>
                      <a:pt x="722" y="855"/>
                    </a:lnTo>
                    <a:lnTo>
                      <a:pt x="727" y="850"/>
                    </a:lnTo>
                    <a:lnTo>
                      <a:pt x="732" y="850"/>
                    </a:lnTo>
                    <a:lnTo>
                      <a:pt x="732" y="845"/>
                    </a:lnTo>
                    <a:lnTo>
                      <a:pt x="732" y="840"/>
                    </a:lnTo>
                    <a:lnTo>
                      <a:pt x="722" y="840"/>
                    </a:lnTo>
                    <a:lnTo>
                      <a:pt x="732" y="845"/>
                    </a:lnTo>
                    <a:lnTo>
                      <a:pt x="737" y="834"/>
                    </a:lnTo>
                    <a:lnTo>
                      <a:pt x="737" y="829"/>
                    </a:lnTo>
                    <a:lnTo>
                      <a:pt x="737" y="819"/>
                    </a:lnTo>
                    <a:lnTo>
                      <a:pt x="732" y="809"/>
                    </a:lnTo>
                    <a:lnTo>
                      <a:pt x="722" y="809"/>
                    </a:lnTo>
                    <a:lnTo>
                      <a:pt x="732" y="809"/>
                    </a:lnTo>
                    <a:lnTo>
                      <a:pt x="732" y="799"/>
                    </a:lnTo>
                    <a:lnTo>
                      <a:pt x="727" y="788"/>
                    </a:lnTo>
                    <a:lnTo>
                      <a:pt x="722" y="783"/>
                    </a:lnTo>
                    <a:lnTo>
                      <a:pt x="712" y="773"/>
                    </a:lnTo>
                    <a:lnTo>
                      <a:pt x="707" y="778"/>
                    </a:lnTo>
                    <a:lnTo>
                      <a:pt x="717" y="778"/>
                    </a:lnTo>
                    <a:lnTo>
                      <a:pt x="712" y="763"/>
                    </a:lnTo>
                    <a:lnTo>
                      <a:pt x="707" y="758"/>
                    </a:lnTo>
                    <a:lnTo>
                      <a:pt x="696" y="747"/>
                    </a:lnTo>
                    <a:lnTo>
                      <a:pt x="691" y="753"/>
                    </a:lnTo>
                    <a:lnTo>
                      <a:pt x="702" y="753"/>
                    </a:lnTo>
                    <a:lnTo>
                      <a:pt x="691" y="737"/>
                    </a:lnTo>
                    <a:lnTo>
                      <a:pt x="686" y="732"/>
                    </a:lnTo>
                    <a:lnTo>
                      <a:pt x="676" y="727"/>
                    </a:lnTo>
                    <a:lnTo>
                      <a:pt x="671" y="732"/>
                    </a:lnTo>
                    <a:lnTo>
                      <a:pt x="681" y="732"/>
                    </a:lnTo>
                    <a:lnTo>
                      <a:pt x="676" y="722"/>
                    </a:lnTo>
                    <a:lnTo>
                      <a:pt x="666" y="722"/>
                    </a:lnTo>
                    <a:lnTo>
                      <a:pt x="676" y="722"/>
                    </a:lnTo>
                    <a:lnTo>
                      <a:pt x="676" y="717"/>
                    </a:lnTo>
                    <a:lnTo>
                      <a:pt x="671" y="706"/>
                    </a:lnTo>
                    <a:lnTo>
                      <a:pt x="666" y="691"/>
                    </a:lnTo>
                    <a:lnTo>
                      <a:pt x="661" y="676"/>
                    </a:lnTo>
                    <a:lnTo>
                      <a:pt x="650" y="676"/>
                    </a:lnTo>
                    <a:lnTo>
                      <a:pt x="661" y="676"/>
                    </a:lnTo>
                    <a:lnTo>
                      <a:pt x="661" y="660"/>
                    </a:lnTo>
                    <a:lnTo>
                      <a:pt x="650" y="660"/>
                    </a:lnTo>
                    <a:lnTo>
                      <a:pt x="661" y="666"/>
                    </a:lnTo>
                    <a:lnTo>
                      <a:pt x="666" y="645"/>
                    </a:lnTo>
                    <a:lnTo>
                      <a:pt x="671" y="630"/>
                    </a:lnTo>
                    <a:lnTo>
                      <a:pt x="681" y="614"/>
                    </a:lnTo>
                    <a:lnTo>
                      <a:pt x="691" y="599"/>
                    </a:lnTo>
                    <a:lnTo>
                      <a:pt x="681" y="594"/>
                    </a:lnTo>
                    <a:lnTo>
                      <a:pt x="686" y="599"/>
                    </a:lnTo>
                    <a:lnTo>
                      <a:pt x="696" y="589"/>
                    </a:lnTo>
                    <a:lnTo>
                      <a:pt x="712" y="573"/>
                    </a:lnTo>
                    <a:lnTo>
                      <a:pt x="707" y="568"/>
                    </a:lnTo>
                    <a:lnTo>
                      <a:pt x="712" y="579"/>
                    </a:lnTo>
                    <a:lnTo>
                      <a:pt x="727" y="568"/>
                    </a:lnTo>
                    <a:lnTo>
                      <a:pt x="743" y="563"/>
                    </a:lnTo>
                    <a:lnTo>
                      <a:pt x="763" y="553"/>
                    </a:lnTo>
                    <a:lnTo>
                      <a:pt x="778" y="548"/>
                    </a:lnTo>
                    <a:lnTo>
                      <a:pt x="773" y="538"/>
                    </a:lnTo>
                    <a:lnTo>
                      <a:pt x="773" y="548"/>
                    </a:lnTo>
                    <a:lnTo>
                      <a:pt x="794" y="548"/>
                    </a:lnTo>
                    <a:lnTo>
                      <a:pt x="814" y="548"/>
                    </a:lnTo>
                    <a:lnTo>
                      <a:pt x="814" y="538"/>
                    </a:lnTo>
                    <a:lnTo>
                      <a:pt x="814" y="548"/>
                    </a:lnTo>
                    <a:lnTo>
                      <a:pt x="830" y="553"/>
                    </a:lnTo>
                    <a:lnTo>
                      <a:pt x="850" y="563"/>
                    </a:lnTo>
                    <a:lnTo>
                      <a:pt x="860" y="568"/>
                    </a:lnTo>
                    <a:lnTo>
                      <a:pt x="860" y="558"/>
                    </a:lnTo>
                    <a:lnTo>
                      <a:pt x="855" y="563"/>
                    </a:lnTo>
                    <a:lnTo>
                      <a:pt x="870" y="579"/>
                    </a:lnTo>
                    <a:lnTo>
                      <a:pt x="881" y="589"/>
                    </a:lnTo>
                    <a:lnTo>
                      <a:pt x="891" y="599"/>
                    </a:lnTo>
                    <a:lnTo>
                      <a:pt x="896" y="594"/>
                    </a:lnTo>
                    <a:lnTo>
                      <a:pt x="891" y="599"/>
                    </a:lnTo>
                    <a:lnTo>
                      <a:pt x="901" y="614"/>
                    </a:lnTo>
                    <a:lnTo>
                      <a:pt x="906" y="635"/>
                    </a:lnTo>
                    <a:lnTo>
                      <a:pt x="911" y="650"/>
                    </a:lnTo>
                    <a:lnTo>
                      <a:pt x="917" y="666"/>
                    </a:lnTo>
                    <a:lnTo>
                      <a:pt x="922" y="660"/>
                    </a:lnTo>
                    <a:lnTo>
                      <a:pt x="917" y="660"/>
                    </a:lnTo>
                    <a:lnTo>
                      <a:pt x="917" y="676"/>
                    </a:lnTo>
                    <a:lnTo>
                      <a:pt x="922" y="676"/>
                    </a:lnTo>
                    <a:lnTo>
                      <a:pt x="917" y="676"/>
                    </a:lnTo>
                    <a:lnTo>
                      <a:pt x="911" y="691"/>
                    </a:lnTo>
                    <a:lnTo>
                      <a:pt x="906" y="706"/>
                    </a:lnTo>
                    <a:lnTo>
                      <a:pt x="901" y="722"/>
                    </a:lnTo>
                    <a:lnTo>
                      <a:pt x="906" y="722"/>
                    </a:lnTo>
                    <a:lnTo>
                      <a:pt x="901" y="717"/>
                    </a:lnTo>
                    <a:lnTo>
                      <a:pt x="891" y="727"/>
                    </a:lnTo>
                    <a:lnTo>
                      <a:pt x="870" y="747"/>
                    </a:lnTo>
                    <a:lnTo>
                      <a:pt x="850" y="768"/>
                    </a:lnTo>
                    <a:lnTo>
                      <a:pt x="850" y="773"/>
                    </a:lnTo>
                    <a:lnTo>
                      <a:pt x="845" y="783"/>
                    </a:lnTo>
                    <a:lnTo>
                      <a:pt x="840" y="793"/>
                    </a:lnTo>
                    <a:lnTo>
                      <a:pt x="845" y="793"/>
                    </a:lnTo>
                    <a:lnTo>
                      <a:pt x="840" y="788"/>
                    </a:lnTo>
                    <a:lnTo>
                      <a:pt x="835" y="793"/>
                    </a:lnTo>
                    <a:lnTo>
                      <a:pt x="835" y="799"/>
                    </a:lnTo>
                    <a:lnTo>
                      <a:pt x="830" y="809"/>
                    </a:lnTo>
                    <a:lnTo>
                      <a:pt x="830" y="819"/>
                    </a:lnTo>
                    <a:lnTo>
                      <a:pt x="830" y="824"/>
                    </a:lnTo>
                    <a:lnTo>
                      <a:pt x="830" y="834"/>
                    </a:lnTo>
                    <a:lnTo>
                      <a:pt x="830" y="840"/>
                    </a:lnTo>
                    <a:lnTo>
                      <a:pt x="830" y="845"/>
                    </a:lnTo>
                    <a:lnTo>
                      <a:pt x="835" y="850"/>
                    </a:lnTo>
                    <a:lnTo>
                      <a:pt x="840" y="845"/>
                    </a:lnTo>
                    <a:lnTo>
                      <a:pt x="835" y="850"/>
                    </a:lnTo>
                    <a:lnTo>
                      <a:pt x="840" y="860"/>
                    </a:lnTo>
                    <a:lnTo>
                      <a:pt x="845" y="865"/>
                    </a:lnTo>
                    <a:lnTo>
                      <a:pt x="855" y="875"/>
                    </a:lnTo>
                    <a:lnTo>
                      <a:pt x="860" y="881"/>
                    </a:lnTo>
                    <a:lnTo>
                      <a:pt x="876" y="886"/>
                    </a:lnTo>
                    <a:lnTo>
                      <a:pt x="876" y="875"/>
                    </a:lnTo>
                    <a:lnTo>
                      <a:pt x="870" y="881"/>
                    </a:lnTo>
                    <a:lnTo>
                      <a:pt x="881" y="891"/>
                    </a:lnTo>
                    <a:lnTo>
                      <a:pt x="886" y="896"/>
                    </a:lnTo>
                    <a:lnTo>
                      <a:pt x="906" y="901"/>
                    </a:lnTo>
                    <a:lnTo>
                      <a:pt x="927" y="906"/>
                    </a:lnTo>
                    <a:lnTo>
                      <a:pt x="952" y="911"/>
                    </a:lnTo>
                    <a:lnTo>
                      <a:pt x="973" y="911"/>
                    </a:lnTo>
                    <a:lnTo>
                      <a:pt x="998" y="916"/>
                    </a:lnTo>
                    <a:lnTo>
                      <a:pt x="1024" y="916"/>
                    </a:lnTo>
                    <a:lnTo>
                      <a:pt x="1050" y="916"/>
                    </a:lnTo>
                    <a:lnTo>
                      <a:pt x="1075" y="916"/>
                    </a:lnTo>
                    <a:lnTo>
                      <a:pt x="1106" y="911"/>
                    </a:lnTo>
                    <a:lnTo>
                      <a:pt x="1126" y="911"/>
                    </a:lnTo>
                    <a:lnTo>
                      <a:pt x="1152" y="906"/>
                    </a:lnTo>
                    <a:lnTo>
                      <a:pt x="1178" y="901"/>
                    </a:lnTo>
                    <a:lnTo>
                      <a:pt x="1183" y="896"/>
                    </a:lnTo>
                    <a:lnTo>
                      <a:pt x="1183" y="901"/>
                    </a:lnTo>
                    <a:lnTo>
                      <a:pt x="1198" y="891"/>
                    </a:lnTo>
                    <a:lnTo>
                      <a:pt x="1219" y="881"/>
                    </a:lnTo>
                    <a:lnTo>
                      <a:pt x="1219" y="875"/>
                    </a:lnTo>
                    <a:lnTo>
                      <a:pt x="1224" y="875"/>
                    </a:lnTo>
                    <a:lnTo>
                      <a:pt x="1229" y="865"/>
                    </a:lnTo>
                    <a:lnTo>
                      <a:pt x="1229" y="860"/>
                    </a:lnTo>
                    <a:lnTo>
                      <a:pt x="1229" y="850"/>
                    </a:lnTo>
                    <a:lnTo>
                      <a:pt x="1219" y="850"/>
                    </a:lnTo>
                    <a:lnTo>
                      <a:pt x="1224" y="855"/>
                    </a:lnTo>
                    <a:lnTo>
                      <a:pt x="1229" y="850"/>
                    </a:lnTo>
                    <a:lnTo>
                      <a:pt x="1234" y="850"/>
                    </a:lnTo>
                    <a:lnTo>
                      <a:pt x="1234" y="845"/>
                    </a:lnTo>
                    <a:lnTo>
                      <a:pt x="1234" y="834"/>
                    </a:lnTo>
                    <a:lnTo>
                      <a:pt x="1234" y="814"/>
                    </a:lnTo>
                    <a:lnTo>
                      <a:pt x="1234" y="793"/>
                    </a:lnTo>
                    <a:lnTo>
                      <a:pt x="1234" y="768"/>
                    </a:lnTo>
                    <a:lnTo>
                      <a:pt x="1234" y="742"/>
                    </a:lnTo>
                    <a:lnTo>
                      <a:pt x="1229" y="722"/>
                    </a:lnTo>
                    <a:lnTo>
                      <a:pt x="1219" y="722"/>
                    </a:lnTo>
                    <a:lnTo>
                      <a:pt x="1229" y="722"/>
                    </a:lnTo>
                    <a:lnTo>
                      <a:pt x="1224" y="696"/>
                    </a:lnTo>
                    <a:lnTo>
                      <a:pt x="1219" y="671"/>
                    </a:lnTo>
                    <a:lnTo>
                      <a:pt x="1224" y="696"/>
                    </a:lnTo>
                    <a:lnTo>
                      <a:pt x="1213" y="650"/>
                    </a:lnTo>
                    <a:lnTo>
                      <a:pt x="1203" y="604"/>
                    </a:lnTo>
                    <a:lnTo>
                      <a:pt x="1193" y="604"/>
                    </a:lnTo>
                    <a:lnTo>
                      <a:pt x="1203" y="604"/>
                    </a:lnTo>
                    <a:lnTo>
                      <a:pt x="1203" y="584"/>
                    </a:lnTo>
                    <a:lnTo>
                      <a:pt x="1203" y="563"/>
                    </a:lnTo>
                    <a:lnTo>
                      <a:pt x="1203" y="548"/>
                    </a:lnTo>
                    <a:lnTo>
                      <a:pt x="1193" y="548"/>
                    </a:lnTo>
                    <a:lnTo>
                      <a:pt x="1203" y="553"/>
                    </a:lnTo>
                    <a:lnTo>
                      <a:pt x="1208" y="538"/>
                    </a:lnTo>
                    <a:lnTo>
                      <a:pt x="1213" y="527"/>
                    </a:lnTo>
                    <a:lnTo>
                      <a:pt x="1219" y="512"/>
                    </a:lnTo>
                    <a:lnTo>
                      <a:pt x="1208" y="507"/>
                    </a:lnTo>
                    <a:lnTo>
                      <a:pt x="1213" y="512"/>
                    </a:lnTo>
                    <a:lnTo>
                      <a:pt x="1224" y="502"/>
                    </a:lnTo>
                    <a:lnTo>
                      <a:pt x="1219" y="497"/>
                    </a:lnTo>
                    <a:lnTo>
                      <a:pt x="1224" y="507"/>
                    </a:lnTo>
                    <a:lnTo>
                      <a:pt x="1234" y="502"/>
                    </a:lnTo>
                    <a:lnTo>
                      <a:pt x="1234" y="497"/>
                    </a:lnTo>
                    <a:lnTo>
                      <a:pt x="1244" y="486"/>
                    </a:lnTo>
                    <a:lnTo>
                      <a:pt x="1254" y="476"/>
                    </a:lnTo>
                    <a:lnTo>
                      <a:pt x="1249" y="471"/>
                    </a:lnTo>
                    <a:lnTo>
                      <a:pt x="1254" y="481"/>
                    </a:lnTo>
                    <a:lnTo>
                      <a:pt x="1270" y="476"/>
                    </a:lnTo>
                    <a:lnTo>
                      <a:pt x="1280" y="471"/>
                    </a:lnTo>
                    <a:lnTo>
                      <a:pt x="1275" y="461"/>
                    </a:lnTo>
                    <a:lnTo>
                      <a:pt x="1275" y="471"/>
                    </a:lnTo>
                    <a:lnTo>
                      <a:pt x="1285" y="471"/>
                    </a:lnTo>
                    <a:lnTo>
                      <a:pt x="1290" y="471"/>
                    </a:lnTo>
                    <a:lnTo>
                      <a:pt x="1306" y="466"/>
                    </a:lnTo>
                    <a:lnTo>
                      <a:pt x="1300" y="456"/>
                    </a:lnTo>
                    <a:lnTo>
                      <a:pt x="1300" y="466"/>
                    </a:lnTo>
                    <a:lnTo>
                      <a:pt x="1311" y="466"/>
                    </a:lnTo>
                    <a:lnTo>
                      <a:pt x="1311" y="456"/>
                    </a:lnTo>
                    <a:lnTo>
                      <a:pt x="1311" y="466"/>
                    </a:lnTo>
                    <a:lnTo>
                      <a:pt x="1326" y="471"/>
                    </a:lnTo>
                    <a:lnTo>
                      <a:pt x="1336" y="471"/>
                    </a:lnTo>
                    <a:lnTo>
                      <a:pt x="1336" y="461"/>
                    </a:lnTo>
                    <a:lnTo>
                      <a:pt x="1331" y="466"/>
                    </a:lnTo>
                    <a:lnTo>
                      <a:pt x="1341" y="476"/>
                    </a:lnTo>
                    <a:lnTo>
                      <a:pt x="1347" y="481"/>
                    </a:lnTo>
                    <a:lnTo>
                      <a:pt x="1357" y="486"/>
                    </a:lnTo>
                    <a:lnTo>
                      <a:pt x="1357" y="476"/>
                    </a:lnTo>
                    <a:lnTo>
                      <a:pt x="1352" y="481"/>
                    </a:lnTo>
                    <a:lnTo>
                      <a:pt x="1362" y="492"/>
                    </a:lnTo>
                    <a:lnTo>
                      <a:pt x="1372" y="502"/>
                    </a:lnTo>
                    <a:lnTo>
                      <a:pt x="1377" y="507"/>
                    </a:lnTo>
                    <a:lnTo>
                      <a:pt x="1387" y="512"/>
                    </a:lnTo>
                    <a:lnTo>
                      <a:pt x="1387" y="502"/>
                    </a:lnTo>
                    <a:lnTo>
                      <a:pt x="1382" y="507"/>
                    </a:lnTo>
                    <a:lnTo>
                      <a:pt x="1393" y="517"/>
                    </a:lnTo>
                    <a:lnTo>
                      <a:pt x="1398" y="522"/>
                    </a:lnTo>
                    <a:lnTo>
                      <a:pt x="1413" y="527"/>
                    </a:lnTo>
                    <a:lnTo>
                      <a:pt x="1428" y="527"/>
                    </a:lnTo>
                    <a:lnTo>
                      <a:pt x="1444" y="527"/>
                    </a:lnTo>
                    <a:lnTo>
                      <a:pt x="1449" y="527"/>
                    </a:lnTo>
                    <a:lnTo>
                      <a:pt x="1464" y="522"/>
                    </a:lnTo>
                    <a:lnTo>
                      <a:pt x="1480" y="517"/>
                    </a:lnTo>
                    <a:lnTo>
                      <a:pt x="1495" y="512"/>
                    </a:lnTo>
                    <a:lnTo>
                      <a:pt x="1495" y="507"/>
                    </a:lnTo>
                    <a:lnTo>
                      <a:pt x="1505" y="497"/>
                    </a:lnTo>
                    <a:lnTo>
                      <a:pt x="1500" y="492"/>
                    </a:lnTo>
                    <a:lnTo>
                      <a:pt x="1505" y="502"/>
                    </a:lnTo>
                    <a:lnTo>
                      <a:pt x="1521" y="497"/>
                    </a:lnTo>
                    <a:lnTo>
                      <a:pt x="1521" y="492"/>
                    </a:lnTo>
                    <a:lnTo>
                      <a:pt x="1531" y="481"/>
                    </a:lnTo>
                    <a:lnTo>
                      <a:pt x="1536" y="481"/>
                    </a:lnTo>
                    <a:lnTo>
                      <a:pt x="1541" y="471"/>
                    </a:lnTo>
                    <a:lnTo>
                      <a:pt x="1551" y="456"/>
                    </a:lnTo>
                    <a:lnTo>
                      <a:pt x="1551" y="451"/>
                    </a:lnTo>
                    <a:lnTo>
                      <a:pt x="1551" y="435"/>
                    </a:lnTo>
                    <a:lnTo>
                      <a:pt x="1541" y="435"/>
                    </a:lnTo>
                    <a:lnTo>
                      <a:pt x="1551" y="440"/>
                    </a:lnTo>
                    <a:lnTo>
                      <a:pt x="1556" y="430"/>
                    </a:lnTo>
                    <a:lnTo>
                      <a:pt x="1556" y="425"/>
                    </a:lnTo>
                    <a:lnTo>
                      <a:pt x="1551" y="405"/>
                    </a:lnTo>
                    <a:lnTo>
                      <a:pt x="1541" y="405"/>
                    </a:lnTo>
                    <a:lnTo>
                      <a:pt x="1551" y="405"/>
                    </a:lnTo>
                    <a:lnTo>
                      <a:pt x="1551" y="384"/>
                    </a:lnTo>
                    <a:lnTo>
                      <a:pt x="1541" y="369"/>
                    </a:lnTo>
                    <a:lnTo>
                      <a:pt x="1536" y="353"/>
                    </a:lnTo>
                    <a:lnTo>
                      <a:pt x="1526" y="338"/>
                    </a:lnTo>
                    <a:lnTo>
                      <a:pt x="1521" y="333"/>
                    </a:lnTo>
                    <a:lnTo>
                      <a:pt x="1505" y="323"/>
                    </a:lnTo>
                    <a:lnTo>
                      <a:pt x="1495" y="317"/>
                    </a:lnTo>
                    <a:lnTo>
                      <a:pt x="1480" y="307"/>
                    </a:lnTo>
                    <a:lnTo>
                      <a:pt x="1464" y="302"/>
                    </a:lnTo>
                    <a:lnTo>
                      <a:pt x="1449" y="297"/>
                    </a:lnTo>
                    <a:lnTo>
                      <a:pt x="1444" y="297"/>
                    </a:lnTo>
                    <a:lnTo>
                      <a:pt x="1428" y="297"/>
                    </a:lnTo>
                    <a:lnTo>
                      <a:pt x="1413" y="297"/>
                    </a:lnTo>
                    <a:lnTo>
                      <a:pt x="1398" y="302"/>
                    </a:lnTo>
                    <a:lnTo>
                      <a:pt x="1387" y="307"/>
                    </a:lnTo>
                    <a:lnTo>
                      <a:pt x="1377" y="312"/>
                    </a:lnTo>
                    <a:lnTo>
                      <a:pt x="1367" y="317"/>
                    </a:lnTo>
                    <a:lnTo>
                      <a:pt x="1362" y="317"/>
                    </a:lnTo>
                    <a:lnTo>
                      <a:pt x="1352" y="328"/>
                    </a:lnTo>
                    <a:lnTo>
                      <a:pt x="1357" y="333"/>
                    </a:lnTo>
                    <a:lnTo>
                      <a:pt x="1357" y="328"/>
                    </a:lnTo>
                    <a:lnTo>
                      <a:pt x="1347" y="333"/>
                    </a:lnTo>
                    <a:lnTo>
                      <a:pt x="1331" y="338"/>
                    </a:lnTo>
                    <a:lnTo>
                      <a:pt x="1321" y="343"/>
                    </a:lnTo>
                    <a:lnTo>
                      <a:pt x="1321" y="348"/>
                    </a:lnTo>
                    <a:lnTo>
                      <a:pt x="1321" y="343"/>
                    </a:lnTo>
                    <a:lnTo>
                      <a:pt x="1306" y="343"/>
                    </a:lnTo>
                    <a:lnTo>
                      <a:pt x="1290" y="343"/>
                    </a:lnTo>
                    <a:lnTo>
                      <a:pt x="1275" y="343"/>
                    </a:lnTo>
                    <a:lnTo>
                      <a:pt x="1265" y="343"/>
                    </a:lnTo>
                    <a:lnTo>
                      <a:pt x="1265" y="348"/>
                    </a:lnTo>
                    <a:lnTo>
                      <a:pt x="1270" y="343"/>
                    </a:lnTo>
                    <a:lnTo>
                      <a:pt x="1254" y="338"/>
                    </a:lnTo>
                    <a:lnTo>
                      <a:pt x="1239" y="333"/>
                    </a:lnTo>
                    <a:lnTo>
                      <a:pt x="1234" y="333"/>
                    </a:lnTo>
                    <a:lnTo>
                      <a:pt x="1224" y="333"/>
                    </a:lnTo>
                    <a:lnTo>
                      <a:pt x="1224" y="338"/>
                    </a:lnTo>
                    <a:lnTo>
                      <a:pt x="1229" y="333"/>
                    </a:lnTo>
                    <a:lnTo>
                      <a:pt x="1219" y="323"/>
                    </a:lnTo>
                    <a:lnTo>
                      <a:pt x="1208" y="317"/>
                    </a:lnTo>
                    <a:lnTo>
                      <a:pt x="1203" y="323"/>
                    </a:lnTo>
                    <a:lnTo>
                      <a:pt x="1208" y="317"/>
                    </a:lnTo>
                    <a:lnTo>
                      <a:pt x="1198" y="307"/>
                    </a:lnTo>
                    <a:lnTo>
                      <a:pt x="1193" y="312"/>
                    </a:lnTo>
                    <a:lnTo>
                      <a:pt x="1203" y="312"/>
                    </a:lnTo>
                    <a:lnTo>
                      <a:pt x="1203" y="302"/>
                    </a:lnTo>
                    <a:lnTo>
                      <a:pt x="1198" y="292"/>
                    </a:lnTo>
                    <a:lnTo>
                      <a:pt x="1188" y="292"/>
                    </a:lnTo>
                    <a:lnTo>
                      <a:pt x="1198" y="292"/>
                    </a:lnTo>
                    <a:lnTo>
                      <a:pt x="1198" y="277"/>
                    </a:lnTo>
                    <a:lnTo>
                      <a:pt x="1198" y="246"/>
                    </a:lnTo>
                    <a:lnTo>
                      <a:pt x="1198" y="210"/>
                    </a:lnTo>
                    <a:lnTo>
                      <a:pt x="1203" y="169"/>
                    </a:lnTo>
                    <a:lnTo>
                      <a:pt x="1208" y="128"/>
                    </a:lnTo>
                    <a:lnTo>
                      <a:pt x="1213" y="87"/>
                    </a:lnTo>
                    <a:lnTo>
                      <a:pt x="1219" y="56"/>
                    </a:lnTo>
                    <a:lnTo>
                      <a:pt x="1224" y="26"/>
                    </a:lnTo>
                    <a:lnTo>
                      <a:pt x="1224" y="21"/>
                    </a:lnTo>
                    <a:lnTo>
                      <a:pt x="1213" y="21"/>
                    </a:lnTo>
                    <a:lnTo>
                      <a:pt x="1208" y="21"/>
                    </a:lnTo>
                    <a:lnTo>
                      <a:pt x="1162" y="21"/>
                    </a:lnTo>
                    <a:lnTo>
                      <a:pt x="1116" y="16"/>
                    </a:lnTo>
                    <a:lnTo>
                      <a:pt x="1075" y="16"/>
                    </a:lnTo>
                    <a:lnTo>
                      <a:pt x="1039" y="10"/>
                    </a:lnTo>
                    <a:lnTo>
                      <a:pt x="1004" y="5"/>
                    </a:lnTo>
                    <a:lnTo>
                      <a:pt x="973" y="5"/>
                    </a:lnTo>
                    <a:lnTo>
                      <a:pt x="952" y="0"/>
                    </a:lnTo>
                    <a:lnTo>
                      <a:pt x="937" y="0"/>
                    </a:lnTo>
                    <a:lnTo>
                      <a:pt x="927" y="0"/>
                    </a:lnTo>
                    <a:lnTo>
                      <a:pt x="922" y="0"/>
                    </a:lnTo>
                    <a:lnTo>
                      <a:pt x="917" y="5"/>
                    </a:lnTo>
                    <a:lnTo>
                      <a:pt x="922" y="10"/>
                    </a:lnTo>
                    <a:lnTo>
                      <a:pt x="922" y="5"/>
                    </a:lnTo>
                    <a:lnTo>
                      <a:pt x="911" y="10"/>
                    </a:lnTo>
                    <a:lnTo>
                      <a:pt x="906" y="10"/>
                    </a:lnTo>
                    <a:lnTo>
                      <a:pt x="896" y="21"/>
                    </a:lnTo>
                    <a:lnTo>
                      <a:pt x="891" y="26"/>
                    </a:lnTo>
                    <a:lnTo>
                      <a:pt x="881" y="36"/>
                    </a:lnTo>
                    <a:lnTo>
                      <a:pt x="881" y="41"/>
                    </a:lnTo>
                    <a:lnTo>
                      <a:pt x="881" y="56"/>
                    </a:lnTo>
                    <a:lnTo>
                      <a:pt x="886" y="56"/>
                    </a:lnTo>
                    <a:lnTo>
                      <a:pt x="881" y="56"/>
                    </a:lnTo>
                    <a:lnTo>
                      <a:pt x="876" y="67"/>
                    </a:lnTo>
                    <a:lnTo>
                      <a:pt x="870" y="82"/>
                    </a:lnTo>
                    <a:lnTo>
                      <a:pt x="870" y="97"/>
                    </a:lnTo>
                    <a:lnTo>
                      <a:pt x="870" y="113"/>
                    </a:lnTo>
                    <a:lnTo>
                      <a:pt x="870" y="118"/>
                    </a:lnTo>
                    <a:lnTo>
                      <a:pt x="876" y="128"/>
                    </a:lnTo>
                    <a:lnTo>
                      <a:pt x="881" y="143"/>
                    </a:lnTo>
                    <a:lnTo>
                      <a:pt x="886" y="159"/>
                    </a:lnTo>
                    <a:lnTo>
                      <a:pt x="896" y="174"/>
                    </a:lnTo>
                    <a:lnTo>
                      <a:pt x="906" y="184"/>
                    </a:lnTo>
                    <a:lnTo>
                      <a:pt x="911" y="190"/>
                    </a:lnTo>
                    <a:lnTo>
                      <a:pt x="927" y="200"/>
                    </a:lnTo>
                    <a:lnTo>
                      <a:pt x="927" y="190"/>
                    </a:lnTo>
                    <a:lnTo>
                      <a:pt x="922" y="195"/>
                    </a:lnTo>
                    <a:lnTo>
                      <a:pt x="927" y="210"/>
                    </a:lnTo>
                    <a:lnTo>
                      <a:pt x="937" y="230"/>
                    </a:lnTo>
                    <a:lnTo>
                      <a:pt x="942" y="241"/>
                    </a:lnTo>
                    <a:lnTo>
                      <a:pt x="947" y="236"/>
                    </a:lnTo>
                    <a:lnTo>
                      <a:pt x="942" y="236"/>
                    </a:lnTo>
                    <a:lnTo>
                      <a:pt x="942" y="256"/>
                    </a:lnTo>
                    <a:lnTo>
                      <a:pt x="942" y="271"/>
                    </a:lnTo>
                    <a:lnTo>
                      <a:pt x="942" y="287"/>
                    </a:lnTo>
                    <a:lnTo>
                      <a:pt x="947" y="287"/>
                    </a:lnTo>
                    <a:lnTo>
                      <a:pt x="942" y="282"/>
                    </a:lnTo>
                    <a:lnTo>
                      <a:pt x="932" y="292"/>
                    </a:lnTo>
                    <a:lnTo>
                      <a:pt x="932" y="297"/>
                    </a:lnTo>
                    <a:lnTo>
                      <a:pt x="927" y="312"/>
                    </a:lnTo>
                    <a:lnTo>
                      <a:pt x="917" y="328"/>
                    </a:lnTo>
                    <a:lnTo>
                      <a:pt x="922" y="328"/>
                    </a:lnTo>
                    <a:lnTo>
                      <a:pt x="917" y="323"/>
                    </a:lnTo>
                    <a:lnTo>
                      <a:pt x="906" y="333"/>
                    </a:lnTo>
                    <a:lnTo>
                      <a:pt x="911" y="338"/>
                    </a:lnTo>
                    <a:lnTo>
                      <a:pt x="911" y="333"/>
                    </a:lnTo>
                    <a:lnTo>
                      <a:pt x="896" y="343"/>
                    </a:lnTo>
                    <a:lnTo>
                      <a:pt x="881" y="353"/>
                    </a:lnTo>
                    <a:lnTo>
                      <a:pt x="881" y="358"/>
                    </a:lnTo>
                    <a:lnTo>
                      <a:pt x="881" y="353"/>
                    </a:lnTo>
                    <a:lnTo>
                      <a:pt x="860" y="358"/>
                    </a:lnTo>
                    <a:lnTo>
                      <a:pt x="840" y="364"/>
                    </a:lnTo>
                    <a:lnTo>
                      <a:pt x="819" y="369"/>
                    </a:lnTo>
                    <a:lnTo>
                      <a:pt x="809" y="369"/>
                    </a:lnTo>
                    <a:lnTo>
                      <a:pt x="799" y="369"/>
                    </a:lnTo>
                    <a:lnTo>
                      <a:pt x="799" y="374"/>
                    </a:lnTo>
                    <a:lnTo>
                      <a:pt x="804" y="369"/>
                    </a:lnTo>
                    <a:lnTo>
                      <a:pt x="794" y="364"/>
                    </a:lnTo>
                    <a:lnTo>
                      <a:pt x="789" y="364"/>
                    </a:lnTo>
                    <a:lnTo>
                      <a:pt x="778" y="364"/>
                    </a:lnTo>
                    <a:lnTo>
                      <a:pt x="778" y="369"/>
                    </a:lnTo>
                    <a:lnTo>
                      <a:pt x="783" y="364"/>
                    </a:lnTo>
                    <a:lnTo>
                      <a:pt x="773" y="358"/>
                    </a:lnTo>
                    <a:lnTo>
                      <a:pt x="763" y="353"/>
                    </a:lnTo>
                    <a:lnTo>
                      <a:pt x="758" y="358"/>
                    </a:lnTo>
                    <a:lnTo>
                      <a:pt x="763" y="353"/>
                    </a:lnTo>
                    <a:lnTo>
                      <a:pt x="758" y="348"/>
                    </a:lnTo>
                    <a:lnTo>
                      <a:pt x="748" y="343"/>
                    </a:lnTo>
                    <a:lnTo>
                      <a:pt x="732" y="333"/>
                    </a:lnTo>
                    <a:lnTo>
                      <a:pt x="727" y="338"/>
                    </a:lnTo>
                    <a:lnTo>
                      <a:pt x="732" y="333"/>
                    </a:lnTo>
                    <a:lnTo>
                      <a:pt x="722" y="323"/>
                    </a:lnTo>
                    <a:lnTo>
                      <a:pt x="717" y="328"/>
                    </a:lnTo>
                    <a:lnTo>
                      <a:pt x="727" y="328"/>
                    </a:lnTo>
                    <a:lnTo>
                      <a:pt x="717" y="312"/>
                    </a:lnTo>
                    <a:lnTo>
                      <a:pt x="712" y="297"/>
                    </a:lnTo>
                    <a:lnTo>
                      <a:pt x="707" y="282"/>
                    </a:lnTo>
                    <a:lnTo>
                      <a:pt x="696" y="282"/>
                    </a:lnTo>
                    <a:lnTo>
                      <a:pt x="707" y="282"/>
                    </a:lnTo>
                    <a:lnTo>
                      <a:pt x="707" y="261"/>
                    </a:lnTo>
                    <a:lnTo>
                      <a:pt x="702" y="246"/>
                    </a:lnTo>
                    <a:lnTo>
                      <a:pt x="691" y="246"/>
                    </a:lnTo>
                    <a:lnTo>
                      <a:pt x="702" y="251"/>
                    </a:lnTo>
                    <a:lnTo>
                      <a:pt x="707" y="236"/>
                    </a:lnTo>
                    <a:lnTo>
                      <a:pt x="707" y="230"/>
                    </a:lnTo>
                    <a:lnTo>
                      <a:pt x="707" y="210"/>
                    </a:lnTo>
                    <a:lnTo>
                      <a:pt x="696" y="210"/>
                    </a:lnTo>
                    <a:lnTo>
                      <a:pt x="702" y="215"/>
                    </a:lnTo>
                    <a:lnTo>
                      <a:pt x="712" y="205"/>
                    </a:lnTo>
                    <a:lnTo>
                      <a:pt x="717" y="205"/>
                    </a:lnTo>
                    <a:lnTo>
                      <a:pt x="722" y="190"/>
                    </a:lnTo>
                    <a:lnTo>
                      <a:pt x="712" y="184"/>
                    </a:lnTo>
                    <a:lnTo>
                      <a:pt x="717" y="190"/>
                    </a:lnTo>
                    <a:lnTo>
                      <a:pt x="727" y="179"/>
                    </a:lnTo>
                    <a:lnTo>
                      <a:pt x="737" y="169"/>
                    </a:lnTo>
                    <a:lnTo>
                      <a:pt x="743" y="169"/>
                    </a:lnTo>
                    <a:lnTo>
                      <a:pt x="748" y="159"/>
                    </a:lnTo>
                    <a:lnTo>
                      <a:pt x="753" y="149"/>
                    </a:lnTo>
                    <a:lnTo>
                      <a:pt x="758" y="138"/>
                    </a:lnTo>
                    <a:lnTo>
                      <a:pt x="763" y="128"/>
                    </a:lnTo>
                    <a:lnTo>
                      <a:pt x="763" y="123"/>
                    </a:lnTo>
                    <a:lnTo>
                      <a:pt x="763" y="113"/>
                    </a:lnTo>
                    <a:lnTo>
                      <a:pt x="763" y="103"/>
                    </a:lnTo>
                    <a:lnTo>
                      <a:pt x="758" y="92"/>
                    </a:lnTo>
                    <a:lnTo>
                      <a:pt x="753" y="82"/>
                    </a:lnTo>
                    <a:lnTo>
                      <a:pt x="748" y="72"/>
                    </a:lnTo>
                    <a:lnTo>
                      <a:pt x="743" y="67"/>
                    </a:lnTo>
                    <a:lnTo>
                      <a:pt x="732" y="56"/>
                    </a:lnTo>
                    <a:lnTo>
                      <a:pt x="717" y="51"/>
                    </a:lnTo>
                    <a:lnTo>
                      <a:pt x="702" y="41"/>
                    </a:lnTo>
                    <a:lnTo>
                      <a:pt x="686" y="36"/>
                    </a:lnTo>
                    <a:lnTo>
                      <a:pt x="666" y="26"/>
                    </a:lnTo>
                    <a:lnTo>
                      <a:pt x="661" y="26"/>
                    </a:lnTo>
                    <a:lnTo>
                      <a:pt x="635" y="21"/>
                    </a:lnTo>
                    <a:lnTo>
                      <a:pt x="609" y="21"/>
                    </a:lnTo>
                    <a:lnTo>
                      <a:pt x="574" y="16"/>
                    </a:lnTo>
                    <a:lnTo>
                      <a:pt x="533" y="16"/>
                    </a:lnTo>
                    <a:lnTo>
                      <a:pt x="492" y="21"/>
                    </a:lnTo>
                    <a:lnTo>
                      <a:pt x="446" y="21"/>
                    </a:lnTo>
                    <a:lnTo>
                      <a:pt x="405" y="26"/>
                    </a:lnTo>
                    <a:lnTo>
                      <a:pt x="369" y="31"/>
                    </a:lnTo>
                    <a:lnTo>
                      <a:pt x="343" y="36"/>
                    </a:lnTo>
                    <a:lnTo>
                      <a:pt x="333" y="36"/>
                    </a:lnTo>
                    <a:lnTo>
                      <a:pt x="338" y="41"/>
                    </a:lnTo>
                    <a:lnTo>
                      <a:pt x="343" y="72"/>
                    </a:lnTo>
                    <a:lnTo>
                      <a:pt x="343" y="77"/>
                    </a:lnTo>
                    <a:lnTo>
                      <a:pt x="359" y="113"/>
                    </a:lnTo>
                    <a:lnTo>
                      <a:pt x="369" y="159"/>
                    </a:lnTo>
                    <a:lnTo>
                      <a:pt x="379" y="205"/>
                    </a:lnTo>
                    <a:lnTo>
                      <a:pt x="384" y="200"/>
                    </a:lnTo>
                    <a:lnTo>
                      <a:pt x="379" y="200"/>
                    </a:lnTo>
                    <a:lnTo>
                      <a:pt x="379" y="220"/>
                    </a:lnTo>
                    <a:lnTo>
                      <a:pt x="384" y="246"/>
                    </a:lnTo>
                    <a:lnTo>
                      <a:pt x="384" y="266"/>
                    </a:lnTo>
                    <a:lnTo>
                      <a:pt x="384" y="287"/>
                    </a:lnTo>
                    <a:lnTo>
                      <a:pt x="384" y="302"/>
                    </a:lnTo>
                    <a:lnTo>
                      <a:pt x="389" y="302"/>
                    </a:lnTo>
                    <a:lnTo>
                      <a:pt x="384" y="302"/>
                    </a:lnTo>
                    <a:lnTo>
                      <a:pt x="379" y="317"/>
                    </a:lnTo>
                    <a:lnTo>
                      <a:pt x="384" y="317"/>
                    </a:lnTo>
                    <a:lnTo>
                      <a:pt x="379" y="312"/>
                    </a:lnTo>
                    <a:lnTo>
                      <a:pt x="374" y="317"/>
                    </a:lnTo>
                    <a:lnTo>
                      <a:pt x="374" y="323"/>
                    </a:lnTo>
                    <a:lnTo>
                      <a:pt x="374" y="333"/>
                    </a:lnTo>
                    <a:lnTo>
                      <a:pt x="379" y="333"/>
                    </a:lnTo>
                    <a:lnTo>
                      <a:pt x="374" y="328"/>
                    </a:lnTo>
                    <a:lnTo>
                      <a:pt x="369" y="333"/>
                    </a:lnTo>
                    <a:lnTo>
                      <a:pt x="374" y="338"/>
                    </a:lnTo>
                    <a:lnTo>
                      <a:pt x="374" y="333"/>
                    </a:lnTo>
                    <a:lnTo>
                      <a:pt x="369" y="333"/>
                    </a:lnTo>
                    <a:lnTo>
                      <a:pt x="364" y="333"/>
                    </a:lnTo>
                    <a:lnTo>
                      <a:pt x="364" y="338"/>
                    </a:lnTo>
                    <a:lnTo>
                      <a:pt x="359" y="348"/>
                    </a:lnTo>
                    <a:lnTo>
                      <a:pt x="364" y="348"/>
                    </a:lnTo>
                    <a:lnTo>
                      <a:pt x="364" y="343"/>
                    </a:lnTo>
                    <a:lnTo>
                      <a:pt x="348" y="348"/>
                    </a:lnTo>
                    <a:lnTo>
                      <a:pt x="343" y="348"/>
                    </a:lnTo>
                    <a:lnTo>
                      <a:pt x="338" y="353"/>
                    </a:lnTo>
                    <a:lnTo>
                      <a:pt x="343" y="358"/>
                    </a:lnTo>
                    <a:lnTo>
                      <a:pt x="343" y="353"/>
                    </a:lnTo>
                    <a:lnTo>
                      <a:pt x="328" y="358"/>
                    </a:lnTo>
                    <a:lnTo>
                      <a:pt x="318" y="364"/>
                    </a:lnTo>
                    <a:lnTo>
                      <a:pt x="318" y="369"/>
                    </a:lnTo>
                    <a:lnTo>
                      <a:pt x="318" y="364"/>
                    </a:lnTo>
                    <a:lnTo>
                      <a:pt x="307" y="364"/>
                    </a:lnTo>
                    <a:lnTo>
                      <a:pt x="297" y="364"/>
                    </a:lnTo>
                    <a:lnTo>
                      <a:pt x="287" y="364"/>
                    </a:lnTo>
                    <a:lnTo>
                      <a:pt x="277" y="364"/>
                    </a:lnTo>
                    <a:lnTo>
                      <a:pt x="266" y="364"/>
                    </a:lnTo>
                    <a:lnTo>
                      <a:pt x="266" y="369"/>
                    </a:lnTo>
                    <a:lnTo>
                      <a:pt x="272" y="364"/>
                    </a:lnTo>
                    <a:lnTo>
                      <a:pt x="261" y="358"/>
                    </a:lnTo>
                    <a:lnTo>
                      <a:pt x="256" y="358"/>
                    </a:lnTo>
                    <a:lnTo>
                      <a:pt x="246" y="358"/>
                    </a:lnTo>
                    <a:lnTo>
                      <a:pt x="246" y="364"/>
                    </a:lnTo>
                    <a:lnTo>
                      <a:pt x="251" y="358"/>
                    </a:lnTo>
                    <a:lnTo>
                      <a:pt x="241" y="353"/>
                    </a:lnTo>
                    <a:lnTo>
                      <a:pt x="231" y="348"/>
                    </a:lnTo>
                    <a:lnTo>
                      <a:pt x="226" y="353"/>
                    </a:lnTo>
                    <a:lnTo>
                      <a:pt x="231" y="348"/>
                    </a:lnTo>
                    <a:lnTo>
                      <a:pt x="226" y="343"/>
                    </a:lnTo>
                    <a:lnTo>
                      <a:pt x="220" y="348"/>
                    </a:lnTo>
                    <a:lnTo>
                      <a:pt x="231" y="348"/>
                    </a:lnTo>
                    <a:lnTo>
                      <a:pt x="226" y="338"/>
                    </a:lnTo>
                    <a:lnTo>
                      <a:pt x="220" y="333"/>
                    </a:lnTo>
                    <a:lnTo>
                      <a:pt x="210" y="328"/>
                    </a:lnTo>
                    <a:lnTo>
                      <a:pt x="195" y="317"/>
                    </a:lnTo>
                    <a:lnTo>
                      <a:pt x="179" y="312"/>
                    </a:lnTo>
                    <a:lnTo>
                      <a:pt x="164" y="307"/>
                    </a:lnTo>
                    <a:lnTo>
                      <a:pt x="159" y="307"/>
                    </a:lnTo>
                    <a:lnTo>
                      <a:pt x="144" y="307"/>
                    </a:lnTo>
                    <a:lnTo>
                      <a:pt x="128" y="307"/>
                    </a:lnTo>
                    <a:lnTo>
                      <a:pt x="108" y="307"/>
                    </a:lnTo>
                    <a:lnTo>
                      <a:pt x="92" y="312"/>
                    </a:lnTo>
                    <a:lnTo>
                      <a:pt x="77" y="317"/>
                    </a:lnTo>
                    <a:lnTo>
                      <a:pt x="62" y="328"/>
                    </a:lnTo>
                    <a:lnTo>
                      <a:pt x="57" y="328"/>
                    </a:lnTo>
                    <a:lnTo>
                      <a:pt x="41" y="343"/>
                    </a:lnTo>
                    <a:lnTo>
                      <a:pt x="46" y="348"/>
                    </a:lnTo>
                    <a:lnTo>
                      <a:pt x="46" y="343"/>
                    </a:lnTo>
                    <a:lnTo>
                      <a:pt x="31" y="353"/>
                    </a:lnTo>
                    <a:lnTo>
                      <a:pt x="26" y="353"/>
                    </a:lnTo>
                    <a:lnTo>
                      <a:pt x="26" y="358"/>
                    </a:lnTo>
                    <a:lnTo>
                      <a:pt x="21" y="369"/>
                    </a:lnTo>
                    <a:lnTo>
                      <a:pt x="26" y="369"/>
                    </a:lnTo>
                    <a:lnTo>
                      <a:pt x="21" y="364"/>
                    </a:lnTo>
                    <a:lnTo>
                      <a:pt x="16" y="369"/>
                    </a:lnTo>
                    <a:lnTo>
                      <a:pt x="16" y="374"/>
                    </a:lnTo>
                    <a:lnTo>
                      <a:pt x="16" y="384"/>
                    </a:lnTo>
                    <a:lnTo>
                      <a:pt x="21" y="384"/>
                    </a:lnTo>
                    <a:lnTo>
                      <a:pt x="16" y="384"/>
                    </a:lnTo>
                    <a:lnTo>
                      <a:pt x="11" y="394"/>
                    </a:lnTo>
                    <a:lnTo>
                      <a:pt x="5" y="405"/>
                    </a:lnTo>
                    <a:lnTo>
                      <a:pt x="5" y="415"/>
                    </a:lnTo>
                    <a:lnTo>
                      <a:pt x="11" y="415"/>
                    </a:lnTo>
                    <a:lnTo>
                      <a:pt x="5" y="415"/>
                    </a:lnTo>
                    <a:lnTo>
                      <a:pt x="0" y="430"/>
                    </a:lnTo>
                    <a:lnTo>
                      <a:pt x="0" y="440"/>
                    </a:lnTo>
                    <a:lnTo>
                      <a:pt x="0" y="451"/>
                    </a:lnTo>
                    <a:lnTo>
                      <a:pt x="0" y="456"/>
                    </a:lnTo>
                    <a:lnTo>
                      <a:pt x="5" y="466"/>
                    </a:lnTo>
                    <a:lnTo>
                      <a:pt x="11" y="461"/>
                    </a:lnTo>
                    <a:lnTo>
                      <a:pt x="5" y="461"/>
                    </a:lnTo>
                    <a:lnTo>
                      <a:pt x="5" y="471"/>
                    </a:lnTo>
                    <a:lnTo>
                      <a:pt x="5" y="476"/>
                    </a:lnTo>
                    <a:lnTo>
                      <a:pt x="11" y="481"/>
                    </a:lnTo>
                    <a:lnTo>
                      <a:pt x="16" y="476"/>
                    </a:lnTo>
                    <a:lnTo>
                      <a:pt x="11" y="476"/>
                    </a:lnTo>
                    <a:lnTo>
                      <a:pt x="11" y="486"/>
                    </a:lnTo>
                    <a:lnTo>
                      <a:pt x="11" y="492"/>
                    </a:lnTo>
                    <a:lnTo>
                      <a:pt x="16" y="497"/>
                    </a:lnTo>
                    <a:lnTo>
                      <a:pt x="21" y="492"/>
                    </a:lnTo>
                    <a:lnTo>
                      <a:pt x="16" y="497"/>
                    </a:lnTo>
                    <a:lnTo>
                      <a:pt x="21" y="507"/>
                    </a:lnTo>
                    <a:lnTo>
                      <a:pt x="26" y="512"/>
                    </a:lnTo>
                    <a:lnTo>
                      <a:pt x="31" y="507"/>
                    </a:lnTo>
                    <a:lnTo>
                      <a:pt x="26" y="512"/>
                    </a:lnTo>
                    <a:lnTo>
                      <a:pt x="36" y="527"/>
                    </a:lnTo>
                    <a:lnTo>
                      <a:pt x="41" y="532"/>
                    </a:lnTo>
                    <a:lnTo>
                      <a:pt x="57" y="543"/>
                    </a:lnTo>
                    <a:lnTo>
                      <a:pt x="72" y="548"/>
                    </a:lnTo>
                    <a:lnTo>
                      <a:pt x="87" y="553"/>
                    </a:lnTo>
                    <a:lnTo>
                      <a:pt x="103" y="558"/>
                    </a:lnTo>
                    <a:lnTo>
                      <a:pt x="118" y="563"/>
                    </a:lnTo>
                    <a:lnTo>
                      <a:pt x="139" y="563"/>
                    </a:lnTo>
                    <a:lnTo>
                      <a:pt x="154" y="563"/>
                    </a:lnTo>
                    <a:lnTo>
                      <a:pt x="159" y="563"/>
                    </a:lnTo>
                    <a:lnTo>
                      <a:pt x="169" y="558"/>
                    </a:lnTo>
                    <a:lnTo>
                      <a:pt x="185" y="553"/>
                    </a:lnTo>
                    <a:lnTo>
                      <a:pt x="195" y="548"/>
                    </a:lnTo>
                    <a:lnTo>
                      <a:pt x="195" y="543"/>
                    </a:lnTo>
                    <a:lnTo>
                      <a:pt x="200" y="543"/>
                    </a:lnTo>
                    <a:lnTo>
                      <a:pt x="205" y="532"/>
                    </a:lnTo>
                    <a:lnTo>
                      <a:pt x="195" y="527"/>
                    </a:lnTo>
                    <a:lnTo>
                      <a:pt x="200" y="538"/>
                    </a:lnTo>
                    <a:lnTo>
                      <a:pt x="210" y="532"/>
                    </a:lnTo>
                    <a:lnTo>
                      <a:pt x="220" y="527"/>
                    </a:lnTo>
                    <a:lnTo>
                      <a:pt x="231" y="522"/>
                    </a:lnTo>
                    <a:lnTo>
                      <a:pt x="241" y="517"/>
                    </a:lnTo>
                    <a:lnTo>
                      <a:pt x="236" y="507"/>
                    </a:lnTo>
                    <a:lnTo>
                      <a:pt x="236" y="517"/>
                    </a:lnTo>
                    <a:lnTo>
                      <a:pt x="246" y="517"/>
                    </a:lnTo>
                    <a:lnTo>
                      <a:pt x="261" y="517"/>
                    </a:lnTo>
                    <a:lnTo>
                      <a:pt x="261" y="507"/>
                    </a:lnTo>
                    <a:lnTo>
                      <a:pt x="261" y="517"/>
                    </a:lnTo>
                    <a:lnTo>
                      <a:pt x="272" y="522"/>
                    </a:lnTo>
                    <a:lnTo>
                      <a:pt x="282" y="522"/>
                    </a:lnTo>
                    <a:lnTo>
                      <a:pt x="282" y="512"/>
                    </a:lnTo>
                    <a:lnTo>
                      <a:pt x="282" y="522"/>
                    </a:lnTo>
                    <a:lnTo>
                      <a:pt x="297" y="527"/>
                    </a:lnTo>
                    <a:lnTo>
                      <a:pt x="307" y="532"/>
                    </a:lnTo>
                    <a:lnTo>
                      <a:pt x="307" y="522"/>
                    </a:lnTo>
                    <a:lnTo>
                      <a:pt x="302" y="527"/>
                    </a:lnTo>
                    <a:lnTo>
                      <a:pt x="307" y="532"/>
                    </a:lnTo>
                    <a:lnTo>
                      <a:pt x="318" y="543"/>
                    </a:lnTo>
                    <a:lnTo>
                      <a:pt x="323" y="538"/>
                    </a:lnTo>
                    <a:lnTo>
                      <a:pt x="318" y="543"/>
                    </a:lnTo>
                    <a:lnTo>
                      <a:pt x="323" y="553"/>
                    </a:lnTo>
                    <a:lnTo>
                      <a:pt x="328" y="558"/>
                    </a:lnTo>
                    <a:lnTo>
                      <a:pt x="338" y="563"/>
                    </a:lnTo>
                    <a:lnTo>
                      <a:pt x="338" y="553"/>
                    </a:lnTo>
                    <a:lnTo>
                      <a:pt x="333" y="553"/>
                    </a:lnTo>
                    <a:lnTo>
                      <a:pt x="333" y="563"/>
                    </a:lnTo>
                    <a:lnTo>
                      <a:pt x="333" y="568"/>
                    </a:lnTo>
                    <a:lnTo>
                      <a:pt x="338" y="579"/>
                    </a:lnTo>
                    <a:lnTo>
                      <a:pt x="343" y="573"/>
                    </a:lnTo>
                    <a:lnTo>
                      <a:pt x="338" y="573"/>
                    </a:lnTo>
                    <a:lnTo>
                      <a:pt x="333" y="599"/>
                    </a:lnTo>
                    <a:lnTo>
                      <a:pt x="333" y="630"/>
                    </a:lnTo>
                    <a:lnTo>
                      <a:pt x="328" y="666"/>
                    </a:lnTo>
                    <a:lnTo>
                      <a:pt x="328" y="706"/>
                    </a:lnTo>
                    <a:lnTo>
                      <a:pt x="323" y="753"/>
                    </a:lnTo>
                    <a:lnTo>
                      <a:pt x="323" y="793"/>
                    </a:lnTo>
                    <a:lnTo>
                      <a:pt x="323" y="799"/>
                    </a:lnTo>
                    <a:lnTo>
                      <a:pt x="328" y="819"/>
                    </a:lnTo>
                    <a:lnTo>
                      <a:pt x="333" y="814"/>
                    </a:lnTo>
                    <a:lnTo>
                      <a:pt x="328" y="814"/>
                    </a:lnTo>
                    <a:lnTo>
                      <a:pt x="328" y="834"/>
                    </a:lnTo>
                    <a:lnTo>
                      <a:pt x="328" y="840"/>
                    </a:lnTo>
                    <a:lnTo>
                      <a:pt x="333" y="855"/>
                    </a:lnTo>
                    <a:lnTo>
                      <a:pt x="338" y="875"/>
                    </a:lnTo>
                    <a:lnTo>
                      <a:pt x="343" y="881"/>
                    </a:lnTo>
                    <a:lnTo>
                      <a:pt x="348" y="886"/>
                    </a:lnTo>
                    <a:lnTo>
                      <a:pt x="364" y="886"/>
                    </a:lnTo>
                    <a:lnTo>
                      <a:pt x="364" y="875"/>
                    </a:lnTo>
                    <a:lnTo>
                      <a:pt x="364" y="886"/>
                    </a:lnTo>
                    <a:lnTo>
                      <a:pt x="379" y="891"/>
                    </a:lnTo>
                    <a:lnTo>
                      <a:pt x="394" y="891"/>
                    </a:lnTo>
                    <a:lnTo>
                      <a:pt x="435" y="891"/>
                    </a:lnTo>
                    <a:lnTo>
                      <a:pt x="476" y="891"/>
                    </a:lnTo>
                    <a:lnTo>
                      <a:pt x="528" y="886"/>
                    </a:lnTo>
                    <a:lnTo>
                      <a:pt x="574" y="886"/>
                    </a:lnTo>
                    <a:lnTo>
                      <a:pt x="625" y="881"/>
                    </a:lnTo>
                    <a:lnTo>
                      <a:pt x="671" y="881"/>
                    </a:lnTo>
                    <a:lnTo>
                      <a:pt x="681" y="881"/>
                    </a:lnTo>
                    <a:close/>
                    <a:moveTo>
                      <a:pt x="671" y="865"/>
                    </a:moveTo>
                    <a:lnTo>
                      <a:pt x="625" y="865"/>
                    </a:lnTo>
                    <a:lnTo>
                      <a:pt x="574" y="870"/>
                    </a:lnTo>
                    <a:lnTo>
                      <a:pt x="528" y="870"/>
                    </a:lnTo>
                    <a:lnTo>
                      <a:pt x="476" y="875"/>
                    </a:lnTo>
                    <a:lnTo>
                      <a:pt x="435" y="875"/>
                    </a:lnTo>
                    <a:lnTo>
                      <a:pt x="394" y="875"/>
                    </a:lnTo>
                    <a:lnTo>
                      <a:pt x="379" y="875"/>
                    </a:lnTo>
                    <a:lnTo>
                      <a:pt x="379" y="881"/>
                    </a:lnTo>
                    <a:lnTo>
                      <a:pt x="384" y="875"/>
                    </a:lnTo>
                    <a:lnTo>
                      <a:pt x="369" y="870"/>
                    </a:lnTo>
                    <a:lnTo>
                      <a:pt x="364" y="870"/>
                    </a:lnTo>
                    <a:lnTo>
                      <a:pt x="348" y="870"/>
                    </a:lnTo>
                    <a:lnTo>
                      <a:pt x="348" y="875"/>
                    </a:lnTo>
                    <a:lnTo>
                      <a:pt x="353" y="870"/>
                    </a:lnTo>
                    <a:lnTo>
                      <a:pt x="348" y="865"/>
                    </a:lnTo>
                    <a:lnTo>
                      <a:pt x="343" y="870"/>
                    </a:lnTo>
                    <a:lnTo>
                      <a:pt x="353" y="870"/>
                    </a:lnTo>
                    <a:lnTo>
                      <a:pt x="348" y="850"/>
                    </a:lnTo>
                    <a:lnTo>
                      <a:pt x="343" y="834"/>
                    </a:lnTo>
                    <a:lnTo>
                      <a:pt x="333" y="834"/>
                    </a:lnTo>
                    <a:lnTo>
                      <a:pt x="343" y="834"/>
                    </a:lnTo>
                    <a:lnTo>
                      <a:pt x="343" y="814"/>
                    </a:lnTo>
                    <a:lnTo>
                      <a:pt x="338" y="793"/>
                    </a:lnTo>
                    <a:lnTo>
                      <a:pt x="328" y="793"/>
                    </a:lnTo>
                    <a:lnTo>
                      <a:pt x="338" y="793"/>
                    </a:lnTo>
                    <a:lnTo>
                      <a:pt x="338" y="753"/>
                    </a:lnTo>
                    <a:lnTo>
                      <a:pt x="343" y="706"/>
                    </a:lnTo>
                    <a:lnTo>
                      <a:pt x="343" y="666"/>
                    </a:lnTo>
                    <a:lnTo>
                      <a:pt x="348" y="630"/>
                    </a:lnTo>
                    <a:lnTo>
                      <a:pt x="348" y="599"/>
                    </a:lnTo>
                    <a:lnTo>
                      <a:pt x="353" y="573"/>
                    </a:lnTo>
                    <a:lnTo>
                      <a:pt x="348" y="563"/>
                    </a:lnTo>
                    <a:lnTo>
                      <a:pt x="338" y="563"/>
                    </a:lnTo>
                    <a:lnTo>
                      <a:pt x="348" y="563"/>
                    </a:lnTo>
                    <a:lnTo>
                      <a:pt x="348" y="553"/>
                    </a:lnTo>
                    <a:lnTo>
                      <a:pt x="348" y="548"/>
                    </a:lnTo>
                    <a:lnTo>
                      <a:pt x="343" y="548"/>
                    </a:lnTo>
                    <a:lnTo>
                      <a:pt x="333" y="543"/>
                    </a:lnTo>
                    <a:lnTo>
                      <a:pt x="328" y="548"/>
                    </a:lnTo>
                    <a:lnTo>
                      <a:pt x="338" y="548"/>
                    </a:lnTo>
                    <a:lnTo>
                      <a:pt x="333" y="538"/>
                    </a:lnTo>
                    <a:lnTo>
                      <a:pt x="328" y="532"/>
                    </a:lnTo>
                    <a:lnTo>
                      <a:pt x="318" y="522"/>
                    </a:lnTo>
                    <a:lnTo>
                      <a:pt x="313" y="517"/>
                    </a:lnTo>
                    <a:lnTo>
                      <a:pt x="302" y="512"/>
                    </a:lnTo>
                    <a:lnTo>
                      <a:pt x="287" y="507"/>
                    </a:lnTo>
                    <a:lnTo>
                      <a:pt x="282" y="507"/>
                    </a:lnTo>
                    <a:lnTo>
                      <a:pt x="272" y="507"/>
                    </a:lnTo>
                    <a:lnTo>
                      <a:pt x="272" y="512"/>
                    </a:lnTo>
                    <a:lnTo>
                      <a:pt x="277" y="507"/>
                    </a:lnTo>
                    <a:lnTo>
                      <a:pt x="266" y="502"/>
                    </a:lnTo>
                    <a:lnTo>
                      <a:pt x="261" y="502"/>
                    </a:lnTo>
                    <a:lnTo>
                      <a:pt x="246" y="502"/>
                    </a:lnTo>
                    <a:lnTo>
                      <a:pt x="236" y="502"/>
                    </a:lnTo>
                    <a:lnTo>
                      <a:pt x="226" y="507"/>
                    </a:lnTo>
                    <a:lnTo>
                      <a:pt x="215" y="512"/>
                    </a:lnTo>
                    <a:lnTo>
                      <a:pt x="205" y="517"/>
                    </a:lnTo>
                    <a:lnTo>
                      <a:pt x="195" y="522"/>
                    </a:lnTo>
                    <a:lnTo>
                      <a:pt x="190" y="522"/>
                    </a:lnTo>
                    <a:lnTo>
                      <a:pt x="190" y="527"/>
                    </a:lnTo>
                    <a:lnTo>
                      <a:pt x="185" y="538"/>
                    </a:lnTo>
                    <a:lnTo>
                      <a:pt x="190" y="538"/>
                    </a:lnTo>
                    <a:lnTo>
                      <a:pt x="190" y="532"/>
                    </a:lnTo>
                    <a:lnTo>
                      <a:pt x="179" y="538"/>
                    </a:lnTo>
                    <a:lnTo>
                      <a:pt x="164" y="543"/>
                    </a:lnTo>
                    <a:lnTo>
                      <a:pt x="154" y="548"/>
                    </a:lnTo>
                    <a:lnTo>
                      <a:pt x="154" y="553"/>
                    </a:lnTo>
                    <a:lnTo>
                      <a:pt x="154" y="548"/>
                    </a:lnTo>
                    <a:lnTo>
                      <a:pt x="139" y="548"/>
                    </a:lnTo>
                    <a:lnTo>
                      <a:pt x="118" y="548"/>
                    </a:lnTo>
                    <a:lnTo>
                      <a:pt x="118" y="553"/>
                    </a:lnTo>
                    <a:lnTo>
                      <a:pt x="123" y="548"/>
                    </a:lnTo>
                    <a:lnTo>
                      <a:pt x="108" y="543"/>
                    </a:lnTo>
                    <a:lnTo>
                      <a:pt x="92" y="538"/>
                    </a:lnTo>
                    <a:lnTo>
                      <a:pt x="77" y="532"/>
                    </a:lnTo>
                    <a:lnTo>
                      <a:pt x="62" y="527"/>
                    </a:lnTo>
                    <a:lnTo>
                      <a:pt x="46" y="517"/>
                    </a:lnTo>
                    <a:lnTo>
                      <a:pt x="41" y="522"/>
                    </a:lnTo>
                    <a:lnTo>
                      <a:pt x="51" y="522"/>
                    </a:lnTo>
                    <a:lnTo>
                      <a:pt x="41" y="507"/>
                    </a:lnTo>
                    <a:lnTo>
                      <a:pt x="36" y="502"/>
                    </a:lnTo>
                    <a:lnTo>
                      <a:pt x="31" y="497"/>
                    </a:lnTo>
                    <a:lnTo>
                      <a:pt x="26" y="502"/>
                    </a:lnTo>
                    <a:lnTo>
                      <a:pt x="36" y="502"/>
                    </a:lnTo>
                    <a:lnTo>
                      <a:pt x="31" y="492"/>
                    </a:lnTo>
                    <a:lnTo>
                      <a:pt x="26" y="486"/>
                    </a:lnTo>
                    <a:lnTo>
                      <a:pt x="21" y="481"/>
                    </a:lnTo>
                    <a:lnTo>
                      <a:pt x="16" y="486"/>
                    </a:lnTo>
                    <a:lnTo>
                      <a:pt x="26" y="486"/>
                    </a:lnTo>
                    <a:lnTo>
                      <a:pt x="26" y="476"/>
                    </a:lnTo>
                    <a:lnTo>
                      <a:pt x="21" y="471"/>
                    </a:lnTo>
                    <a:lnTo>
                      <a:pt x="16" y="466"/>
                    </a:lnTo>
                    <a:lnTo>
                      <a:pt x="11" y="471"/>
                    </a:lnTo>
                    <a:lnTo>
                      <a:pt x="21" y="471"/>
                    </a:lnTo>
                    <a:lnTo>
                      <a:pt x="21" y="461"/>
                    </a:lnTo>
                    <a:lnTo>
                      <a:pt x="16" y="451"/>
                    </a:lnTo>
                    <a:lnTo>
                      <a:pt x="5" y="451"/>
                    </a:lnTo>
                    <a:lnTo>
                      <a:pt x="16" y="451"/>
                    </a:lnTo>
                    <a:lnTo>
                      <a:pt x="16" y="440"/>
                    </a:lnTo>
                    <a:lnTo>
                      <a:pt x="16" y="430"/>
                    </a:lnTo>
                    <a:lnTo>
                      <a:pt x="5" y="430"/>
                    </a:lnTo>
                    <a:lnTo>
                      <a:pt x="16" y="435"/>
                    </a:lnTo>
                    <a:lnTo>
                      <a:pt x="21" y="420"/>
                    </a:lnTo>
                    <a:lnTo>
                      <a:pt x="21" y="415"/>
                    </a:lnTo>
                    <a:lnTo>
                      <a:pt x="21" y="405"/>
                    </a:lnTo>
                    <a:lnTo>
                      <a:pt x="11" y="405"/>
                    </a:lnTo>
                    <a:lnTo>
                      <a:pt x="21" y="410"/>
                    </a:lnTo>
                    <a:lnTo>
                      <a:pt x="26" y="399"/>
                    </a:lnTo>
                    <a:lnTo>
                      <a:pt x="31" y="389"/>
                    </a:lnTo>
                    <a:lnTo>
                      <a:pt x="31" y="384"/>
                    </a:lnTo>
                    <a:lnTo>
                      <a:pt x="31" y="374"/>
                    </a:lnTo>
                    <a:lnTo>
                      <a:pt x="21" y="374"/>
                    </a:lnTo>
                    <a:lnTo>
                      <a:pt x="26" y="379"/>
                    </a:lnTo>
                    <a:lnTo>
                      <a:pt x="31" y="374"/>
                    </a:lnTo>
                    <a:lnTo>
                      <a:pt x="36" y="374"/>
                    </a:lnTo>
                    <a:lnTo>
                      <a:pt x="41" y="364"/>
                    </a:lnTo>
                    <a:lnTo>
                      <a:pt x="31" y="358"/>
                    </a:lnTo>
                    <a:lnTo>
                      <a:pt x="36" y="369"/>
                    </a:lnTo>
                    <a:lnTo>
                      <a:pt x="51" y="358"/>
                    </a:lnTo>
                    <a:lnTo>
                      <a:pt x="51" y="353"/>
                    </a:lnTo>
                    <a:lnTo>
                      <a:pt x="67" y="338"/>
                    </a:lnTo>
                    <a:lnTo>
                      <a:pt x="62" y="333"/>
                    </a:lnTo>
                    <a:lnTo>
                      <a:pt x="67" y="343"/>
                    </a:lnTo>
                    <a:lnTo>
                      <a:pt x="82" y="333"/>
                    </a:lnTo>
                    <a:lnTo>
                      <a:pt x="98" y="328"/>
                    </a:lnTo>
                    <a:lnTo>
                      <a:pt x="113" y="323"/>
                    </a:lnTo>
                    <a:lnTo>
                      <a:pt x="108" y="312"/>
                    </a:lnTo>
                    <a:lnTo>
                      <a:pt x="108" y="323"/>
                    </a:lnTo>
                    <a:lnTo>
                      <a:pt x="128" y="323"/>
                    </a:lnTo>
                    <a:lnTo>
                      <a:pt x="144" y="323"/>
                    </a:lnTo>
                    <a:lnTo>
                      <a:pt x="159" y="323"/>
                    </a:lnTo>
                    <a:lnTo>
                      <a:pt x="159" y="312"/>
                    </a:lnTo>
                    <a:lnTo>
                      <a:pt x="159" y="323"/>
                    </a:lnTo>
                    <a:lnTo>
                      <a:pt x="174" y="328"/>
                    </a:lnTo>
                    <a:lnTo>
                      <a:pt x="190" y="333"/>
                    </a:lnTo>
                    <a:lnTo>
                      <a:pt x="205" y="343"/>
                    </a:lnTo>
                    <a:lnTo>
                      <a:pt x="215" y="348"/>
                    </a:lnTo>
                    <a:lnTo>
                      <a:pt x="215" y="338"/>
                    </a:lnTo>
                    <a:lnTo>
                      <a:pt x="210" y="343"/>
                    </a:lnTo>
                    <a:lnTo>
                      <a:pt x="215" y="353"/>
                    </a:lnTo>
                    <a:lnTo>
                      <a:pt x="220" y="358"/>
                    </a:lnTo>
                    <a:lnTo>
                      <a:pt x="226" y="364"/>
                    </a:lnTo>
                    <a:lnTo>
                      <a:pt x="236" y="369"/>
                    </a:lnTo>
                    <a:lnTo>
                      <a:pt x="246" y="374"/>
                    </a:lnTo>
                    <a:lnTo>
                      <a:pt x="256" y="374"/>
                    </a:lnTo>
                    <a:lnTo>
                      <a:pt x="256" y="364"/>
                    </a:lnTo>
                    <a:lnTo>
                      <a:pt x="256" y="374"/>
                    </a:lnTo>
                    <a:lnTo>
                      <a:pt x="266" y="379"/>
                    </a:lnTo>
                    <a:lnTo>
                      <a:pt x="277" y="379"/>
                    </a:lnTo>
                    <a:lnTo>
                      <a:pt x="287" y="379"/>
                    </a:lnTo>
                    <a:lnTo>
                      <a:pt x="297" y="379"/>
                    </a:lnTo>
                    <a:lnTo>
                      <a:pt x="307" y="379"/>
                    </a:lnTo>
                    <a:lnTo>
                      <a:pt x="318" y="379"/>
                    </a:lnTo>
                    <a:lnTo>
                      <a:pt x="323" y="379"/>
                    </a:lnTo>
                    <a:lnTo>
                      <a:pt x="333" y="374"/>
                    </a:lnTo>
                    <a:lnTo>
                      <a:pt x="348" y="369"/>
                    </a:lnTo>
                    <a:lnTo>
                      <a:pt x="348" y="364"/>
                    </a:lnTo>
                    <a:lnTo>
                      <a:pt x="353" y="358"/>
                    </a:lnTo>
                    <a:lnTo>
                      <a:pt x="348" y="353"/>
                    </a:lnTo>
                    <a:lnTo>
                      <a:pt x="353" y="364"/>
                    </a:lnTo>
                    <a:lnTo>
                      <a:pt x="369" y="358"/>
                    </a:lnTo>
                    <a:lnTo>
                      <a:pt x="369" y="353"/>
                    </a:lnTo>
                    <a:lnTo>
                      <a:pt x="374" y="353"/>
                    </a:lnTo>
                    <a:lnTo>
                      <a:pt x="379" y="343"/>
                    </a:lnTo>
                    <a:lnTo>
                      <a:pt x="369" y="338"/>
                    </a:lnTo>
                    <a:lnTo>
                      <a:pt x="369" y="348"/>
                    </a:lnTo>
                    <a:lnTo>
                      <a:pt x="374" y="348"/>
                    </a:lnTo>
                    <a:lnTo>
                      <a:pt x="379" y="348"/>
                    </a:lnTo>
                    <a:lnTo>
                      <a:pt x="379" y="343"/>
                    </a:lnTo>
                    <a:lnTo>
                      <a:pt x="384" y="338"/>
                    </a:lnTo>
                    <a:lnTo>
                      <a:pt x="389" y="338"/>
                    </a:lnTo>
                    <a:lnTo>
                      <a:pt x="389" y="333"/>
                    </a:lnTo>
                    <a:lnTo>
                      <a:pt x="389" y="323"/>
                    </a:lnTo>
                    <a:lnTo>
                      <a:pt x="379" y="323"/>
                    </a:lnTo>
                    <a:lnTo>
                      <a:pt x="384" y="328"/>
                    </a:lnTo>
                    <a:lnTo>
                      <a:pt x="389" y="323"/>
                    </a:lnTo>
                    <a:lnTo>
                      <a:pt x="394" y="323"/>
                    </a:lnTo>
                    <a:lnTo>
                      <a:pt x="400" y="307"/>
                    </a:lnTo>
                    <a:lnTo>
                      <a:pt x="400" y="302"/>
                    </a:lnTo>
                    <a:lnTo>
                      <a:pt x="400" y="287"/>
                    </a:lnTo>
                    <a:lnTo>
                      <a:pt x="400" y="266"/>
                    </a:lnTo>
                    <a:lnTo>
                      <a:pt x="400" y="246"/>
                    </a:lnTo>
                    <a:lnTo>
                      <a:pt x="394" y="220"/>
                    </a:lnTo>
                    <a:lnTo>
                      <a:pt x="394" y="200"/>
                    </a:lnTo>
                    <a:lnTo>
                      <a:pt x="384" y="154"/>
                    </a:lnTo>
                    <a:lnTo>
                      <a:pt x="374" y="108"/>
                    </a:lnTo>
                    <a:lnTo>
                      <a:pt x="359" y="72"/>
                    </a:lnTo>
                    <a:lnTo>
                      <a:pt x="348" y="72"/>
                    </a:lnTo>
                    <a:lnTo>
                      <a:pt x="359" y="72"/>
                    </a:lnTo>
                    <a:lnTo>
                      <a:pt x="353" y="41"/>
                    </a:lnTo>
                    <a:lnTo>
                      <a:pt x="343" y="41"/>
                    </a:lnTo>
                    <a:lnTo>
                      <a:pt x="343" y="51"/>
                    </a:lnTo>
                    <a:lnTo>
                      <a:pt x="369" y="46"/>
                    </a:lnTo>
                    <a:lnTo>
                      <a:pt x="405" y="41"/>
                    </a:lnTo>
                    <a:lnTo>
                      <a:pt x="446" y="36"/>
                    </a:lnTo>
                    <a:lnTo>
                      <a:pt x="492" y="36"/>
                    </a:lnTo>
                    <a:lnTo>
                      <a:pt x="533" y="31"/>
                    </a:lnTo>
                    <a:lnTo>
                      <a:pt x="574" y="31"/>
                    </a:lnTo>
                    <a:lnTo>
                      <a:pt x="609" y="36"/>
                    </a:lnTo>
                    <a:lnTo>
                      <a:pt x="635" y="36"/>
                    </a:lnTo>
                    <a:lnTo>
                      <a:pt x="661" y="41"/>
                    </a:lnTo>
                    <a:lnTo>
                      <a:pt x="661" y="31"/>
                    </a:lnTo>
                    <a:lnTo>
                      <a:pt x="661" y="41"/>
                    </a:lnTo>
                    <a:lnTo>
                      <a:pt x="681" y="51"/>
                    </a:lnTo>
                    <a:lnTo>
                      <a:pt x="696" y="56"/>
                    </a:lnTo>
                    <a:lnTo>
                      <a:pt x="712" y="67"/>
                    </a:lnTo>
                    <a:lnTo>
                      <a:pt x="727" y="72"/>
                    </a:lnTo>
                    <a:lnTo>
                      <a:pt x="727" y="62"/>
                    </a:lnTo>
                    <a:lnTo>
                      <a:pt x="722" y="67"/>
                    </a:lnTo>
                    <a:lnTo>
                      <a:pt x="732" y="77"/>
                    </a:lnTo>
                    <a:lnTo>
                      <a:pt x="737" y="72"/>
                    </a:lnTo>
                    <a:lnTo>
                      <a:pt x="732" y="77"/>
                    </a:lnTo>
                    <a:lnTo>
                      <a:pt x="737" y="87"/>
                    </a:lnTo>
                    <a:lnTo>
                      <a:pt x="743" y="97"/>
                    </a:lnTo>
                    <a:lnTo>
                      <a:pt x="748" y="108"/>
                    </a:lnTo>
                    <a:lnTo>
                      <a:pt x="753" y="103"/>
                    </a:lnTo>
                    <a:lnTo>
                      <a:pt x="748" y="103"/>
                    </a:lnTo>
                    <a:lnTo>
                      <a:pt x="748" y="113"/>
                    </a:lnTo>
                    <a:lnTo>
                      <a:pt x="748" y="123"/>
                    </a:lnTo>
                    <a:lnTo>
                      <a:pt x="753" y="123"/>
                    </a:lnTo>
                    <a:lnTo>
                      <a:pt x="748" y="123"/>
                    </a:lnTo>
                    <a:lnTo>
                      <a:pt x="743" y="133"/>
                    </a:lnTo>
                    <a:lnTo>
                      <a:pt x="737" y="143"/>
                    </a:lnTo>
                    <a:lnTo>
                      <a:pt x="732" y="154"/>
                    </a:lnTo>
                    <a:lnTo>
                      <a:pt x="727" y="164"/>
                    </a:lnTo>
                    <a:lnTo>
                      <a:pt x="732" y="164"/>
                    </a:lnTo>
                    <a:lnTo>
                      <a:pt x="727" y="159"/>
                    </a:lnTo>
                    <a:lnTo>
                      <a:pt x="717" y="169"/>
                    </a:lnTo>
                    <a:lnTo>
                      <a:pt x="707" y="179"/>
                    </a:lnTo>
                    <a:lnTo>
                      <a:pt x="707" y="184"/>
                    </a:lnTo>
                    <a:lnTo>
                      <a:pt x="702" y="200"/>
                    </a:lnTo>
                    <a:lnTo>
                      <a:pt x="707" y="200"/>
                    </a:lnTo>
                    <a:lnTo>
                      <a:pt x="702" y="195"/>
                    </a:lnTo>
                    <a:lnTo>
                      <a:pt x="691" y="205"/>
                    </a:lnTo>
                    <a:lnTo>
                      <a:pt x="691" y="210"/>
                    </a:lnTo>
                    <a:lnTo>
                      <a:pt x="691" y="230"/>
                    </a:lnTo>
                    <a:lnTo>
                      <a:pt x="696" y="230"/>
                    </a:lnTo>
                    <a:lnTo>
                      <a:pt x="691" y="230"/>
                    </a:lnTo>
                    <a:lnTo>
                      <a:pt x="686" y="246"/>
                    </a:lnTo>
                    <a:lnTo>
                      <a:pt x="681" y="246"/>
                    </a:lnTo>
                    <a:lnTo>
                      <a:pt x="686" y="251"/>
                    </a:lnTo>
                    <a:lnTo>
                      <a:pt x="691" y="266"/>
                    </a:lnTo>
                    <a:lnTo>
                      <a:pt x="696" y="261"/>
                    </a:lnTo>
                    <a:lnTo>
                      <a:pt x="691" y="261"/>
                    </a:lnTo>
                    <a:lnTo>
                      <a:pt x="691" y="282"/>
                    </a:lnTo>
                    <a:lnTo>
                      <a:pt x="691" y="287"/>
                    </a:lnTo>
                    <a:lnTo>
                      <a:pt x="696" y="302"/>
                    </a:lnTo>
                    <a:lnTo>
                      <a:pt x="702" y="317"/>
                    </a:lnTo>
                    <a:lnTo>
                      <a:pt x="712" y="333"/>
                    </a:lnTo>
                    <a:lnTo>
                      <a:pt x="722" y="343"/>
                    </a:lnTo>
                    <a:lnTo>
                      <a:pt x="727" y="348"/>
                    </a:lnTo>
                    <a:lnTo>
                      <a:pt x="743" y="358"/>
                    </a:lnTo>
                    <a:lnTo>
                      <a:pt x="753" y="364"/>
                    </a:lnTo>
                    <a:lnTo>
                      <a:pt x="753" y="353"/>
                    </a:lnTo>
                    <a:lnTo>
                      <a:pt x="748" y="358"/>
                    </a:lnTo>
                    <a:lnTo>
                      <a:pt x="753" y="364"/>
                    </a:lnTo>
                    <a:lnTo>
                      <a:pt x="758" y="369"/>
                    </a:lnTo>
                    <a:lnTo>
                      <a:pt x="768" y="374"/>
                    </a:lnTo>
                    <a:lnTo>
                      <a:pt x="778" y="379"/>
                    </a:lnTo>
                    <a:lnTo>
                      <a:pt x="789" y="379"/>
                    </a:lnTo>
                    <a:lnTo>
                      <a:pt x="789" y="369"/>
                    </a:lnTo>
                    <a:lnTo>
                      <a:pt x="789" y="379"/>
                    </a:lnTo>
                    <a:lnTo>
                      <a:pt x="799" y="384"/>
                    </a:lnTo>
                    <a:lnTo>
                      <a:pt x="809" y="384"/>
                    </a:lnTo>
                    <a:lnTo>
                      <a:pt x="819" y="384"/>
                    </a:lnTo>
                    <a:lnTo>
                      <a:pt x="840" y="379"/>
                    </a:lnTo>
                    <a:lnTo>
                      <a:pt x="860" y="374"/>
                    </a:lnTo>
                    <a:lnTo>
                      <a:pt x="881" y="369"/>
                    </a:lnTo>
                    <a:lnTo>
                      <a:pt x="886" y="364"/>
                    </a:lnTo>
                    <a:lnTo>
                      <a:pt x="886" y="369"/>
                    </a:lnTo>
                    <a:lnTo>
                      <a:pt x="901" y="358"/>
                    </a:lnTo>
                    <a:lnTo>
                      <a:pt x="917" y="348"/>
                    </a:lnTo>
                    <a:lnTo>
                      <a:pt x="917" y="343"/>
                    </a:lnTo>
                    <a:lnTo>
                      <a:pt x="927" y="333"/>
                    </a:lnTo>
                    <a:lnTo>
                      <a:pt x="932" y="333"/>
                    </a:lnTo>
                    <a:lnTo>
                      <a:pt x="942" y="317"/>
                    </a:lnTo>
                    <a:lnTo>
                      <a:pt x="947" y="302"/>
                    </a:lnTo>
                    <a:lnTo>
                      <a:pt x="937" y="297"/>
                    </a:lnTo>
                    <a:lnTo>
                      <a:pt x="942" y="302"/>
                    </a:lnTo>
                    <a:lnTo>
                      <a:pt x="952" y="292"/>
                    </a:lnTo>
                    <a:lnTo>
                      <a:pt x="958" y="292"/>
                    </a:lnTo>
                    <a:lnTo>
                      <a:pt x="958" y="287"/>
                    </a:lnTo>
                    <a:lnTo>
                      <a:pt x="958" y="271"/>
                    </a:lnTo>
                    <a:lnTo>
                      <a:pt x="958" y="256"/>
                    </a:lnTo>
                    <a:lnTo>
                      <a:pt x="958" y="236"/>
                    </a:lnTo>
                    <a:lnTo>
                      <a:pt x="952" y="225"/>
                    </a:lnTo>
                    <a:lnTo>
                      <a:pt x="942" y="205"/>
                    </a:lnTo>
                    <a:lnTo>
                      <a:pt x="937" y="190"/>
                    </a:lnTo>
                    <a:lnTo>
                      <a:pt x="932" y="184"/>
                    </a:lnTo>
                    <a:lnTo>
                      <a:pt x="917" y="174"/>
                    </a:lnTo>
                    <a:lnTo>
                      <a:pt x="911" y="179"/>
                    </a:lnTo>
                    <a:lnTo>
                      <a:pt x="917" y="174"/>
                    </a:lnTo>
                    <a:lnTo>
                      <a:pt x="906" y="164"/>
                    </a:lnTo>
                    <a:lnTo>
                      <a:pt x="901" y="169"/>
                    </a:lnTo>
                    <a:lnTo>
                      <a:pt x="911" y="169"/>
                    </a:lnTo>
                    <a:lnTo>
                      <a:pt x="901" y="154"/>
                    </a:lnTo>
                    <a:lnTo>
                      <a:pt x="896" y="138"/>
                    </a:lnTo>
                    <a:lnTo>
                      <a:pt x="891" y="123"/>
                    </a:lnTo>
                    <a:lnTo>
                      <a:pt x="886" y="113"/>
                    </a:lnTo>
                    <a:lnTo>
                      <a:pt x="876" y="113"/>
                    </a:lnTo>
                    <a:lnTo>
                      <a:pt x="886" y="113"/>
                    </a:lnTo>
                    <a:lnTo>
                      <a:pt x="886" y="97"/>
                    </a:lnTo>
                    <a:lnTo>
                      <a:pt x="886" y="82"/>
                    </a:lnTo>
                    <a:lnTo>
                      <a:pt x="876" y="82"/>
                    </a:lnTo>
                    <a:lnTo>
                      <a:pt x="886" y="87"/>
                    </a:lnTo>
                    <a:lnTo>
                      <a:pt x="891" y="72"/>
                    </a:lnTo>
                    <a:lnTo>
                      <a:pt x="896" y="62"/>
                    </a:lnTo>
                    <a:lnTo>
                      <a:pt x="896" y="56"/>
                    </a:lnTo>
                    <a:lnTo>
                      <a:pt x="896" y="41"/>
                    </a:lnTo>
                    <a:lnTo>
                      <a:pt x="886" y="41"/>
                    </a:lnTo>
                    <a:lnTo>
                      <a:pt x="891" y="46"/>
                    </a:lnTo>
                    <a:lnTo>
                      <a:pt x="901" y="36"/>
                    </a:lnTo>
                    <a:lnTo>
                      <a:pt x="906" y="31"/>
                    </a:lnTo>
                    <a:lnTo>
                      <a:pt x="917" y="21"/>
                    </a:lnTo>
                    <a:lnTo>
                      <a:pt x="911" y="16"/>
                    </a:lnTo>
                    <a:lnTo>
                      <a:pt x="917" y="26"/>
                    </a:lnTo>
                    <a:lnTo>
                      <a:pt x="927" y="21"/>
                    </a:lnTo>
                    <a:lnTo>
                      <a:pt x="927" y="16"/>
                    </a:lnTo>
                    <a:lnTo>
                      <a:pt x="932" y="10"/>
                    </a:lnTo>
                    <a:lnTo>
                      <a:pt x="927" y="5"/>
                    </a:lnTo>
                    <a:lnTo>
                      <a:pt x="927" y="16"/>
                    </a:lnTo>
                    <a:lnTo>
                      <a:pt x="937" y="16"/>
                    </a:lnTo>
                    <a:lnTo>
                      <a:pt x="952" y="16"/>
                    </a:lnTo>
                    <a:lnTo>
                      <a:pt x="973" y="21"/>
                    </a:lnTo>
                    <a:lnTo>
                      <a:pt x="1004" y="21"/>
                    </a:lnTo>
                    <a:lnTo>
                      <a:pt x="1039" y="26"/>
                    </a:lnTo>
                    <a:lnTo>
                      <a:pt x="1075" y="31"/>
                    </a:lnTo>
                    <a:lnTo>
                      <a:pt x="1116" y="31"/>
                    </a:lnTo>
                    <a:lnTo>
                      <a:pt x="1162" y="36"/>
                    </a:lnTo>
                    <a:lnTo>
                      <a:pt x="1208" y="36"/>
                    </a:lnTo>
                    <a:lnTo>
                      <a:pt x="1213" y="36"/>
                    </a:lnTo>
                    <a:lnTo>
                      <a:pt x="1213" y="26"/>
                    </a:lnTo>
                    <a:lnTo>
                      <a:pt x="1208" y="26"/>
                    </a:lnTo>
                    <a:lnTo>
                      <a:pt x="1203" y="56"/>
                    </a:lnTo>
                    <a:lnTo>
                      <a:pt x="1198" y="87"/>
                    </a:lnTo>
                    <a:lnTo>
                      <a:pt x="1193" y="128"/>
                    </a:lnTo>
                    <a:lnTo>
                      <a:pt x="1188" y="169"/>
                    </a:lnTo>
                    <a:lnTo>
                      <a:pt x="1183" y="210"/>
                    </a:lnTo>
                    <a:lnTo>
                      <a:pt x="1183" y="246"/>
                    </a:lnTo>
                    <a:lnTo>
                      <a:pt x="1183" y="277"/>
                    </a:lnTo>
                    <a:lnTo>
                      <a:pt x="1183" y="292"/>
                    </a:lnTo>
                    <a:lnTo>
                      <a:pt x="1183" y="297"/>
                    </a:lnTo>
                    <a:lnTo>
                      <a:pt x="1188" y="307"/>
                    </a:lnTo>
                    <a:lnTo>
                      <a:pt x="1193" y="302"/>
                    </a:lnTo>
                    <a:lnTo>
                      <a:pt x="1188" y="302"/>
                    </a:lnTo>
                    <a:lnTo>
                      <a:pt x="1188" y="312"/>
                    </a:lnTo>
                    <a:lnTo>
                      <a:pt x="1188" y="317"/>
                    </a:lnTo>
                    <a:lnTo>
                      <a:pt x="1198" y="328"/>
                    </a:lnTo>
                    <a:lnTo>
                      <a:pt x="1203" y="333"/>
                    </a:lnTo>
                    <a:lnTo>
                      <a:pt x="1213" y="338"/>
                    </a:lnTo>
                    <a:lnTo>
                      <a:pt x="1213" y="328"/>
                    </a:lnTo>
                    <a:lnTo>
                      <a:pt x="1208" y="333"/>
                    </a:lnTo>
                    <a:lnTo>
                      <a:pt x="1219" y="343"/>
                    </a:lnTo>
                    <a:lnTo>
                      <a:pt x="1224" y="348"/>
                    </a:lnTo>
                    <a:lnTo>
                      <a:pt x="1234" y="348"/>
                    </a:lnTo>
                    <a:lnTo>
                      <a:pt x="1234" y="338"/>
                    </a:lnTo>
                    <a:lnTo>
                      <a:pt x="1234" y="348"/>
                    </a:lnTo>
                    <a:lnTo>
                      <a:pt x="1249" y="353"/>
                    </a:lnTo>
                    <a:lnTo>
                      <a:pt x="1265" y="358"/>
                    </a:lnTo>
                    <a:lnTo>
                      <a:pt x="1275" y="358"/>
                    </a:lnTo>
                    <a:lnTo>
                      <a:pt x="1290" y="358"/>
                    </a:lnTo>
                    <a:lnTo>
                      <a:pt x="1306" y="358"/>
                    </a:lnTo>
                    <a:lnTo>
                      <a:pt x="1321" y="358"/>
                    </a:lnTo>
                    <a:lnTo>
                      <a:pt x="1326" y="358"/>
                    </a:lnTo>
                    <a:lnTo>
                      <a:pt x="1336" y="353"/>
                    </a:lnTo>
                    <a:lnTo>
                      <a:pt x="1352" y="348"/>
                    </a:lnTo>
                    <a:lnTo>
                      <a:pt x="1362" y="343"/>
                    </a:lnTo>
                    <a:lnTo>
                      <a:pt x="1362" y="338"/>
                    </a:lnTo>
                    <a:lnTo>
                      <a:pt x="1372" y="328"/>
                    </a:lnTo>
                    <a:lnTo>
                      <a:pt x="1367" y="323"/>
                    </a:lnTo>
                    <a:lnTo>
                      <a:pt x="1372" y="333"/>
                    </a:lnTo>
                    <a:lnTo>
                      <a:pt x="1382" y="328"/>
                    </a:lnTo>
                    <a:lnTo>
                      <a:pt x="1393" y="323"/>
                    </a:lnTo>
                    <a:lnTo>
                      <a:pt x="1403" y="317"/>
                    </a:lnTo>
                    <a:lnTo>
                      <a:pt x="1418" y="312"/>
                    </a:lnTo>
                    <a:lnTo>
                      <a:pt x="1413" y="302"/>
                    </a:lnTo>
                    <a:lnTo>
                      <a:pt x="1413" y="312"/>
                    </a:lnTo>
                    <a:lnTo>
                      <a:pt x="1428" y="312"/>
                    </a:lnTo>
                    <a:lnTo>
                      <a:pt x="1444" y="312"/>
                    </a:lnTo>
                    <a:lnTo>
                      <a:pt x="1444" y="302"/>
                    </a:lnTo>
                    <a:lnTo>
                      <a:pt x="1444" y="312"/>
                    </a:lnTo>
                    <a:lnTo>
                      <a:pt x="1459" y="317"/>
                    </a:lnTo>
                    <a:lnTo>
                      <a:pt x="1474" y="323"/>
                    </a:lnTo>
                    <a:lnTo>
                      <a:pt x="1490" y="333"/>
                    </a:lnTo>
                    <a:lnTo>
                      <a:pt x="1500" y="338"/>
                    </a:lnTo>
                    <a:lnTo>
                      <a:pt x="1515" y="348"/>
                    </a:lnTo>
                    <a:lnTo>
                      <a:pt x="1515" y="338"/>
                    </a:lnTo>
                    <a:lnTo>
                      <a:pt x="1510" y="343"/>
                    </a:lnTo>
                    <a:lnTo>
                      <a:pt x="1521" y="358"/>
                    </a:lnTo>
                    <a:lnTo>
                      <a:pt x="1526" y="374"/>
                    </a:lnTo>
                    <a:lnTo>
                      <a:pt x="1536" y="389"/>
                    </a:lnTo>
                    <a:lnTo>
                      <a:pt x="1541" y="384"/>
                    </a:lnTo>
                    <a:lnTo>
                      <a:pt x="1536" y="384"/>
                    </a:lnTo>
                    <a:lnTo>
                      <a:pt x="1536" y="405"/>
                    </a:lnTo>
                    <a:lnTo>
                      <a:pt x="1536" y="410"/>
                    </a:lnTo>
                    <a:lnTo>
                      <a:pt x="1541" y="430"/>
                    </a:lnTo>
                    <a:lnTo>
                      <a:pt x="1546" y="425"/>
                    </a:lnTo>
                    <a:lnTo>
                      <a:pt x="1541" y="425"/>
                    </a:lnTo>
                    <a:lnTo>
                      <a:pt x="1536" y="435"/>
                    </a:lnTo>
                    <a:lnTo>
                      <a:pt x="1536" y="451"/>
                    </a:lnTo>
                    <a:lnTo>
                      <a:pt x="1541" y="451"/>
                    </a:lnTo>
                    <a:lnTo>
                      <a:pt x="1536" y="451"/>
                    </a:lnTo>
                    <a:lnTo>
                      <a:pt x="1526" y="466"/>
                    </a:lnTo>
                    <a:lnTo>
                      <a:pt x="1521" y="476"/>
                    </a:lnTo>
                    <a:lnTo>
                      <a:pt x="1526" y="476"/>
                    </a:lnTo>
                    <a:lnTo>
                      <a:pt x="1521" y="471"/>
                    </a:lnTo>
                    <a:lnTo>
                      <a:pt x="1510" y="481"/>
                    </a:lnTo>
                    <a:lnTo>
                      <a:pt x="1515" y="486"/>
                    </a:lnTo>
                    <a:lnTo>
                      <a:pt x="1515" y="481"/>
                    </a:lnTo>
                    <a:lnTo>
                      <a:pt x="1500" y="486"/>
                    </a:lnTo>
                    <a:lnTo>
                      <a:pt x="1495" y="486"/>
                    </a:lnTo>
                    <a:lnTo>
                      <a:pt x="1485" y="497"/>
                    </a:lnTo>
                    <a:lnTo>
                      <a:pt x="1490" y="502"/>
                    </a:lnTo>
                    <a:lnTo>
                      <a:pt x="1490" y="497"/>
                    </a:lnTo>
                    <a:lnTo>
                      <a:pt x="1474" y="502"/>
                    </a:lnTo>
                    <a:lnTo>
                      <a:pt x="1459" y="507"/>
                    </a:lnTo>
                    <a:lnTo>
                      <a:pt x="1444" y="512"/>
                    </a:lnTo>
                    <a:lnTo>
                      <a:pt x="1444" y="517"/>
                    </a:lnTo>
                    <a:lnTo>
                      <a:pt x="1444" y="512"/>
                    </a:lnTo>
                    <a:lnTo>
                      <a:pt x="1428" y="512"/>
                    </a:lnTo>
                    <a:lnTo>
                      <a:pt x="1413" y="512"/>
                    </a:lnTo>
                    <a:lnTo>
                      <a:pt x="1413" y="517"/>
                    </a:lnTo>
                    <a:lnTo>
                      <a:pt x="1418" y="512"/>
                    </a:lnTo>
                    <a:lnTo>
                      <a:pt x="1403" y="507"/>
                    </a:lnTo>
                    <a:lnTo>
                      <a:pt x="1398" y="512"/>
                    </a:lnTo>
                    <a:lnTo>
                      <a:pt x="1403" y="507"/>
                    </a:lnTo>
                    <a:lnTo>
                      <a:pt x="1393" y="497"/>
                    </a:lnTo>
                    <a:lnTo>
                      <a:pt x="1382" y="492"/>
                    </a:lnTo>
                    <a:lnTo>
                      <a:pt x="1377" y="497"/>
                    </a:lnTo>
                    <a:lnTo>
                      <a:pt x="1382" y="492"/>
                    </a:lnTo>
                    <a:lnTo>
                      <a:pt x="1372" y="481"/>
                    </a:lnTo>
                    <a:lnTo>
                      <a:pt x="1362" y="471"/>
                    </a:lnTo>
                    <a:lnTo>
                      <a:pt x="1352" y="466"/>
                    </a:lnTo>
                    <a:lnTo>
                      <a:pt x="1347" y="471"/>
                    </a:lnTo>
                    <a:lnTo>
                      <a:pt x="1352" y="466"/>
                    </a:lnTo>
                    <a:lnTo>
                      <a:pt x="1341" y="456"/>
                    </a:lnTo>
                    <a:lnTo>
                      <a:pt x="1336" y="456"/>
                    </a:lnTo>
                    <a:lnTo>
                      <a:pt x="1326" y="456"/>
                    </a:lnTo>
                    <a:lnTo>
                      <a:pt x="1326" y="461"/>
                    </a:lnTo>
                    <a:lnTo>
                      <a:pt x="1331" y="456"/>
                    </a:lnTo>
                    <a:lnTo>
                      <a:pt x="1316" y="451"/>
                    </a:lnTo>
                    <a:lnTo>
                      <a:pt x="1311" y="451"/>
                    </a:lnTo>
                    <a:lnTo>
                      <a:pt x="1300" y="451"/>
                    </a:lnTo>
                    <a:lnTo>
                      <a:pt x="1285" y="456"/>
                    </a:lnTo>
                    <a:lnTo>
                      <a:pt x="1285" y="461"/>
                    </a:lnTo>
                    <a:lnTo>
                      <a:pt x="1285" y="456"/>
                    </a:lnTo>
                    <a:lnTo>
                      <a:pt x="1275" y="456"/>
                    </a:lnTo>
                    <a:lnTo>
                      <a:pt x="1265" y="461"/>
                    </a:lnTo>
                    <a:lnTo>
                      <a:pt x="1249" y="466"/>
                    </a:lnTo>
                    <a:lnTo>
                      <a:pt x="1244" y="466"/>
                    </a:lnTo>
                    <a:lnTo>
                      <a:pt x="1234" y="476"/>
                    </a:lnTo>
                    <a:lnTo>
                      <a:pt x="1224" y="486"/>
                    </a:lnTo>
                    <a:lnTo>
                      <a:pt x="1229" y="492"/>
                    </a:lnTo>
                    <a:lnTo>
                      <a:pt x="1229" y="486"/>
                    </a:lnTo>
                    <a:lnTo>
                      <a:pt x="1219" y="492"/>
                    </a:lnTo>
                    <a:lnTo>
                      <a:pt x="1213" y="492"/>
                    </a:lnTo>
                    <a:lnTo>
                      <a:pt x="1203" y="502"/>
                    </a:lnTo>
                    <a:lnTo>
                      <a:pt x="1203" y="507"/>
                    </a:lnTo>
                    <a:lnTo>
                      <a:pt x="1198" y="522"/>
                    </a:lnTo>
                    <a:lnTo>
                      <a:pt x="1193" y="532"/>
                    </a:lnTo>
                    <a:lnTo>
                      <a:pt x="1188" y="548"/>
                    </a:lnTo>
                    <a:lnTo>
                      <a:pt x="1188" y="563"/>
                    </a:lnTo>
                    <a:lnTo>
                      <a:pt x="1188" y="584"/>
                    </a:lnTo>
                    <a:lnTo>
                      <a:pt x="1188" y="604"/>
                    </a:lnTo>
                    <a:lnTo>
                      <a:pt x="1188" y="609"/>
                    </a:lnTo>
                    <a:lnTo>
                      <a:pt x="1198" y="655"/>
                    </a:lnTo>
                    <a:lnTo>
                      <a:pt x="1208" y="701"/>
                    </a:lnTo>
                    <a:lnTo>
                      <a:pt x="1213" y="696"/>
                    </a:lnTo>
                    <a:lnTo>
                      <a:pt x="1208" y="696"/>
                    </a:lnTo>
                    <a:lnTo>
                      <a:pt x="1213" y="722"/>
                    </a:lnTo>
                    <a:lnTo>
                      <a:pt x="1213" y="737"/>
                    </a:lnTo>
                    <a:lnTo>
                      <a:pt x="1213" y="727"/>
                    </a:lnTo>
                    <a:lnTo>
                      <a:pt x="1219" y="747"/>
                    </a:lnTo>
                    <a:lnTo>
                      <a:pt x="1224" y="742"/>
                    </a:lnTo>
                    <a:lnTo>
                      <a:pt x="1219" y="742"/>
                    </a:lnTo>
                    <a:lnTo>
                      <a:pt x="1219" y="768"/>
                    </a:lnTo>
                    <a:lnTo>
                      <a:pt x="1219" y="793"/>
                    </a:lnTo>
                    <a:lnTo>
                      <a:pt x="1219" y="814"/>
                    </a:lnTo>
                    <a:lnTo>
                      <a:pt x="1219" y="834"/>
                    </a:lnTo>
                    <a:lnTo>
                      <a:pt x="1219" y="845"/>
                    </a:lnTo>
                    <a:lnTo>
                      <a:pt x="1224" y="845"/>
                    </a:lnTo>
                    <a:lnTo>
                      <a:pt x="1219" y="840"/>
                    </a:lnTo>
                    <a:lnTo>
                      <a:pt x="1213" y="845"/>
                    </a:lnTo>
                    <a:lnTo>
                      <a:pt x="1213" y="850"/>
                    </a:lnTo>
                    <a:lnTo>
                      <a:pt x="1213" y="860"/>
                    </a:lnTo>
                    <a:lnTo>
                      <a:pt x="1219" y="860"/>
                    </a:lnTo>
                    <a:lnTo>
                      <a:pt x="1213" y="860"/>
                    </a:lnTo>
                    <a:lnTo>
                      <a:pt x="1208" y="870"/>
                    </a:lnTo>
                    <a:lnTo>
                      <a:pt x="1213" y="870"/>
                    </a:lnTo>
                    <a:lnTo>
                      <a:pt x="1213" y="865"/>
                    </a:lnTo>
                    <a:lnTo>
                      <a:pt x="1193" y="875"/>
                    </a:lnTo>
                    <a:lnTo>
                      <a:pt x="1178" y="886"/>
                    </a:lnTo>
                    <a:lnTo>
                      <a:pt x="1178" y="891"/>
                    </a:lnTo>
                    <a:lnTo>
                      <a:pt x="1178" y="886"/>
                    </a:lnTo>
                    <a:lnTo>
                      <a:pt x="1152" y="891"/>
                    </a:lnTo>
                    <a:lnTo>
                      <a:pt x="1126" y="896"/>
                    </a:lnTo>
                    <a:lnTo>
                      <a:pt x="1106" y="896"/>
                    </a:lnTo>
                    <a:lnTo>
                      <a:pt x="1075" y="901"/>
                    </a:lnTo>
                    <a:lnTo>
                      <a:pt x="1050" y="901"/>
                    </a:lnTo>
                    <a:lnTo>
                      <a:pt x="1024" y="901"/>
                    </a:lnTo>
                    <a:lnTo>
                      <a:pt x="998" y="901"/>
                    </a:lnTo>
                    <a:lnTo>
                      <a:pt x="973" y="896"/>
                    </a:lnTo>
                    <a:lnTo>
                      <a:pt x="952" y="896"/>
                    </a:lnTo>
                    <a:lnTo>
                      <a:pt x="927" y="891"/>
                    </a:lnTo>
                    <a:lnTo>
                      <a:pt x="906" y="886"/>
                    </a:lnTo>
                    <a:lnTo>
                      <a:pt x="886" y="881"/>
                    </a:lnTo>
                    <a:lnTo>
                      <a:pt x="886" y="886"/>
                    </a:lnTo>
                    <a:lnTo>
                      <a:pt x="891" y="881"/>
                    </a:lnTo>
                    <a:lnTo>
                      <a:pt x="881" y="870"/>
                    </a:lnTo>
                    <a:lnTo>
                      <a:pt x="865" y="865"/>
                    </a:lnTo>
                    <a:lnTo>
                      <a:pt x="860" y="870"/>
                    </a:lnTo>
                    <a:lnTo>
                      <a:pt x="865" y="865"/>
                    </a:lnTo>
                    <a:lnTo>
                      <a:pt x="855" y="855"/>
                    </a:lnTo>
                    <a:lnTo>
                      <a:pt x="850" y="850"/>
                    </a:lnTo>
                    <a:lnTo>
                      <a:pt x="845" y="855"/>
                    </a:lnTo>
                    <a:lnTo>
                      <a:pt x="855" y="855"/>
                    </a:lnTo>
                    <a:lnTo>
                      <a:pt x="850" y="845"/>
                    </a:lnTo>
                    <a:lnTo>
                      <a:pt x="845" y="840"/>
                    </a:lnTo>
                    <a:lnTo>
                      <a:pt x="840" y="834"/>
                    </a:lnTo>
                    <a:lnTo>
                      <a:pt x="835" y="840"/>
                    </a:lnTo>
                    <a:lnTo>
                      <a:pt x="845" y="840"/>
                    </a:lnTo>
                    <a:lnTo>
                      <a:pt x="845" y="834"/>
                    </a:lnTo>
                    <a:lnTo>
                      <a:pt x="845" y="824"/>
                    </a:lnTo>
                    <a:lnTo>
                      <a:pt x="845" y="819"/>
                    </a:lnTo>
                    <a:lnTo>
                      <a:pt x="845" y="809"/>
                    </a:lnTo>
                    <a:lnTo>
                      <a:pt x="835" y="809"/>
                    </a:lnTo>
                    <a:lnTo>
                      <a:pt x="845" y="814"/>
                    </a:lnTo>
                    <a:lnTo>
                      <a:pt x="850" y="804"/>
                    </a:lnTo>
                    <a:lnTo>
                      <a:pt x="840" y="799"/>
                    </a:lnTo>
                    <a:lnTo>
                      <a:pt x="845" y="804"/>
                    </a:lnTo>
                    <a:lnTo>
                      <a:pt x="850" y="799"/>
                    </a:lnTo>
                    <a:lnTo>
                      <a:pt x="855" y="799"/>
                    </a:lnTo>
                    <a:lnTo>
                      <a:pt x="860" y="788"/>
                    </a:lnTo>
                    <a:lnTo>
                      <a:pt x="865" y="778"/>
                    </a:lnTo>
                    <a:lnTo>
                      <a:pt x="855" y="773"/>
                    </a:lnTo>
                    <a:lnTo>
                      <a:pt x="860" y="778"/>
                    </a:lnTo>
                    <a:lnTo>
                      <a:pt x="881" y="758"/>
                    </a:lnTo>
                    <a:lnTo>
                      <a:pt x="901" y="737"/>
                    </a:lnTo>
                    <a:lnTo>
                      <a:pt x="911" y="727"/>
                    </a:lnTo>
                    <a:lnTo>
                      <a:pt x="917" y="727"/>
                    </a:lnTo>
                    <a:lnTo>
                      <a:pt x="922" y="712"/>
                    </a:lnTo>
                    <a:lnTo>
                      <a:pt x="927" y="696"/>
                    </a:lnTo>
                    <a:lnTo>
                      <a:pt x="932" y="681"/>
                    </a:lnTo>
                    <a:lnTo>
                      <a:pt x="932" y="676"/>
                    </a:lnTo>
                    <a:lnTo>
                      <a:pt x="932" y="660"/>
                    </a:lnTo>
                    <a:lnTo>
                      <a:pt x="927" y="645"/>
                    </a:lnTo>
                    <a:lnTo>
                      <a:pt x="922" y="630"/>
                    </a:lnTo>
                    <a:lnTo>
                      <a:pt x="917" y="609"/>
                    </a:lnTo>
                    <a:lnTo>
                      <a:pt x="906" y="594"/>
                    </a:lnTo>
                    <a:lnTo>
                      <a:pt x="901" y="589"/>
                    </a:lnTo>
                    <a:lnTo>
                      <a:pt x="891" y="579"/>
                    </a:lnTo>
                    <a:lnTo>
                      <a:pt x="881" y="568"/>
                    </a:lnTo>
                    <a:lnTo>
                      <a:pt x="865" y="553"/>
                    </a:lnTo>
                    <a:lnTo>
                      <a:pt x="855" y="548"/>
                    </a:lnTo>
                    <a:lnTo>
                      <a:pt x="835" y="538"/>
                    </a:lnTo>
                    <a:lnTo>
                      <a:pt x="819" y="532"/>
                    </a:lnTo>
                    <a:lnTo>
                      <a:pt x="814" y="532"/>
                    </a:lnTo>
                    <a:lnTo>
                      <a:pt x="794" y="532"/>
                    </a:lnTo>
                    <a:lnTo>
                      <a:pt x="773" y="532"/>
                    </a:lnTo>
                    <a:lnTo>
                      <a:pt x="758" y="538"/>
                    </a:lnTo>
                    <a:lnTo>
                      <a:pt x="737" y="548"/>
                    </a:lnTo>
                    <a:lnTo>
                      <a:pt x="722" y="553"/>
                    </a:lnTo>
                    <a:lnTo>
                      <a:pt x="707" y="563"/>
                    </a:lnTo>
                    <a:lnTo>
                      <a:pt x="702" y="563"/>
                    </a:lnTo>
                    <a:lnTo>
                      <a:pt x="686" y="579"/>
                    </a:lnTo>
                    <a:lnTo>
                      <a:pt x="676" y="589"/>
                    </a:lnTo>
                    <a:lnTo>
                      <a:pt x="676" y="594"/>
                    </a:lnTo>
                    <a:lnTo>
                      <a:pt x="666" y="609"/>
                    </a:lnTo>
                    <a:lnTo>
                      <a:pt x="656" y="625"/>
                    </a:lnTo>
                    <a:lnTo>
                      <a:pt x="650" y="640"/>
                    </a:lnTo>
                    <a:lnTo>
                      <a:pt x="645" y="660"/>
                    </a:lnTo>
                    <a:lnTo>
                      <a:pt x="645" y="676"/>
                    </a:lnTo>
                    <a:lnTo>
                      <a:pt x="645" y="681"/>
                    </a:lnTo>
                    <a:lnTo>
                      <a:pt x="650" y="696"/>
                    </a:lnTo>
                    <a:lnTo>
                      <a:pt x="656" y="712"/>
                    </a:lnTo>
                    <a:lnTo>
                      <a:pt x="661" y="722"/>
                    </a:lnTo>
                    <a:lnTo>
                      <a:pt x="666" y="717"/>
                    </a:lnTo>
                    <a:lnTo>
                      <a:pt x="661" y="717"/>
                    </a:lnTo>
                    <a:lnTo>
                      <a:pt x="661" y="722"/>
                    </a:lnTo>
                    <a:lnTo>
                      <a:pt x="661" y="727"/>
                    </a:lnTo>
                    <a:lnTo>
                      <a:pt x="666" y="737"/>
                    </a:lnTo>
                    <a:lnTo>
                      <a:pt x="671" y="742"/>
                    </a:lnTo>
                    <a:lnTo>
                      <a:pt x="681" y="747"/>
                    </a:lnTo>
                    <a:lnTo>
                      <a:pt x="681" y="737"/>
                    </a:lnTo>
                    <a:lnTo>
                      <a:pt x="676" y="742"/>
                    </a:lnTo>
                    <a:lnTo>
                      <a:pt x="686" y="758"/>
                    </a:lnTo>
                    <a:lnTo>
                      <a:pt x="696" y="768"/>
                    </a:lnTo>
                    <a:lnTo>
                      <a:pt x="702" y="763"/>
                    </a:lnTo>
                    <a:lnTo>
                      <a:pt x="696" y="768"/>
                    </a:lnTo>
                    <a:lnTo>
                      <a:pt x="702" y="783"/>
                    </a:lnTo>
                    <a:lnTo>
                      <a:pt x="712" y="793"/>
                    </a:lnTo>
                    <a:lnTo>
                      <a:pt x="717" y="788"/>
                    </a:lnTo>
                    <a:lnTo>
                      <a:pt x="712" y="793"/>
                    </a:lnTo>
                    <a:lnTo>
                      <a:pt x="717" y="804"/>
                    </a:lnTo>
                    <a:lnTo>
                      <a:pt x="722" y="799"/>
                    </a:lnTo>
                    <a:lnTo>
                      <a:pt x="717" y="799"/>
                    </a:lnTo>
                    <a:lnTo>
                      <a:pt x="717" y="809"/>
                    </a:lnTo>
                    <a:lnTo>
                      <a:pt x="717" y="814"/>
                    </a:lnTo>
                    <a:lnTo>
                      <a:pt x="722" y="824"/>
                    </a:lnTo>
                    <a:lnTo>
                      <a:pt x="727" y="819"/>
                    </a:lnTo>
                    <a:lnTo>
                      <a:pt x="722" y="819"/>
                    </a:lnTo>
                    <a:lnTo>
                      <a:pt x="722" y="829"/>
                    </a:lnTo>
                    <a:lnTo>
                      <a:pt x="727" y="829"/>
                    </a:lnTo>
                    <a:lnTo>
                      <a:pt x="722" y="829"/>
                    </a:lnTo>
                    <a:lnTo>
                      <a:pt x="717" y="840"/>
                    </a:lnTo>
                    <a:lnTo>
                      <a:pt x="717" y="845"/>
                    </a:lnTo>
                    <a:lnTo>
                      <a:pt x="722" y="845"/>
                    </a:lnTo>
                    <a:lnTo>
                      <a:pt x="717" y="840"/>
                    </a:lnTo>
                    <a:lnTo>
                      <a:pt x="712" y="845"/>
                    </a:lnTo>
                    <a:lnTo>
                      <a:pt x="712" y="850"/>
                    </a:lnTo>
                    <a:lnTo>
                      <a:pt x="707" y="860"/>
                    </a:lnTo>
                    <a:lnTo>
                      <a:pt x="712" y="860"/>
                    </a:lnTo>
                    <a:lnTo>
                      <a:pt x="712" y="855"/>
                    </a:lnTo>
                    <a:lnTo>
                      <a:pt x="702" y="860"/>
                    </a:lnTo>
                    <a:lnTo>
                      <a:pt x="702" y="865"/>
                    </a:lnTo>
                    <a:lnTo>
                      <a:pt x="702" y="860"/>
                    </a:lnTo>
                    <a:lnTo>
                      <a:pt x="696" y="860"/>
                    </a:lnTo>
                    <a:lnTo>
                      <a:pt x="681" y="865"/>
                    </a:lnTo>
                    <a:lnTo>
                      <a:pt x="681" y="870"/>
                    </a:lnTo>
                    <a:lnTo>
                      <a:pt x="681" y="865"/>
                    </a:lnTo>
                    <a:lnTo>
                      <a:pt x="671" y="865"/>
                    </a:lnTo>
                    <a:close/>
                  </a:path>
                </a:pathLst>
              </a:custGeom>
              <a:solidFill>
                <a:srgbClr val="000000"/>
              </a:solidFill>
              <a:ln w="9525">
                <a:noFill/>
                <a:round/>
                <a:headEnd/>
                <a:tailEnd/>
              </a:ln>
            </p:spPr>
            <p:txBody>
              <a:bodyPr/>
              <a:lstStyle/>
              <a:p>
                <a:endParaRPr lang="en-US"/>
              </a:p>
            </p:txBody>
          </p:sp>
        </p:grpSp>
        <p:sp>
          <p:nvSpPr>
            <p:cNvPr id="26653" name="Text Box 13"/>
            <p:cNvSpPr txBox="1">
              <a:spLocks noChangeArrowheads="1"/>
            </p:cNvSpPr>
            <p:nvPr/>
          </p:nvSpPr>
          <p:spPr bwMode="auto">
            <a:xfrm>
              <a:off x="528" y="1680"/>
              <a:ext cx="1248" cy="171"/>
            </a:xfrm>
            <a:prstGeom prst="rect">
              <a:avLst/>
            </a:prstGeom>
            <a:noFill/>
            <a:ln w="9525">
              <a:noFill/>
              <a:miter lim="800000"/>
              <a:headEnd/>
              <a:tailEnd/>
            </a:ln>
          </p:spPr>
          <p:txBody>
            <a:bodyPr>
              <a:spAutoFit/>
            </a:bodyPr>
            <a:lstStyle/>
            <a:p>
              <a:pPr eaLnBrk="0" hangingPunct="0">
                <a:spcBef>
                  <a:spcPct val="50000"/>
                </a:spcBef>
              </a:pPr>
              <a:r>
                <a:rPr lang="en-US" sz="1600" b="1"/>
                <a:t>Right  to Access</a:t>
              </a:r>
            </a:p>
          </p:txBody>
        </p:sp>
      </p:grpSp>
      <p:grpSp>
        <p:nvGrpSpPr>
          <p:cNvPr id="6" name="Group 14"/>
          <p:cNvGrpSpPr>
            <a:grpSpLocks/>
          </p:cNvGrpSpPr>
          <p:nvPr/>
        </p:nvGrpSpPr>
        <p:grpSpPr bwMode="auto">
          <a:xfrm>
            <a:off x="3060700" y="3201988"/>
            <a:ext cx="2981325" cy="2336800"/>
            <a:chOff x="0" y="2400"/>
            <a:chExt cx="1531" cy="1187"/>
          </a:xfrm>
        </p:grpSpPr>
        <p:grpSp>
          <p:nvGrpSpPr>
            <p:cNvPr id="26648" name="Group 15"/>
            <p:cNvGrpSpPr>
              <a:grpSpLocks/>
            </p:cNvGrpSpPr>
            <p:nvPr/>
          </p:nvGrpSpPr>
          <p:grpSpPr bwMode="auto">
            <a:xfrm>
              <a:off x="0" y="2400"/>
              <a:ext cx="1531" cy="1187"/>
              <a:chOff x="1245" y="2260"/>
              <a:chExt cx="1531" cy="1187"/>
            </a:xfrm>
          </p:grpSpPr>
          <p:sp>
            <p:nvSpPr>
              <p:cNvPr id="26650" name="Freeform 16"/>
              <p:cNvSpPr>
                <a:spLocks/>
              </p:cNvSpPr>
              <p:nvPr/>
            </p:nvSpPr>
            <p:spPr bwMode="auto">
              <a:xfrm>
                <a:off x="1250" y="2265"/>
                <a:ext cx="1515" cy="1172"/>
              </a:xfrm>
              <a:custGeom>
                <a:avLst/>
                <a:gdLst>
                  <a:gd name="T0" fmla="*/ 256 w 1515"/>
                  <a:gd name="T1" fmla="*/ 691 h 1172"/>
                  <a:gd name="T2" fmla="*/ 179 w 1515"/>
                  <a:gd name="T3" fmla="*/ 660 h 1172"/>
                  <a:gd name="T4" fmla="*/ 98 w 1515"/>
                  <a:gd name="T5" fmla="*/ 630 h 1172"/>
                  <a:gd name="T6" fmla="*/ 41 w 1515"/>
                  <a:gd name="T7" fmla="*/ 655 h 1172"/>
                  <a:gd name="T8" fmla="*/ 0 w 1515"/>
                  <a:gd name="T9" fmla="*/ 727 h 1172"/>
                  <a:gd name="T10" fmla="*/ 31 w 1515"/>
                  <a:gd name="T11" fmla="*/ 809 h 1172"/>
                  <a:gd name="T12" fmla="*/ 87 w 1515"/>
                  <a:gd name="T13" fmla="*/ 834 h 1172"/>
                  <a:gd name="T14" fmla="*/ 154 w 1515"/>
                  <a:gd name="T15" fmla="*/ 829 h 1172"/>
                  <a:gd name="T16" fmla="*/ 256 w 1515"/>
                  <a:gd name="T17" fmla="*/ 804 h 1172"/>
                  <a:gd name="T18" fmla="*/ 292 w 1515"/>
                  <a:gd name="T19" fmla="*/ 834 h 1172"/>
                  <a:gd name="T20" fmla="*/ 318 w 1515"/>
                  <a:gd name="T21" fmla="*/ 926 h 1172"/>
                  <a:gd name="T22" fmla="*/ 318 w 1515"/>
                  <a:gd name="T23" fmla="*/ 1049 h 1172"/>
                  <a:gd name="T24" fmla="*/ 333 w 1515"/>
                  <a:gd name="T25" fmla="*/ 1147 h 1172"/>
                  <a:gd name="T26" fmla="*/ 522 w 1515"/>
                  <a:gd name="T27" fmla="*/ 1147 h 1172"/>
                  <a:gd name="T28" fmla="*/ 630 w 1515"/>
                  <a:gd name="T29" fmla="*/ 1100 h 1172"/>
                  <a:gd name="T30" fmla="*/ 661 w 1515"/>
                  <a:gd name="T31" fmla="*/ 1019 h 1172"/>
                  <a:gd name="T32" fmla="*/ 615 w 1515"/>
                  <a:gd name="T33" fmla="*/ 937 h 1172"/>
                  <a:gd name="T34" fmla="*/ 594 w 1515"/>
                  <a:gd name="T35" fmla="*/ 845 h 1172"/>
                  <a:gd name="T36" fmla="*/ 635 w 1515"/>
                  <a:gd name="T37" fmla="*/ 778 h 1172"/>
                  <a:gd name="T38" fmla="*/ 691 w 1515"/>
                  <a:gd name="T39" fmla="*/ 758 h 1172"/>
                  <a:gd name="T40" fmla="*/ 773 w 1515"/>
                  <a:gd name="T41" fmla="*/ 758 h 1172"/>
                  <a:gd name="T42" fmla="*/ 835 w 1515"/>
                  <a:gd name="T43" fmla="*/ 783 h 1172"/>
                  <a:gd name="T44" fmla="*/ 860 w 1515"/>
                  <a:gd name="T45" fmla="*/ 860 h 1172"/>
                  <a:gd name="T46" fmla="*/ 835 w 1515"/>
                  <a:gd name="T47" fmla="*/ 952 h 1172"/>
                  <a:gd name="T48" fmla="*/ 789 w 1515"/>
                  <a:gd name="T49" fmla="*/ 1013 h 1172"/>
                  <a:gd name="T50" fmla="*/ 799 w 1515"/>
                  <a:gd name="T51" fmla="*/ 1095 h 1172"/>
                  <a:gd name="T52" fmla="*/ 881 w 1515"/>
                  <a:gd name="T53" fmla="*/ 1152 h 1172"/>
                  <a:gd name="T54" fmla="*/ 1055 w 1515"/>
                  <a:gd name="T55" fmla="*/ 1172 h 1172"/>
                  <a:gd name="T56" fmla="*/ 1183 w 1515"/>
                  <a:gd name="T57" fmla="*/ 1152 h 1172"/>
                  <a:gd name="T58" fmla="*/ 1173 w 1515"/>
                  <a:gd name="T59" fmla="*/ 993 h 1172"/>
                  <a:gd name="T60" fmla="*/ 1198 w 1515"/>
                  <a:gd name="T61" fmla="*/ 855 h 1172"/>
                  <a:gd name="T62" fmla="*/ 1254 w 1515"/>
                  <a:gd name="T63" fmla="*/ 839 h 1172"/>
                  <a:gd name="T64" fmla="*/ 1326 w 1515"/>
                  <a:gd name="T65" fmla="*/ 875 h 1172"/>
                  <a:gd name="T66" fmla="*/ 1393 w 1515"/>
                  <a:gd name="T67" fmla="*/ 911 h 1172"/>
                  <a:gd name="T68" fmla="*/ 1475 w 1515"/>
                  <a:gd name="T69" fmla="*/ 891 h 1172"/>
                  <a:gd name="T70" fmla="*/ 1515 w 1515"/>
                  <a:gd name="T71" fmla="*/ 809 h 1172"/>
                  <a:gd name="T72" fmla="*/ 1505 w 1515"/>
                  <a:gd name="T73" fmla="*/ 752 h 1172"/>
                  <a:gd name="T74" fmla="*/ 1428 w 1515"/>
                  <a:gd name="T75" fmla="*/ 696 h 1172"/>
                  <a:gd name="T76" fmla="*/ 1341 w 1515"/>
                  <a:gd name="T77" fmla="*/ 701 h 1172"/>
                  <a:gd name="T78" fmla="*/ 1295 w 1515"/>
                  <a:gd name="T79" fmla="*/ 747 h 1172"/>
                  <a:gd name="T80" fmla="*/ 1229 w 1515"/>
                  <a:gd name="T81" fmla="*/ 747 h 1172"/>
                  <a:gd name="T82" fmla="*/ 1183 w 1515"/>
                  <a:gd name="T83" fmla="*/ 706 h 1172"/>
                  <a:gd name="T84" fmla="*/ 1183 w 1515"/>
                  <a:gd name="T85" fmla="*/ 466 h 1172"/>
                  <a:gd name="T86" fmla="*/ 1132 w 1515"/>
                  <a:gd name="T87" fmla="*/ 333 h 1172"/>
                  <a:gd name="T88" fmla="*/ 998 w 1515"/>
                  <a:gd name="T89" fmla="*/ 343 h 1172"/>
                  <a:gd name="T90" fmla="*/ 865 w 1515"/>
                  <a:gd name="T91" fmla="*/ 317 h 1172"/>
                  <a:gd name="T92" fmla="*/ 804 w 1515"/>
                  <a:gd name="T93" fmla="*/ 282 h 1172"/>
                  <a:gd name="T94" fmla="*/ 804 w 1515"/>
                  <a:gd name="T95" fmla="*/ 241 h 1172"/>
                  <a:gd name="T96" fmla="*/ 865 w 1515"/>
                  <a:gd name="T97" fmla="*/ 148 h 1172"/>
                  <a:gd name="T98" fmla="*/ 860 w 1515"/>
                  <a:gd name="T99" fmla="*/ 56 h 1172"/>
                  <a:gd name="T100" fmla="*/ 814 w 1515"/>
                  <a:gd name="T101" fmla="*/ 15 h 1172"/>
                  <a:gd name="T102" fmla="*/ 748 w 1515"/>
                  <a:gd name="T103" fmla="*/ 0 h 1172"/>
                  <a:gd name="T104" fmla="*/ 681 w 1515"/>
                  <a:gd name="T105" fmla="*/ 10 h 1172"/>
                  <a:gd name="T106" fmla="*/ 640 w 1515"/>
                  <a:gd name="T107" fmla="*/ 41 h 1172"/>
                  <a:gd name="T108" fmla="*/ 625 w 1515"/>
                  <a:gd name="T109" fmla="*/ 133 h 1172"/>
                  <a:gd name="T110" fmla="*/ 671 w 1515"/>
                  <a:gd name="T111" fmla="*/ 220 h 1172"/>
                  <a:gd name="T112" fmla="*/ 681 w 1515"/>
                  <a:gd name="T113" fmla="*/ 282 h 1172"/>
                  <a:gd name="T114" fmla="*/ 620 w 1515"/>
                  <a:gd name="T115" fmla="*/ 312 h 1172"/>
                  <a:gd name="T116" fmla="*/ 522 w 1515"/>
                  <a:gd name="T117" fmla="*/ 287 h 1172"/>
                  <a:gd name="T118" fmla="*/ 333 w 1515"/>
                  <a:gd name="T119" fmla="*/ 302 h 1172"/>
                  <a:gd name="T120" fmla="*/ 302 w 1515"/>
                  <a:gd name="T121" fmla="*/ 430 h 1172"/>
                  <a:gd name="T122" fmla="*/ 313 w 1515"/>
                  <a:gd name="T123" fmla="*/ 624 h 1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5"/>
                  <a:gd name="T187" fmla="*/ 0 h 1172"/>
                  <a:gd name="T188" fmla="*/ 1515 w 1515"/>
                  <a:gd name="T189" fmla="*/ 1172 h 11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5" h="1172">
                    <a:moveTo>
                      <a:pt x="297" y="671"/>
                    </a:moveTo>
                    <a:lnTo>
                      <a:pt x="292" y="676"/>
                    </a:lnTo>
                    <a:lnTo>
                      <a:pt x="282" y="681"/>
                    </a:lnTo>
                    <a:lnTo>
                      <a:pt x="272" y="686"/>
                    </a:lnTo>
                    <a:lnTo>
                      <a:pt x="266" y="691"/>
                    </a:lnTo>
                    <a:lnTo>
                      <a:pt x="256" y="691"/>
                    </a:lnTo>
                    <a:lnTo>
                      <a:pt x="246" y="691"/>
                    </a:lnTo>
                    <a:lnTo>
                      <a:pt x="241" y="686"/>
                    </a:lnTo>
                    <a:lnTo>
                      <a:pt x="231" y="686"/>
                    </a:lnTo>
                    <a:lnTo>
                      <a:pt x="210" y="676"/>
                    </a:lnTo>
                    <a:lnTo>
                      <a:pt x="195" y="671"/>
                    </a:lnTo>
                    <a:lnTo>
                      <a:pt x="179" y="660"/>
                    </a:lnTo>
                    <a:lnTo>
                      <a:pt x="159" y="650"/>
                    </a:lnTo>
                    <a:lnTo>
                      <a:pt x="144" y="640"/>
                    </a:lnTo>
                    <a:lnTo>
                      <a:pt x="123" y="635"/>
                    </a:lnTo>
                    <a:lnTo>
                      <a:pt x="113" y="635"/>
                    </a:lnTo>
                    <a:lnTo>
                      <a:pt x="108" y="630"/>
                    </a:lnTo>
                    <a:lnTo>
                      <a:pt x="98" y="630"/>
                    </a:lnTo>
                    <a:lnTo>
                      <a:pt x="87" y="630"/>
                    </a:lnTo>
                    <a:lnTo>
                      <a:pt x="77" y="635"/>
                    </a:lnTo>
                    <a:lnTo>
                      <a:pt x="67" y="635"/>
                    </a:lnTo>
                    <a:lnTo>
                      <a:pt x="57" y="640"/>
                    </a:lnTo>
                    <a:lnTo>
                      <a:pt x="52" y="650"/>
                    </a:lnTo>
                    <a:lnTo>
                      <a:pt x="41" y="655"/>
                    </a:lnTo>
                    <a:lnTo>
                      <a:pt x="31" y="665"/>
                    </a:lnTo>
                    <a:lnTo>
                      <a:pt x="21" y="681"/>
                    </a:lnTo>
                    <a:lnTo>
                      <a:pt x="11" y="696"/>
                    </a:lnTo>
                    <a:lnTo>
                      <a:pt x="5" y="701"/>
                    </a:lnTo>
                    <a:lnTo>
                      <a:pt x="0" y="711"/>
                    </a:lnTo>
                    <a:lnTo>
                      <a:pt x="0" y="727"/>
                    </a:lnTo>
                    <a:lnTo>
                      <a:pt x="0" y="742"/>
                    </a:lnTo>
                    <a:lnTo>
                      <a:pt x="0" y="752"/>
                    </a:lnTo>
                    <a:lnTo>
                      <a:pt x="5" y="768"/>
                    </a:lnTo>
                    <a:lnTo>
                      <a:pt x="16" y="783"/>
                    </a:lnTo>
                    <a:lnTo>
                      <a:pt x="21" y="793"/>
                    </a:lnTo>
                    <a:lnTo>
                      <a:pt x="31" y="809"/>
                    </a:lnTo>
                    <a:lnTo>
                      <a:pt x="46" y="819"/>
                    </a:lnTo>
                    <a:lnTo>
                      <a:pt x="52" y="819"/>
                    </a:lnTo>
                    <a:lnTo>
                      <a:pt x="57" y="824"/>
                    </a:lnTo>
                    <a:lnTo>
                      <a:pt x="67" y="829"/>
                    </a:lnTo>
                    <a:lnTo>
                      <a:pt x="77" y="829"/>
                    </a:lnTo>
                    <a:lnTo>
                      <a:pt x="87" y="834"/>
                    </a:lnTo>
                    <a:lnTo>
                      <a:pt x="98" y="834"/>
                    </a:lnTo>
                    <a:lnTo>
                      <a:pt x="108" y="834"/>
                    </a:lnTo>
                    <a:lnTo>
                      <a:pt x="118" y="834"/>
                    </a:lnTo>
                    <a:lnTo>
                      <a:pt x="133" y="834"/>
                    </a:lnTo>
                    <a:lnTo>
                      <a:pt x="144" y="829"/>
                    </a:lnTo>
                    <a:lnTo>
                      <a:pt x="154" y="829"/>
                    </a:lnTo>
                    <a:lnTo>
                      <a:pt x="169" y="824"/>
                    </a:lnTo>
                    <a:lnTo>
                      <a:pt x="195" y="814"/>
                    </a:lnTo>
                    <a:lnTo>
                      <a:pt x="210" y="809"/>
                    </a:lnTo>
                    <a:lnTo>
                      <a:pt x="231" y="804"/>
                    </a:lnTo>
                    <a:lnTo>
                      <a:pt x="246" y="804"/>
                    </a:lnTo>
                    <a:lnTo>
                      <a:pt x="256" y="804"/>
                    </a:lnTo>
                    <a:lnTo>
                      <a:pt x="261" y="809"/>
                    </a:lnTo>
                    <a:lnTo>
                      <a:pt x="266" y="809"/>
                    </a:lnTo>
                    <a:lnTo>
                      <a:pt x="277" y="814"/>
                    </a:lnTo>
                    <a:lnTo>
                      <a:pt x="282" y="819"/>
                    </a:lnTo>
                    <a:lnTo>
                      <a:pt x="287" y="829"/>
                    </a:lnTo>
                    <a:lnTo>
                      <a:pt x="292" y="834"/>
                    </a:lnTo>
                    <a:lnTo>
                      <a:pt x="297" y="850"/>
                    </a:lnTo>
                    <a:lnTo>
                      <a:pt x="302" y="860"/>
                    </a:lnTo>
                    <a:lnTo>
                      <a:pt x="307" y="875"/>
                    </a:lnTo>
                    <a:lnTo>
                      <a:pt x="313" y="891"/>
                    </a:lnTo>
                    <a:lnTo>
                      <a:pt x="318" y="906"/>
                    </a:lnTo>
                    <a:lnTo>
                      <a:pt x="318" y="926"/>
                    </a:lnTo>
                    <a:lnTo>
                      <a:pt x="323" y="947"/>
                    </a:lnTo>
                    <a:lnTo>
                      <a:pt x="323" y="967"/>
                    </a:lnTo>
                    <a:lnTo>
                      <a:pt x="323" y="988"/>
                    </a:lnTo>
                    <a:lnTo>
                      <a:pt x="323" y="1008"/>
                    </a:lnTo>
                    <a:lnTo>
                      <a:pt x="323" y="1029"/>
                    </a:lnTo>
                    <a:lnTo>
                      <a:pt x="318" y="1049"/>
                    </a:lnTo>
                    <a:lnTo>
                      <a:pt x="318" y="1070"/>
                    </a:lnTo>
                    <a:lnTo>
                      <a:pt x="313" y="1090"/>
                    </a:lnTo>
                    <a:lnTo>
                      <a:pt x="307" y="1111"/>
                    </a:lnTo>
                    <a:lnTo>
                      <a:pt x="302" y="1131"/>
                    </a:lnTo>
                    <a:lnTo>
                      <a:pt x="297" y="1147"/>
                    </a:lnTo>
                    <a:lnTo>
                      <a:pt x="333" y="1147"/>
                    </a:lnTo>
                    <a:lnTo>
                      <a:pt x="369" y="1147"/>
                    </a:lnTo>
                    <a:lnTo>
                      <a:pt x="405" y="1147"/>
                    </a:lnTo>
                    <a:lnTo>
                      <a:pt x="435" y="1147"/>
                    </a:lnTo>
                    <a:lnTo>
                      <a:pt x="466" y="1147"/>
                    </a:lnTo>
                    <a:lnTo>
                      <a:pt x="497" y="1147"/>
                    </a:lnTo>
                    <a:lnTo>
                      <a:pt x="522" y="1147"/>
                    </a:lnTo>
                    <a:lnTo>
                      <a:pt x="538" y="1147"/>
                    </a:lnTo>
                    <a:lnTo>
                      <a:pt x="563" y="1141"/>
                    </a:lnTo>
                    <a:lnTo>
                      <a:pt x="584" y="1136"/>
                    </a:lnTo>
                    <a:lnTo>
                      <a:pt x="599" y="1121"/>
                    </a:lnTo>
                    <a:lnTo>
                      <a:pt x="620" y="1111"/>
                    </a:lnTo>
                    <a:lnTo>
                      <a:pt x="630" y="1100"/>
                    </a:lnTo>
                    <a:lnTo>
                      <a:pt x="640" y="1090"/>
                    </a:lnTo>
                    <a:lnTo>
                      <a:pt x="650" y="1075"/>
                    </a:lnTo>
                    <a:lnTo>
                      <a:pt x="656" y="1060"/>
                    </a:lnTo>
                    <a:lnTo>
                      <a:pt x="661" y="1044"/>
                    </a:lnTo>
                    <a:lnTo>
                      <a:pt x="661" y="1034"/>
                    </a:lnTo>
                    <a:lnTo>
                      <a:pt x="661" y="1019"/>
                    </a:lnTo>
                    <a:lnTo>
                      <a:pt x="661" y="1003"/>
                    </a:lnTo>
                    <a:lnTo>
                      <a:pt x="656" y="988"/>
                    </a:lnTo>
                    <a:lnTo>
                      <a:pt x="645" y="978"/>
                    </a:lnTo>
                    <a:lnTo>
                      <a:pt x="640" y="962"/>
                    </a:lnTo>
                    <a:lnTo>
                      <a:pt x="625" y="952"/>
                    </a:lnTo>
                    <a:lnTo>
                      <a:pt x="615" y="937"/>
                    </a:lnTo>
                    <a:lnTo>
                      <a:pt x="604" y="926"/>
                    </a:lnTo>
                    <a:lnTo>
                      <a:pt x="599" y="911"/>
                    </a:lnTo>
                    <a:lnTo>
                      <a:pt x="594" y="896"/>
                    </a:lnTo>
                    <a:lnTo>
                      <a:pt x="594" y="875"/>
                    </a:lnTo>
                    <a:lnTo>
                      <a:pt x="594" y="860"/>
                    </a:lnTo>
                    <a:lnTo>
                      <a:pt x="594" y="845"/>
                    </a:lnTo>
                    <a:lnTo>
                      <a:pt x="599" y="829"/>
                    </a:lnTo>
                    <a:lnTo>
                      <a:pt x="604" y="814"/>
                    </a:lnTo>
                    <a:lnTo>
                      <a:pt x="615" y="799"/>
                    </a:lnTo>
                    <a:lnTo>
                      <a:pt x="625" y="793"/>
                    </a:lnTo>
                    <a:lnTo>
                      <a:pt x="630" y="783"/>
                    </a:lnTo>
                    <a:lnTo>
                      <a:pt x="635" y="778"/>
                    </a:lnTo>
                    <a:lnTo>
                      <a:pt x="645" y="778"/>
                    </a:lnTo>
                    <a:lnTo>
                      <a:pt x="650" y="773"/>
                    </a:lnTo>
                    <a:lnTo>
                      <a:pt x="661" y="768"/>
                    </a:lnTo>
                    <a:lnTo>
                      <a:pt x="671" y="763"/>
                    </a:lnTo>
                    <a:lnTo>
                      <a:pt x="681" y="758"/>
                    </a:lnTo>
                    <a:lnTo>
                      <a:pt x="691" y="758"/>
                    </a:lnTo>
                    <a:lnTo>
                      <a:pt x="707" y="752"/>
                    </a:lnTo>
                    <a:lnTo>
                      <a:pt x="722" y="752"/>
                    </a:lnTo>
                    <a:lnTo>
                      <a:pt x="732" y="752"/>
                    </a:lnTo>
                    <a:lnTo>
                      <a:pt x="748" y="752"/>
                    </a:lnTo>
                    <a:lnTo>
                      <a:pt x="763" y="752"/>
                    </a:lnTo>
                    <a:lnTo>
                      <a:pt x="773" y="758"/>
                    </a:lnTo>
                    <a:lnTo>
                      <a:pt x="789" y="763"/>
                    </a:lnTo>
                    <a:lnTo>
                      <a:pt x="799" y="763"/>
                    </a:lnTo>
                    <a:lnTo>
                      <a:pt x="809" y="768"/>
                    </a:lnTo>
                    <a:lnTo>
                      <a:pt x="814" y="773"/>
                    </a:lnTo>
                    <a:lnTo>
                      <a:pt x="824" y="778"/>
                    </a:lnTo>
                    <a:lnTo>
                      <a:pt x="835" y="783"/>
                    </a:lnTo>
                    <a:lnTo>
                      <a:pt x="840" y="793"/>
                    </a:lnTo>
                    <a:lnTo>
                      <a:pt x="845" y="799"/>
                    </a:lnTo>
                    <a:lnTo>
                      <a:pt x="850" y="809"/>
                    </a:lnTo>
                    <a:lnTo>
                      <a:pt x="855" y="824"/>
                    </a:lnTo>
                    <a:lnTo>
                      <a:pt x="860" y="839"/>
                    </a:lnTo>
                    <a:lnTo>
                      <a:pt x="860" y="860"/>
                    </a:lnTo>
                    <a:lnTo>
                      <a:pt x="860" y="875"/>
                    </a:lnTo>
                    <a:lnTo>
                      <a:pt x="860" y="896"/>
                    </a:lnTo>
                    <a:lnTo>
                      <a:pt x="855" y="911"/>
                    </a:lnTo>
                    <a:lnTo>
                      <a:pt x="850" y="926"/>
                    </a:lnTo>
                    <a:lnTo>
                      <a:pt x="845" y="942"/>
                    </a:lnTo>
                    <a:lnTo>
                      <a:pt x="835" y="952"/>
                    </a:lnTo>
                    <a:lnTo>
                      <a:pt x="824" y="962"/>
                    </a:lnTo>
                    <a:lnTo>
                      <a:pt x="814" y="967"/>
                    </a:lnTo>
                    <a:lnTo>
                      <a:pt x="804" y="978"/>
                    </a:lnTo>
                    <a:lnTo>
                      <a:pt x="799" y="988"/>
                    </a:lnTo>
                    <a:lnTo>
                      <a:pt x="794" y="1003"/>
                    </a:lnTo>
                    <a:lnTo>
                      <a:pt x="789" y="1013"/>
                    </a:lnTo>
                    <a:lnTo>
                      <a:pt x="789" y="1024"/>
                    </a:lnTo>
                    <a:lnTo>
                      <a:pt x="783" y="1039"/>
                    </a:lnTo>
                    <a:lnTo>
                      <a:pt x="783" y="1054"/>
                    </a:lnTo>
                    <a:lnTo>
                      <a:pt x="789" y="1065"/>
                    </a:lnTo>
                    <a:lnTo>
                      <a:pt x="794" y="1080"/>
                    </a:lnTo>
                    <a:lnTo>
                      <a:pt x="799" y="1095"/>
                    </a:lnTo>
                    <a:lnTo>
                      <a:pt x="809" y="1106"/>
                    </a:lnTo>
                    <a:lnTo>
                      <a:pt x="819" y="1121"/>
                    </a:lnTo>
                    <a:lnTo>
                      <a:pt x="835" y="1131"/>
                    </a:lnTo>
                    <a:lnTo>
                      <a:pt x="850" y="1141"/>
                    </a:lnTo>
                    <a:lnTo>
                      <a:pt x="870" y="1147"/>
                    </a:lnTo>
                    <a:lnTo>
                      <a:pt x="881" y="1152"/>
                    </a:lnTo>
                    <a:lnTo>
                      <a:pt x="901" y="1157"/>
                    </a:lnTo>
                    <a:lnTo>
                      <a:pt x="937" y="1162"/>
                    </a:lnTo>
                    <a:lnTo>
                      <a:pt x="978" y="1167"/>
                    </a:lnTo>
                    <a:lnTo>
                      <a:pt x="1004" y="1167"/>
                    </a:lnTo>
                    <a:lnTo>
                      <a:pt x="1029" y="1172"/>
                    </a:lnTo>
                    <a:lnTo>
                      <a:pt x="1055" y="1172"/>
                    </a:lnTo>
                    <a:lnTo>
                      <a:pt x="1080" y="1172"/>
                    </a:lnTo>
                    <a:lnTo>
                      <a:pt x="1106" y="1172"/>
                    </a:lnTo>
                    <a:lnTo>
                      <a:pt x="1137" y="1172"/>
                    </a:lnTo>
                    <a:lnTo>
                      <a:pt x="1157" y="1167"/>
                    </a:lnTo>
                    <a:lnTo>
                      <a:pt x="1183" y="1162"/>
                    </a:lnTo>
                    <a:lnTo>
                      <a:pt x="1183" y="1152"/>
                    </a:lnTo>
                    <a:lnTo>
                      <a:pt x="1178" y="1136"/>
                    </a:lnTo>
                    <a:lnTo>
                      <a:pt x="1173" y="1121"/>
                    </a:lnTo>
                    <a:lnTo>
                      <a:pt x="1173" y="1106"/>
                    </a:lnTo>
                    <a:lnTo>
                      <a:pt x="1173" y="1070"/>
                    </a:lnTo>
                    <a:lnTo>
                      <a:pt x="1173" y="1034"/>
                    </a:lnTo>
                    <a:lnTo>
                      <a:pt x="1173" y="993"/>
                    </a:lnTo>
                    <a:lnTo>
                      <a:pt x="1178" y="957"/>
                    </a:lnTo>
                    <a:lnTo>
                      <a:pt x="1183" y="921"/>
                    </a:lnTo>
                    <a:lnTo>
                      <a:pt x="1183" y="891"/>
                    </a:lnTo>
                    <a:lnTo>
                      <a:pt x="1188" y="875"/>
                    </a:lnTo>
                    <a:lnTo>
                      <a:pt x="1193" y="865"/>
                    </a:lnTo>
                    <a:lnTo>
                      <a:pt x="1198" y="855"/>
                    </a:lnTo>
                    <a:lnTo>
                      <a:pt x="1208" y="850"/>
                    </a:lnTo>
                    <a:lnTo>
                      <a:pt x="1213" y="845"/>
                    </a:lnTo>
                    <a:lnTo>
                      <a:pt x="1224" y="839"/>
                    </a:lnTo>
                    <a:lnTo>
                      <a:pt x="1234" y="839"/>
                    </a:lnTo>
                    <a:lnTo>
                      <a:pt x="1244" y="839"/>
                    </a:lnTo>
                    <a:lnTo>
                      <a:pt x="1254" y="839"/>
                    </a:lnTo>
                    <a:lnTo>
                      <a:pt x="1270" y="845"/>
                    </a:lnTo>
                    <a:lnTo>
                      <a:pt x="1280" y="850"/>
                    </a:lnTo>
                    <a:lnTo>
                      <a:pt x="1290" y="855"/>
                    </a:lnTo>
                    <a:lnTo>
                      <a:pt x="1300" y="860"/>
                    </a:lnTo>
                    <a:lnTo>
                      <a:pt x="1311" y="865"/>
                    </a:lnTo>
                    <a:lnTo>
                      <a:pt x="1326" y="875"/>
                    </a:lnTo>
                    <a:lnTo>
                      <a:pt x="1331" y="886"/>
                    </a:lnTo>
                    <a:lnTo>
                      <a:pt x="1341" y="896"/>
                    </a:lnTo>
                    <a:lnTo>
                      <a:pt x="1352" y="901"/>
                    </a:lnTo>
                    <a:lnTo>
                      <a:pt x="1367" y="906"/>
                    </a:lnTo>
                    <a:lnTo>
                      <a:pt x="1382" y="911"/>
                    </a:lnTo>
                    <a:lnTo>
                      <a:pt x="1393" y="911"/>
                    </a:lnTo>
                    <a:lnTo>
                      <a:pt x="1408" y="916"/>
                    </a:lnTo>
                    <a:lnTo>
                      <a:pt x="1423" y="911"/>
                    </a:lnTo>
                    <a:lnTo>
                      <a:pt x="1439" y="911"/>
                    </a:lnTo>
                    <a:lnTo>
                      <a:pt x="1449" y="906"/>
                    </a:lnTo>
                    <a:lnTo>
                      <a:pt x="1464" y="901"/>
                    </a:lnTo>
                    <a:lnTo>
                      <a:pt x="1475" y="891"/>
                    </a:lnTo>
                    <a:lnTo>
                      <a:pt x="1485" y="880"/>
                    </a:lnTo>
                    <a:lnTo>
                      <a:pt x="1495" y="870"/>
                    </a:lnTo>
                    <a:lnTo>
                      <a:pt x="1505" y="855"/>
                    </a:lnTo>
                    <a:lnTo>
                      <a:pt x="1510" y="839"/>
                    </a:lnTo>
                    <a:lnTo>
                      <a:pt x="1515" y="819"/>
                    </a:lnTo>
                    <a:lnTo>
                      <a:pt x="1515" y="809"/>
                    </a:lnTo>
                    <a:lnTo>
                      <a:pt x="1515" y="799"/>
                    </a:lnTo>
                    <a:lnTo>
                      <a:pt x="1515" y="788"/>
                    </a:lnTo>
                    <a:lnTo>
                      <a:pt x="1515" y="778"/>
                    </a:lnTo>
                    <a:lnTo>
                      <a:pt x="1510" y="773"/>
                    </a:lnTo>
                    <a:lnTo>
                      <a:pt x="1505" y="763"/>
                    </a:lnTo>
                    <a:lnTo>
                      <a:pt x="1505" y="752"/>
                    </a:lnTo>
                    <a:lnTo>
                      <a:pt x="1500" y="747"/>
                    </a:lnTo>
                    <a:lnTo>
                      <a:pt x="1490" y="732"/>
                    </a:lnTo>
                    <a:lnTo>
                      <a:pt x="1475" y="722"/>
                    </a:lnTo>
                    <a:lnTo>
                      <a:pt x="1459" y="711"/>
                    </a:lnTo>
                    <a:lnTo>
                      <a:pt x="1444" y="701"/>
                    </a:lnTo>
                    <a:lnTo>
                      <a:pt x="1428" y="696"/>
                    </a:lnTo>
                    <a:lnTo>
                      <a:pt x="1413" y="691"/>
                    </a:lnTo>
                    <a:lnTo>
                      <a:pt x="1393" y="691"/>
                    </a:lnTo>
                    <a:lnTo>
                      <a:pt x="1377" y="691"/>
                    </a:lnTo>
                    <a:lnTo>
                      <a:pt x="1362" y="696"/>
                    </a:lnTo>
                    <a:lnTo>
                      <a:pt x="1347" y="701"/>
                    </a:lnTo>
                    <a:lnTo>
                      <a:pt x="1341" y="701"/>
                    </a:lnTo>
                    <a:lnTo>
                      <a:pt x="1336" y="706"/>
                    </a:lnTo>
                    <a:lnTo>
                      <a:pt x="1331" y="711"/>
                    </a:lnTo>
                    <a:lnTo>
                      <a:pt x="1326" y="722"/>
                    </a:lnTo>
                    <a:lnTo>
                      <a:pt x="1316" y="732"/>
                    </a:lnTo>
                    <a:lnTo>
                      <a:pt x="1306" y="742"/>
                    </a:lnTo>
                    <a:lnTo>
                      <a:pt x="1295" y="747"/>
                    </a:lnTo>
                    <a:lnTo>
                      <a:pt x="1285" y="752"/>
                    </a:lnTo>
                    <a:lnTo>
                      <a:pt x="1275" y="752"/>
                    </a:lnTo>
                    <a:lnTo>
                      <a:pt x="1260" y="752"/>
                    </a:lnTo>
                    <a:lnTo>
                      <a:pt x="1249" y="752"/>
                    </a:lnTo>
                    <a:lnTo>
                      <a:pt x="1239" y="747"/>
                    </a:lnTo>
                    <a:lnTo>
                      <a:pt x="1229" y="747"/>
                    </a:lnTo>
                    <a:lnTo>
                      <a:pt x="1219" y="742"/>
                    </a:lnTo>
                    <a:lnTo>
                      <a:pt x="1208" y="732"/>
                    </a:lnTo>
                    <a:lnTo>
                      <a:pt x="1198" y="727"/>
                    </a:lnTo>
                    <a:lnTo>
                      <a:pt x="1193" y="722"/>
                    </a:lnTo>
                    <a:lnTo>
                      <a:pt x="1188" y="711"/>
                    </a:lnTo>
                    <a:lnTo>
                      <a:pt x="1183" y="706"/>
                    </a:lnTo>
                    <a:lnTo>
                      <a:pt x="1183" y="696"/>
                    </a:lnTo>
                    <a:lnTo>
                      <a:pt x="1183" y="671"/>
                    </a:lnTo>
                    <a:lnTo>
                      <a:pt x="1183" y="635"/>
                    </a:lnTo>
                    <a:lnTo>
                      <a:pt x="1183" y="578"/>
                    </a:lnTo>
                    <a:lnTo>
                      <a:pt x="1183" y="522"/>
                    </a:lnTo>
                    <a:lnTo>
                      <a:pt x="1183" y="466"/>
                    </a:lnTo>
                    <a:lnTo>
                      <a:pt x="1183" y="404"/>
                    </a:lnTo>
                    <a:lnTo>
                      <a:pt x="1183" y="353"/>
                    </a:lnTo>
                    <a:lnTo>
                      <a:pt x="1183" y="312"/>
                    </a:lnTo>
                    <a:lnTo>
                      <a:pt x="1167" y="317"/>
                    </a:lnTo>
                    <a:lnTo>
                      <a:pt x="1152" y="328"/>
                    </a:lnTo>
                    <a:lnTo>
                      <a:pt x="1132" y="333"/>
                    </a:lnTo>
                    <a:lnTo>
                      <a:pt x="1111" y="338"/>
                    </a:lnTo>
                    <a:lnTo>
                      <a:pt x="1091" y="343"/>
                    </a:lnTo>
                    <a:lnTo>
                      <a:pt x="1070" y="343"/>
                    </a:lnTo>
                    <a:lnTo>
                      <a:pt x="1045" y="343"/>
                    </a:lnTo>
                    <a:lnTo>
                      <a:pt x="1019" y="343"/>
                    </a:lnTo>
                    <a:lnTo>
                      <a:pt x="998" y="343"/>
                    </a:lnTo>
                    <a:lnTo>
                      <a:pt x="973" y="343"/>
                    </a:lnTo>
                    <a:lnTo>
                      <a:pt x="947" y="338"/>
                    </a:lnTo>
                    <a:lnTo>
                      <a:pt x="927" y="333"/>
                    </a:lnTo>
                    <a:lnTo>
                      <a:pt x="906" y="328"/>
                    </a:lnTo>
                    <a:lnTo>
                      <a:pt x="886" y="323"/>
                    </a:lnTo>
                    <a:lnTo>
                      <a:pt x="865" y="317"/>
                    </a:lnTo>
                    <a:lnTo>
                      <a:pt x="850" y="312"/>
                    </a:lnTo>
                    <a:lnTo>
                      <a:pt x="840" y="307"/>
                    </a:lnTo>
                    <a:lnTo>
                      <a:pt x="830" y="297"/>
                    </a:lnTo>
                    <a:lnTo>
                      <a:pt x="819" y="292"/>
                    </a:lnTo>
                    <a:lnTo>
                      <a:pt x="809" y="287"/>
                    </a:lnTo>
                    <a:lnTo>
                      <a:pt x="804" y="282"/>
                    </a:lnTo>
                    <a:lnTo>
                      <a:pt x="799" y="276"/>
                    </a:lnTo>
                    <a:lnTo>
                      <a:pt x="799" y="266"/>
                    </a:lnTo>
                    <a:lnTo>
                      <a:pt x="799" y="261"/>
                    </a:lnTo>
                    <a:lnTo>
                      <a:pt x="799" y="256"/>
                    </a:lnTo>
                    <a:lnTo>
                      <a:pt x="799" y="246"/>
                    </a:lnTo>
                    <a:lnTo>
                      <a:pt x="804" y="241"/>
                    </a:lnTo>
                    <a:lnTo>
                      <a:pt x="809" y="230"/>
                    </a:lnTo>
                    <a:lnTo>
                      <a:pt x="819" y="210"/>
                    </a:lnTo>
                    <a:lnTo>
                      <a:pt x="840" y="189"/>
                    </a:lnTo>
                    <a:lnTo>
                      <a:pt x="850" y="179"/>
                    </a:lnTo>
                    <a:lnTo>
                      <a:pt x="860" y="164"/>
                    </a:lnTo>
                    <a:lnTo>
                      <a:pt x="865" y="148"/>
                    </a:lnTo>
                    <a:lnTo>
                      <a:pt x="870" y="133"/>
                    </a:lnTo>
                    <a:lnTo>
                      <a:pt x="870" y="118"/>
                    </a:lnTo>
                    <a:lnTo>
                      <a:pt x="870" y="102"/>
                    </a:lnTo>
                    <a:lnTo>
                      <a:pt x="870" y="87"/>
                    </a:lnTo>
                    <a:lnTo>
                      <a:pt x="865" y="72"/>
                    </a:lnTo>
                    <a:lnTo>
                      <a:pt x="860" y="56"/>
                    </a:lnTo>
                    <a:lnTo>
                      <a:pt x="850" y="41"/>
                    </a:lnTo>
                    <a:lnTo>
                      <a:pt x="845" y="36"/>
                    </a:lnTo>
                    <a:lnTo>
                      <a:pt x="835" y="31"/>
                    </a:lnTo>
                    <a:lnTo>
                      <a:pt x="830" y="26"/>
                    </a:lnTo>
                    <a:lnTo>
                      <a:pt x="819" y="21"/>
                    </a:lnTo>
                    <a:lnTo>
                      <a:pt x="814" y="15"/>
                    </a:lnTo>
                    <a:lnTo>
                      <a:pt x="804" y="10"/>
                    </a:lnTo>
                    <a:lnTo>
                      <a:pt x="794" y="10"/>
                    </a:lnTo>
                    <a:lnTo>
                      <a:pt x="783" y="5"/>
                    </a:lnTo>
                    <a:lnTo>
                      <a:pt x="768" y="5"/>
                    </a:lnTo>
                    <a:lnTo>
                      <a:pt x="758" y="0"/>
                    </a:lnTo>
                    <a:lnTo>
                      <a:pt x="748" y="0"/>
                    </a:lnTo>
                    <a:lnTo>
                      <a:pt x="732" y="0"/>
                    </a:lnTo>
                    <a:lnTo>
                      <a:pt x="722" y="0"/>
                    </a:lnTo>
                    <a:lnTo>
                      <a:pt x="707" y="5"/>
                    </a:lnTo>
                    <a:lnTo>
                      <a:pt x="696" y="5"/>
                    </a:lnTo>
                    <a:lnTo>
                      <a:pt x="686" y="5"/>
                    </a:lnTo>
                    <a:lnTo>
                      <a:pt x="681" y="10"/>
                    </a:lnTo>
                    <a:lnTo>
                      <a:pt x="671" y="15"/>
                    </a:lnTo>
                    <a:lnTo>
                      <a:pt x="666" y="21"/>
                    </a:lnTo>
                    <a:lnTo>
                      <a:pt x="656" y="26"/>
                    </a:lnTo>
                    <a:lnTo>
                      <a:pt x="650" y="31"/>
                    </a:lnTo>
                    <a:lnTo>
                      <a:pt x="645" y="36"/>
                    </a:lnTo>
                    <a:lnTo>
                      <a:pt x="640" y="41"/>
                    </a:lnTo>
                    <a:lnTo>
                      <a:pt x="635" y="51"/>
                    </a:lnTo>
                    <a:lnTo>
                      <a:pt x="630" y="67"/>
                    </a:lnTo>
                    <a:lnTo>
                      <a:pt x="625" y="82"/>
                    </a:lnTo>
                    <a:lnTo>
                      <a:pt x="625" y="97"/>
                    </a:lnTo>
                    <a:lnTo>
                      <a:pt x="625" y="113"/>
                    </a:lnTo>
                    <a:lnTo>
                      <a:pt x="625" y="133"/>
                    </a:lnTo>
                    <a:lnTo>
                      <a:pt x="630" y="148"/>
                    </a:lnTo>
                    <a:lnTo>
                      <a:pt x="635" y="169"/>
                    </a:lnTo>
                    <a:lnTo>
                      <a:pt x="645" y="184"/>
                    </a:lnTo>
                    <a:lnTo>
                      <a:pt x="650" y="200"/>
                    </a:lnTo>
                    <a:lnTo>
                      <a:pt x="666" y="210"/>
                    </a:lnTo>
                    <a:lnTo>
                      <a:pt x="671" y="220"/>
                    </a:lnTo>
                    <a:lnTo>
                      <a:pt x="681" y="230"/>
                    </a:lnTo>
                    <a:lnTo>
                      <a:pt x="681" y="241"/>
                    </a:lnTo>
                    <a:lnTo>
                      <a:pt x="686" y="251"/>
                    </a:lnTo>
                    <a:lnTo>
                      <a:pt x="686" y="261"/>
                    </a:lnTo>
                    <a:lnTo>
                      <a:pt x="686" y="271"/>
                    </a:lnTo>
                    <a:lnTo>
                      <a:pt x="681" y="282"/>
                    </a:lnTo>
                    <a:lnTo>
                      <a:pt x="676" y="292"/>
                    </a:lnTo>
                    <a:lnTo>
                      <a:pt x="671" y="297"/>
                    </a:lnTo>
                    <a:lnTo>
                      <a:pt x="661" y="307"/>
                    </a:lnTo>
                    <a:lnTo>
                      <a:pt x="645" y="312"/>
                    </a:lnTo>
                    <a:lnTo>
                      <a:pt x="635" y="312"/>
                    </a:lnTo>
                    <a:lnTo>
                      <a:pt x="620" y="312"/>
                    </a:lnTo>
                    <a:lnTo>
                      <a:pt x="604" y="312"/>
                    </a:lnTo>
                    <a:lnTo>
                      <a:pt x="584" y="307"/>
                    </a:lnTo>
                    <a:lnTo>
                      <a:pt x="563" y="297"/>
                    </a:lnTo>
                    <a:lnTo>
                      <a:pt x="548" y="297"/>
                    </a:lnTo>
                    <a:lnTo>
                      <a:pt x="538" y="292"/>
                    </a:lnTo>
                    <a:lnTo>
                      <a:pt x="522" y="287"/>
                    </a:lnTo>
                    <a:lnTo>
                      <a:pt x="507" y="287"/>
                    </a:lnTo>
                    <a:lnTo>
                      <a:pt x="476" y="287"/>
                    </a:lnTo>
                    <a:lnTo>
                      <a:pt x="441" y="287"/>
                    </a:lnTo>
                    <a:lnTo>
                      <a:pt x="405" y="292"/>
                    </a:lnTo>
                    <a:lnTo>
                      <a:pt x="369" y="297"/>
                    </a:lnTo>
                    <a:lnTo>
                      <a:pt x="333" y="302"/>
                    </a:lnTo>
                    <a:lnTo>
                      <a:pt x="297" y="312"/>
                    </a:lnTo>
                    <a:lnTo>
                      <a:pt x="297" y="317"/>
                    </a:lnTo>
                    <a:lnTo>
                      <a:pt x="297" y="338"/>
                    </a:lnTo>
                    <a:lnTo>
                      <a:pt x="297" y="353"/>
                    </a:lnTo>
                    <a:lnTo>
                      <a:pt x="297" y="379"/>
                    </a:lnTo>
                    <a:lnTo>
                      <a:pt x="302" y="430"/>
                    </a:lnTo>
                    <a:lnTo>
                      <a:pt x="307" y="491"/>
                    </a:lnTo>
                    <a:lnTo>
                      <a:pt x="313" y="517"/>
                    </a:lnTo>
                    <a:lnTo>
                      <a:pt x="313" y="548"/>
                    </a:lnTo>
                    <a:lnTo>
                      <a:pt x="313" y="578"/>
                    </a:lnTo>
                    <a:lnTo>
                      <a:pt x="318" y="599"/>
                    </a:lnTo>
                    <a:lnTo>
                      <a:pt x="313" y="624"/>
                    </a:lnTo>
                    <a:lnTo>
                      <a:pt x="313" y="645"/>
                    </a:lnTo>
                    <a:lnTo>
                      <a:pt x="307" y="655"/>
                    </a:lnTo>
                    <a:lnTo>
                      <a:pt x="307" y="660"/>
                    </a:lnTo>
                    <a:lnTo>
                      <a:pt x="302" y="665"/>
                    </a:lnTo>
                    <a:lnTo>
                      <a:pt x="297" y="671"/>
                    </a:lnTo>
                    <a:close/>
                  </a:path>
                </a:pathLst>
              </a:custGeom>
              <a:solidFill>
                <a:srgbClr val="FFFFCC"/>
              </a:solidFill>
              <a:ln w="9525">
                <a:noFill/>
                <a:round/>
                <a:headEnd/>
                <a:tailEnd/>
              </a:ln>
            </p:spPr>
            <p:txBody>
              <a:bodyPr/>
              <a:lstStyle/>
              <a:p>
                <a:endParaRPr lang="en-US"/>
              </a:p>
            </p:txBody>
          </p:sp>
          <p:sp>
            <p:nvSpPr>
              <p:cNvPr id="26651" name="Freeform 17"/>
              <p:cNvSpPr>
                <a:spLocks noEditPoints="1"/>
              </p:cNvSpPr>
              <p:nvPr/>
            </p:nvSpPr>
            <p:spPr bwMode="auto">
              <a:xfrm>
                <a:off x="1245" y="2260"/>
                <a:ext cx="1531" cy="1187"/>
              </a:xfrm>
              <a:custGeom>
                <a:avLst/>
                <a:gdLst>
                  <a:gd name="T0" fmla="*/ 169 w 1531"/>
                  <a:gd name="T1" fmla="*/ 650 h 1187"/>
                  <a:gd name="T2" fmla="*/ 51 w 1531"/>
                  <a:gd name="T3" fmla="*/ 655 h 1187"/>
                  <a:gd name="T4" fmla="*/ 5 w 1531"/>
                  <a:gd name="T5" fmla="*/ 778 h 1187"/>
                  <a:gd name="T6" fmla="*/ 103 w 1531"/>
                  <a:gd name="T7" fmla="*/ 850 h 1187"/>
                  <a:gd name="T8" fmla="*/ 266 w 1531"/>
                  <a:gd name="T9" fmla="*/ 824 h 1187"/>
                  <a:gd name="T10" fmla="*/ 318 w 1531"/>
                  <a:gd name="T11" fmla="*/ 937 h 1187"/>
                  <a:gd name="T12" fmla="*/ 374 w 1531"/>
                  <a:gd name="T13" fmla="*/ 1162 h 1187"/>
                  <a:gd name="T14" fmla="*/ 676 w 1531"/>
                  <a:gd name="T15" fmla="*/ 1054 h 1187"/>
                  <a:gd name="T16" fmla="*/ 620 w 1531"/>
                  <a:gd name="T17" fmla="*/ 931 h 1187"/>
                  <a:gd name="T18" fmla="*/ 650 w 1531"/>
                  <a:gd name="T19" fmla="*/ 793 h 1187"/>
                  <a:gd name="T20" fmla="*/ 794 w 1531"/>
                  <a:gd name="T21" fmla="*/ 778 h 1187"/>
                  <a:gd name="T22" fmla="*/ 860 w 1531"/>
                  <a:gd name="T23" fmla="*/ 850 h 1187"/>
                  <a:gd name="T24" fmla="*/ 794 w 1531"/>
                  <a:gd name="T25" fmla="*/ 1008 h 1187"/>
                  <a:gd name="T26" fmla="*/ 840 w 1531"/>
                  <a:gd name="T27" fmla="*/ 1146 h 1187"/>
                  <a:gd name="T28" fmla="*/ 1198 w 1531"/>
                  <a:gd name="T29" fmla="*/ 1157 h 1187"/>
                  <a:gd name="T30" fmla="*/ 1218 w 1531"/>
                  <a:gd name="T31" fmla="*/ 850 h 1187"/>
                  <a:gd name="T32" fmla="*/ 1357 w 1531"/>
                  <a:gd name="T33" fmla="*/ 916 h 1187"/>
                  <a:gd name="T34" fmla="*/ 1510 w 1531"/>
                  <a:gd name="T35" fmla="*/ 880 h 1187"/>
                  <a:gd name="T36" fmla="*/ 1515 w 1531"/>
                  <a:gd name="T37" fmla="*/ 752 h 1187"/>
                  <a:gd name="T38" fmla="*/ 1331 w 1531"/>
                  <a:gd name="T39" fmla="*/ 716 h 1187"/>
                  <a:gd name="T40" fmla="*/ 1229 w 1531"/>
                  <a:gd name="T41" fmla="*/ 742 h 1187"/>
                  <a:gd name="T42" fmla="*/ 1198 w 1531"/>
                  <a:gd name="T43" fmla="*/ 409 h 1187"/>
                  <a:gd name="T44" fmla="*/ 860 w 1531"/>
                  <a:gd name="T45" fmla="*/ 312 h 1187"/>
                  <a:gd name="T46" fmla="*/ 824 w 1531"/>
                  <a:gd name="T47" fmla="*/ 240 h 1187"/>
                  <a:gd name="T48" fmla="*/ 855 w 1531"/>
                  <a:gd name="T49" fmla="*/ 36 h 1187"/>
                  <a:gd name="T50" fmla="*/ 773 w 1531"/>
                  <a:gd name="T51" fmla="*/ 10 h 1187"/>
                  <a:gd name="T52" fmla="*/ 671 w 1531"/>
                  <a:gd name="T53" fmla="*/ 26 h 1187"/>
                  <a:gd name="T54" fmla="*/ 650 w 1531"/>
                  <a:gd name="T55" fmla="*/ 210 h 1187"/>
                  <a:gd name="T56" fmla="*/ 676 w 1531"/>
                  <a:gd name="T57" fmla="*/ 292 h 1187"/>
                  <a:gd name="T58" fmla="*/ 512 w 1531"/>
                  <a:gd name="T59" fmla="*/ 287 h 1187"/>
                  <a:gd name="T60" fmla="*/ 318 w 1531"/>
                  <a:gd name="T61" fmla="*/ 604 h 1187"/>
                  <a:gd name="T62" fmla="*/ 328 w 1531"/>
                  <a:gd name="T63" fmla="*/ 650 h 1187"/>
                  <a:gd name="T64" fmla="*/ 446 w 1531"/>
                  <a:gd name="T65" fmla="*/ 302 h 1187"/>
                  <a:gd name="T66" fmla="*/ 671 w 1531"/>
                  <a:gd name="T67" fmla="*/ 317 h 1187"/>
                  <a:gd name="T68" fmla="*/ 676 w 1531"/>
                  <a:gd name="T69" fmla="*/ 210 h 1187"/>
                  <a:gd name="T70" fmla="*/ 666 w 1531"/>
                  <a:gd name="T71" fmla="*/ 41 h 1187"/>
                  <a:gd name="T72" fmla="*/ 763 w 1531"/>
                  <a:gd name="T73" fmla="*/ 15 h 1187"/>
                  <a:gd name="T74" fmla="*/ 840 w 1531"/>
                  <a:gd name="T75" fmla="*/ 46 h 1187"/>
                  <a:gd name="T76" fmla="*/ 819 w 1531"/>
                  <a:gd name="T77" fmla="*/ 215 h 1187"/>
                  <a:gd name="T78" fmla="*/ 845 w 1531"/>
                  <a:gd name="T79" fmla="*/ 322 h 1187"/>
                  <a:gd name="T80" fmla="*/ 1183 w 1531"/>
                  <a:gd name="T81" fmla="*/ 317 h 1187"/>
                  <a:gd name="T82" fmla="*/ 1218 w 1531"/>
                  <a:gd name="T83" fmla="*/ 752 h 1187"/>
                  <a:gd name="T84" fmla="*/ 1341 w 1531"/>
                  <a:gd name="T85" fmla="*/ 732 h 1187"/>
                  <a:gd name="T86" fmla="*/ 1495 w 1531"/>
                  <a:gd name="T87" fmla="*/ 737 h 1187"/>
                  <a:gd name="T88" fmla="*/ 1505 w 1531"/>
                  <a:gd name="T89" fmla="*/ 860 h 1187"/>
                  <a:gd name="T90" fmla="*/ 1392 w 1531"/>
                  <a:gd name="T91" fmla="*/ 911 h 1187"/>
                  <a:gd name="T92" fmla="*/ 1229 w 1531"/>
                  <a:gd name="T93" fmla="*/ 839 h 1187"/>
                  <a:gd name="T94" fmla="*/ 1178 w 1531"/>
                  <a:gd name="T95" fmla="*/ 1146 h 1187"/>
                  <a:gd name="T96" fmla="*/ 855 w 1531"/>
                  <a:gd name="T97" fmla="*/ 1146 h 1187"/>
                  <a:gd name="T98" fmla="*/ 794 w 1531"/>
                  <a:gd name="T99" fmla="*/ 1018 h 1187"/>
                  <a:gd name="T100" fmla="*/ 875 w 1531"/>
                  <a:gd name="T101" fmla="*/ 844 h 1187"/>
                  <a:gd name="T102" fmla="*/ 794 w 1531"/>
                  <a:gd name="T103" fmla="*/ 763 h 1187"/>
                  <a:gd name="T104" fmla="*/ 645 w 1531"/>
                  <a:gd name="T105" fmla="*/ 778 h 1187"/>
                  <a:gd name="T106" fmla="*/ 594 w 1531"/>
                  <a:gd name="T107" fmla="*/ 906 h 1187"/>
                  <a:gd name="T108" fmla="*/ 661 w 1531"/>
                  <a:gd name="T109" fmla="*/ 1039 h 1187"/>
                  <a:gd name="T110" fmla="*/ 440 w 1531"/>
                  <a:gd name="T111" fmla="*/ 1146 h 1187"/>
                  <a:gd name="T112" fmla="*/ 338 w 1531"/>
                  <a:gd name="T113" fmla="*/ 952 h 1187"/>
                  <a:gd name="T114" fmla="*/ 277 w 1531"/>
                  <a:gd name="T115" fmla="*/ 809 h 1187"/>
                  <a:gd name="T116" fmla="*/ 123 w 1531"/>
                  <a:gd name="T117" fmla="*/ 834 h 1187"/>
                  <a:gd name="T118" fmla="*/ 36 w 1531"/>
                  <a:gd name="T119" fmla="*/ 798 h 1187"/>
                  <a:gd name="T120" fmla="*/ 62 w 1531"/>
                  <a:gd name="T121" fmla="*/ 665 h 1187"/>
                  <a:gd name="T122" fmla="*/ 149 w 1531"/>
                  <a:gd name="T123" fmla="*/ 645 h 1187"/>
                  <a:gd name="T124" fmla="*/ 302 w 1531"/>
                  <a:gd name="T125" fmla="*/ 691 h 1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31"/>
                  <a:gd name="T190" fmla="*/ 0 h 1187"/>
                  <a:gd name="T191" fmla="*/ 1531 w 1531"/>
                  <a:gd name="T192" fmla="*/ 1187 h 1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31" h="1187">
                    <a:moveTo>
                      <a:pt x="292" y="676"/>
                    </a:moveTo>
                    <a:lnTo>
                      <a:pt x="297" y="681"/>
                    </a:lnTo>
                    <a:lnTo>
                      <a:pt x="297" y="676"/>
                    </a:lnTo>
                    <a:lnTo>
                      <a:pt x="287" y="681"/>
                    </a:lnTo>
                    <a:lnTo>
                      <a:pt x="277" y="686"/>
                    </a:lnTo>
                    <a:lnTo>
                      <a:pt x="271" y="686"/>
                    </a:lnTo>
                    <a:lnTo>
                      <a:pt x="266" y="691"/>
                    </a:lnTo>
                    <a:lnTo>
                      <a:pt x="271" y="696"/>
                    </a:lnTo>
                    <a:lnTo>
                      <a:pt x="271" y="691"/>
                    </a:lnTo>
                    <a:lnTo>
                      <a:pt x="261" y="691"/>
                    </a:lnTo>
                    <a:lnTo>
                      <a:pt x="251" y="691"/>
                    </a:lnTo>
                    <a:lnTo>
                      <a:pt x="251" y="696"/>
                    </a:lnTo>
                    <a:lnTo>
                      <a:pt x="256" y="691"/>
                    </a:lnTo>
                    <a:lnTo>
                      <a:pt x="251" y="686"/>
                    </a:lnTo>
                    <a:lnTo>
                      <a:pt x="246" y="686"/>
                    </a:lnTo>
                    <a:lnTo>
                      <a:pt x="236" y="686"/>
                    </a:lnTo>
                    <a:lnTo>
                      <a:pt x="236" y="691"/>
                    </a:lnTo>
                    <a:lnTo>
                      <a:pt x="241" y="686"/>
                    </a:lnTo>
                    <a:lnTo>
                      <a:pt x="220" y="676"/>
                    </a:lnTo>
                    <a:lnTo>
                      <a:pt x="205" y="670"/>
                    </a:lnTo>
                    <a:lnTo>
                      <a:pt x="190" y="660"/>
                    </a:lnTo>
                    <a:lnTo>
                      <a:pt x="169" y="650"/>
                    </a:lnTo>
                    <a:lnTo>
                      <a:pt x="154" y="640"/>
                    </a:lnTo>
                    <a:lnTo>
                      <a:pt x="149" y="640"/>
                    </a:lnTo>
                    <a:lnTo>
                      <a:pt x="128" y="635"/>
                    </a:lnTo>
                    <a:lnTo>
                      <a:pt x="118" y="635"/>
                    </a:lnTo>
                    <a:lnTo>
                      <a:pt x="118" y="640"/>
                    </a:lnTo>
                    <a:lnTo>
                      <a:pt x="123" y="635"/>
                    </a:lnTo>
                    <a:lnTo>
                      <a:pt x="118" y="629"/>
                    </a:lnTo>
                    <a:lnTo>
                      <a:pt x="113" y="629"/>
                    </a:lnTo>
                    <a:lnTo>
                      <a:pt x="103" y="629"/>
                    </a:lnTo>
                    <a:lnTo>
                      <a:pt x="92" y="629"/>
                    </a:lnTo>
                    <a:lnTo>
                      <a:pt x="82" y="635"/>
                    </a:lnTo>
                    <a:lnTo>
                      <a:pt x="82" y="640"/>
                    </a:lnTo>
                    <a:lnTo>
                      <a:pt x="82" y="635"/>
                    </a:lnTo>
                    <a:lnTo>
                      <a:pt x="72" y="635"/>
                    </a:lnTo>
                    <a:lnTo>
                      <a:pt x="62" y="640"/>
                    </a:lnTo>
                    <a:lnTo>
                      <a:pt x="57" y="640"/>
                    </a:lnTo>
                    <a:lnTo>
                      <a:pt x="57" y="645"/>
                    </a:lnTo>
                    <a:lnTo>
                      <a:pt x="51" y="655"/>
                    </a:lnTo>
                    <a:lnTo>
                      <a:pt x="57" y="655"/>
                    </a:lnTo>
                    <a:lnTo>
                      <a:pt x="57" y="650"/>
                    </a:lnTo>
                    <a:lnTo>
                      <a:pt x="46" y="655"/>
                    </a:lnTo>
                    <a:lnTo>
                      <a:pt x="41" y="655"/>
                    </a:lnTo>
                    <a:lnTo>
                      <a:pt x="31" y="665"/>
                    </a:lnTo>
                    <a:lnTo>
                      <a:pt x="31" y="670"/>
                    </a:lnTo>
                    <a:lnTo>
                      <a:pt x="21" y="686"/>
                    </a:lnTo>
                    <a:lnTo>
                      <a:pt x="10" y="701"/>
                    </a:lnTo>
                    <a:lnTo>
                      <a:pt x="16" y="701"/>
                    </a:lnTo>
                    <a:lnTo>
                      <a:pt x="10" y="696"/>
                    </a:lnTo>
                    <a:lnTo>
                      <a:pt x="5" y="701"/>
                    </a:lnTo>
                    <a:lnTo>
                      <a:pt x="5" y="706"/>
                    </a:lnTo>
                    <a:lnTo>
                      <a:pt x="0" y="716"/>
                    </a:lnTo>
                    <a:lnTo>
                      <a:pt x="0" y="732"/>
                    </a:lnTo>
                    <a:lnTo>
                      <a:pt x="0" y="747"/>
                    </a:lnTo>
                    <a:lnTo>
                      <a:pt x="0" y="757"/>
                    </a:lnTo>
                    <a:lnTo>
                      <a:pt x="0" y="763"/>
                    </a:lnTo>
                    <a:lnTo>
                      <a:pt x="5" y="778"/>
                    </a:lnTo>
                    <a:lnTo>
                      <a:pt x="16" y="793"/>
                    </a:lnTo>
                    <a:lnTo>
                      <a:pt x="21" y="804"/>
                    </a:lnTo>
                    <a:lnTo>
                      <a:pt x="31" y="819"/>
                    </a:lnTo>
                    <a:lnTo>
                      <a:pt x="36" y="824"/>
                    </a:lnTo>
                    <a:lnTo>
                      <a:pt x="51" y="834"/>
                    </a:lnTo>
                    <a:lnTo>
                      <a:pt x="57" y="834"/>
                    </a:lnTo>
                    <a:lnTo>
                      <a:pt x="57" y="824"/>
                    </a:lnTo>
                    <a:lnTo>
                      <a:pt x="51" y="829"/>
                    </a:lnTo>
                    <a:lnTo>
                      <a:pt x="57" y="834"/>
                    </a:lnTo>
                    <a:lnTo>
                      <a:pt x="62" y="839"/>
                    </a:lnTo>
                    <a:lnTo>
                      <a:pt x="72" y="844"/>
                    </a:lnTo>
                    <a:lnTo>
                      <a:pt x="82" y="844"/>
                    </a:lnTo>
                    <a:lnTo>
                      <a:pt x="82" y="834"/>
                    </a:lnTo>
                    <a:lnTo>
                      <a:pt x="82" y="844"/>
                    </a:lnTo>
                    <a:lnTo>
                      <a:pt x="92" y="850"/>
                    </a:lnTo>
                    <a:lnTo>
                      <a:pt x="103" y="850"/>
                    </a:lnTo>
                    <a:lnTo>
                      <a:pt x="113" y="850"/>
                    </a:lnTo>
                    <a:lnTo>
                      <a:pt x="123" y="850"/>
                    </a:lnTo>
                    <a:lnTo>
                      <a:pt x="138" y="850"/>
                    </a:lnTo>
                    <a:lnTo>
                      <a:pt x="144" y="850"/>
                    </a:lnTo>
                    <a:lnTo>
                      <a:pt x="154" y="844"/>
                    </a:lnTo>
                    <a:lnTo>
                      <a:pt x="149" y="834"/>
                    </a:lnTo>
                    <a:lnTo>
                      <a:pt x="149" y="844"/>
                    </a:lnTo>
                    <a:lnTo>
                      <a:pt x="159" y="844"/>
                    </a:lnTo>
                    <a:lnTo>
                      <a:pt x="164" y="844"/>
                    </a:lnTo>
                    <a:lnTo>
                      <a:pt x="179" y="839"/>
                    </a:lnTo>
                    <a:lnTo>
                      <a:pt x="205" y="829"/>
                    </a:lnTo>
                    <a:lnTo>
                      <a:pt x="220" y="824"/>
                    </a:lnTo>
                    <a:lnTo>
                      <a:pt x="215" y="814"/>
                    </a:lnTo>
                    <a:lnTo>
                      <a:pt x="215" y="824"/>
                    </a:lnTo>
                    <a:lnTo>
                      <a:pt x="236" y="819"/>
                    </a:lnTo>
                    <a:lnTo>
                      <a:pt x="251" y="819"/>
                    </a:lnTo>
                    <a:lnTo>
                      <a:pt x="261" y="819"/>
                    </a:lnTo>
                    <a:lnTo>
                      <a:pt x="261" y="809"/>
                    </a:lnTo>
                    <a:lnTo>
                      <a:pt x="256" y="814"/>
                    </a:lnTo>
                    <a:lnTo>
                      <a:pt x="261" y="819"/>
                    </a:lnTo>
                    <a:lnTo>
                      <a:pt x="266" y="824"/>
                    </a:lnTo>
                    <a:lnTo>
                      <a:pt x="271" y="824"/>
                    </a:lnTo>
                    <a:lnTo>
                      <a:pt x="271" y="814"/>
                    </a:lnTo>
                    <a:lnTo>
                      <a:pt x="271" y="824"/>
                    </a:lnTo>
                    <a:lnTo>
                      <a:pt x="282" y="829"/>
                    </a:lnTo>
                    <a:lnTo>
                      <a:pt x="282" y="819"/>
                    </a:lnTo>
                    <a:lnTo>
                      <a:pt x="277" y="824"/>
                    </a:lnTo>
                    <a:lnTo>
                      <a:pt x="282" y="829"/>
                    </a:lnTo>
                    <a:lnTo>
                      <a:pt x="287" y="824"/>
                    </a:lnTo>
                    <a:lnTo>
                      <a:pt x="282" y="829"/>
                    </a:lnTo>
                    <a:lnTo>
                      <a:pt x="287" y="839"/>
                    </a:lnTo>
                    <a:lnTo>
                      <a:pt x="292" y="844"/>
                    </a:lnTo>
                    <a:lnTo>
                      <a:pt x="297" y="839"/>
                    </a:lnTo>
                    <a:lnTo>
                      <a:pt x="292" y="844"/>
                    </a:lnTo>
                    <a:lnTo>
                      <a:pt x="297" y="860"/>
                    </a:lnTo>
                    <a:lnTo>
                      <a:pt x="302" y="870"/>
                    </a:lnTo>
                    <a:lnTo>
                      <a:pt x="307" y="885"/>
                    </a:lnTo>
                    <a:lnTo>
                      <a:pt x="312" y="901"/>
                    </a:lnTo>
                    <a:lnTo>
                      <a:pt x="318" y="916"/>
                    </a:lnTo>
                    <a:lnTo>
                      <a:pt x="323" y="911"/>
                    </a:lnTo>
                    <a:lnTo>
                      <a:pt x="318" y="911"/>
                    </a:lnTo>
                    <a:lnTo>
                      <a:pt x="318" y="931"/>
                    </a:lnTo>
                    <a:lnTo>
                      <a:pt x="318" y="937"/>
                    </a:lnTo>
                    <a:lnTo>
                      <a:pt x="323" y="957"/>
                    </a:lnTo>
                    <a:lnTo>
                      <a:pt x="328" y="952"/>
                    </a:lnTo>
                    <a:lnTo>
                      <a:pt x="323" y="952"/>
                    </a:lnTo>
                    <a:lnTo>
                      <a:pt x="323" y="972"/>
                    </a:lnTo>
                    <a:lnTo>
                      <a:pt x="323" y="993"/>
                    </a:lnTo>
                    <a:lnTo>
                      <a:pt x="323" y="1013"/>
                    </a:lnTo>
                    <a:lnTo>
                      <a:pt x="323" y="1034"/>
                    </a:lnTo>
                    <a:lnTo>
                      <a:pt x="328" y="1034"/>
                    </a:lnTo>
                    <a:lnTo>
                      <a:pt x="323" y="1034"/>
                    </a:lnTo>
                    <a:lnTo>
                      <a:pt x="318" y="1054"/>
                    </a:lnTo>
                    <a:lnTo>
                      <a:pt x="318" y="1075"/>
                    </a:lnTo>
                    <a:lnTo>
                      <a:pt x="323" y="1075"/>
                    </a:lnTo>
                    <a:lnTo>
                      <a:pt x="318" y="1075"/>
                    </a:lnTo>
                    <a:lnTo>
                      <a:pt x="312" y="1095"/>
                    </a:lnTo>
                    <a:lnTo>
                      <a:pt x="307" y="1116"/>
                    </a:lnTo>
                    <a:lnTo>
                      <a:pt x="302" y="1136"/>
                    </a:lnTo>
                    <a:lnTo>
                      <a:pt x="297" y="1152"/>
                    </a:lnTo>
                    <a:lnTo>
                      <a:pt x="292" y="1157"/>
                    </a:lnTo>
                    <a:lnTo>
                      <a:pt x="302" y="1162"/>
                    </a:lnTo>
                    <a:lnTo>
                      <a:pt x="338" y="1162"/>
                    </a:lnTo>
                    <a:lnTo>
                      <a:pt x="374" y="1162"/>
                    </a:lnTo>
                    <a:lnTo>
                      <a:pt x="410" y="1162"/>
                    </a:lnTo>
                    <a:lnTo>
                      <a:pt x="440" y="1162"/>
                    </a:lnTo>
                    <a:lnTo>
                      <a:pt x="471" y="1162"/>
                    </a:lnTo>
                    <a:lnTo>
                      <a:pt x="502" y="1162"/>
                    </a:lnTo>
                    <a:lnTo>
                      <a:pt x="527" y="1162"/>
                    </a:lnTo>
                    <a:lnTo>
                      <a:pt x="543" y="1162"/>
                    </a:lnTo>
                    <a:lnTo>
                      <a:pt x="568" y="1157"/>
                    </a:lnTo>
                    <a:lnTo>
                      <a:pt x="589" y="1152"/>
                    </a:lnTo>
                    <a:lnTo>
                      <a:pt x="594" y="1146"/>
                    </a:lnTo>
                    <a:lnTo>
                      <a:pt x="609" y="1131"/>
                    </a:lnTo>
                    <a:lnTo>
                      <a:pt x="604" y="1126"/>
                    </a:lnTo>
                    <a:lnTo>
                      <a:pt x="609" y="1136"/>
                    </a:lnTo>
                    <a:lnTo>
                      <a:pt x="630" y="1126"/>
                    </a:lnTo>
                    <a:lnTo>
                      <a:pt x="630" y="1121"/>
                    </a:lnTo>
                    <a:lnTo>
                      <a:pt x="640" y="1111"/>
                    </a:lnTo>
                    <a:lnTo>
                      <a:pt x="650" y="1100"/>
                    </a:lnTo>
                    <a:lnTo>
                      <a:pt x="655" y="1100"/>
                    </a:lnTo>
                    <a:lnTo>
                      <a:pt x="666" y="1085"/>
                    </a:lnTo>
                    <a:lnTo>
                      <a:pt x="671" y="1070"/>
                    </a:lnTo>
                    <a:lnTo>
                      <a:pt x="676" y="1054"/>
                    </a:lnTo>
                    <a:lnTo>
                      <a:pt x="676" y="1049"/>
                    </a:lnTo>
                    <a:lnTo>
                      <a:pt x="676" y="1039"/>
                    </a:lnTo>
                    <a:lnTo>
                      <a:pt x="676" y="1024"/>
                    </a:lnTo>
                    <a:lnTo>
                      <a:pt x="676" y="1008"/>
                    </a:lnTo>
                    <a:lnTo>
                      <a:pt x="671" y="993"/>
                    </a:lnTo>
                    <a:lnTo>
                      <a:pt x="666" y="988"/>
                    </a:lnTo>
                    <a:lnTo>
                      <a:pt x="655" y="978"/>
                    </a:lnTo>
                    <a:lnTo>
                      <a:pt x="650" y="983"/>
                    </a:lnTo>
                    <a:lnTo>
                      <a:pt x="661" y="983"/>
                    </a:lnTo>
                    <a:lnTo>
                      <a:pt x="655" y="967"/>
                    </a:lnTo>
                    <a:lnTo>
                      <a:pt x="650" y="962"/>
                    </a:lnTo>
                    <a:lnTo>
                      <a:pt x="635" y="952"/>
                    </a:lnTo>
                    <a:lnTo>
                      <a:pt x="630" y="957"/>
                    </a:lnTo>
                    <a:lnTo>
                      <a:pt x="640" y="957"/>
                    </a:lnTo>
                    <a:lnTo>
                      <a:pt x="630" y="942"/>
                    </a:lnTo>
                    <a:lnTo>
                      <a:pt x="625" y="937"/>
                    </a:lnTo>
                    <a:lnTo>
                      <a:pt x="614" y="926"/>
                    </a:lnTo>
                    <a:lnTo>
                      <a:pt x="609" y="931"/>
                    </a:lnTo>
                    <a:lnTo>
                      <a:pt x="620" y="931"/>
                    </a:lnTo>
                    <a:lnTo>
                      <a:pt x="614" y="916"/>
                    </a:lnTo>
                    <a:lnTo>
                      <a:pt x="609" y="901"/>
                    </a:lnTo>
                    <a:lnTo>
                      <a:pt x="599" y="901"/>
                    </a:lnTo>
                    <a:lnTo>
                      <a:pt x="609" y="901"/>
                    </a:lnTo>
                    <a:lnTo>
                      <a:pt x="609" y="880"/>
                    </a:lnTo>
                    <a:lnTo>
                      <a:pt x="609" y="865"/>
                    </a:lnTo>
                    <a:lnTo>
                      <a:pt x="609" y="850"/>
                    </a:lnTo>
                    <a:lnTo>
                      <a:pt x="599" y="850"/>
                    </a:lnTo>
                    <a:lnTo>
                      <a:pt x="609" y="855"/>
                    </a:lnTo>
                    <a:lnTo>
                      <a:pt x="614" y="839"/>
                    </a:lnTo>
                    <a:lnTo>
                      <a:pt x="620" y="824"/>
                    </a:lnTo>
                    <a:lnTo>
                      <a:pt x="630" y="809"/>
                    </a:lnTo>
                    <a:lnTo>
                      <a:pt x="620" y="804"/>
                    </a:lnTo>
                    <a:lnTo>
                      <a:pt x="625" y="814"/>
                    </a:lnTo>
                    <a:lnTo>
                      <a:pt x="635" y="809"/>
                    </a:lnTo>
                    <a:lnTo>
                      <a:pt x="635" y="804"/>
                    </a:lnTo>
                    <a:lnTo>
                      <a:pt x="640" y="804"/>
                    </a:lnTo>
                    <a:lnTo>
                      <a:pt x="645" y="793"/>
                    </a:lnTo>
                    <a:lnTo>
                      <a:pt x="635" y="788"/>
                    </a:lnTo>
                    <a:lnTo>
                      <a:pt x="640" y="793"/>
                    </a:lnTo>
                    <a:lnTo>
                      <a:pt x="645" y="788"/>
                    </a:lnTo>
                    <a:lnTo>
                      <a:pt x="640" y="783"/>
                    </a:lnTo>
                    <a:lnTo>
                      <a:pt x="640" y="793"/>
                    </a:lnTo>
                    <a:lnTo>
                      <a:pt x="650" y="793"/>
                    </a:lnTo>
                    <a:lnTo>
                      <a:pt x="655" y="793"/>
                    </a:lnTo>
                    <a:lnTo>
                      <a:pt x="655" y="788"/>
                    </a:lnTo>
                    <a:lnTo>
                      <a:pt x="661" y="783"/>
                    </a:lnTo>
                    <a:lnTo>
                      <a:pt x="655" y="778"/>
                    </a:lnTo>
                    <a:lnTo>
                      <a:pt x="661" y="788"/>
                    </a:lnTo>
                    <a:lnTo>
                      <a:pt x="671" y="783"/>
                    </a:lnTo>
                    <a:lnTo>
                      <a:pt x="681" y="778"/>
                    </a:lnTo>
                    <a:lnTo>
                      <a:pt x="691" y="773"/>
                    </a:lnTo>
                    <a:lnTo>
                      <a:pt x="686" y="763"/>
                    </a:lnTo>
                    <a:lnTo>
                      <a:pt x="686" y="773"/>
                    </a:lnTo>
                    <a:lnTo>
                      <a:pt x="696" y="773"/>
                    </a:lnTo>
                    <a:lnTo>
                      <a:pt x="701" y="773"/>
                    </a:lnTo>
                    <a:lnTo>
                      <a:pt x="717" y="768"/>
                    </a:lnTo>
                    <a:lnTo>
                      <a:pt x="712" y="757"/>
                    </a:lnTo>
                    <a:lnTo>
                      <a:pt x="712" y="768"/>
                    </a:lnTo>
                    <a:lnTo>
                      <a:pt x="727" y="768"/>
                    </a:lnTo>
                    <a:lnTo>
                      <a:pt x="737" y="768"/>
                    </a:lnTo>
                    <a:lnTo>
                      <a:pt x="753" y="768"/>
                    </a:lnTo>
                    <a:lnTo>
                      <a:pt x="768" y="768"/>
                    </a:lnTo>
                    <a:lnTo>
                      <a:pt x="768" y="757"/>
                    </a:lnTo>
                    <a:lnTo>
                      <a:pt x="768" y="768"/>
                    </a:lnTo>
                    <a:lnTo>
                      <a:pt x="778" y="773"/>
                    </a:lnTo>
                    <a:lnTo>
                      <a:pt x="794" y="778"/>
                    </a:lnTo>
                    <a:lnTo>
                      <a:pt x="804" y="778"/>
                    </a:lnTo>
                    <a:lnTo>
                      <a:pt x="804" y="768"/>
                    </a:lnTo>
                    <a:lnTo>
                      <a:pt x="804" y="778"/>
                    </a:lnTo>
                    <a:lnTo>
                      <a:pt x="814" y="783"/>
                    </a:lnTo>
                    <a:lnTo>
                      <a:pt x="814" y="773"/>
                    </a:lnTo>
                    <a:lnTo>
                      <a:pt x="809" y="778"/>
                    </a:lnTo>
                    <a:lnTo>
                      <a:pt x="814" y="783"/>
                    </a:lnTo>
                    <a:lnTo>
                      <a:pt x="819" y="788"/>
                    </a:lnTo>
                    <a:lnTo>
                      <a:pt x="829" y="793"/>
                    </a:lnTo>
                    <a:lnTo>
                      <a:pt x="840" y="798"/>
                    </a:lnTo>
                    <a:lnTo>
                      <a:pt x="840" y="788"/>
                    </a:lnTo>
                    <a:lnTo>
                      <a:pt x="835" y="793"/>
                    </a:lnTo>
                    <a:lnTo>
                      <a:pt x="840" y="804"/>
                    </a:lnTo>
                    <a:lnTo>
                      <a:pt x="845" y="809"/>
                    </a:lnTo>
                    <a:lnTo>
                      <a:pt x="850" y="804"/>
                    </a:lnTo>
                    <a:lnTo>
                      <a:pt x="845" y="809"/>
                    </a:lnTo>
                    <a:lnTo>
                      <a:pt x="850" y="819"/>
                    </a:lnTo>
                    <a:lnTo>
                      <a:pt x="855" y="834"/>
                    </a:lnTo>
                    <a:lnTo>
                      <a:pt x="860" y="850"/>
                    </a:lnTo>
                    <a:lnTo>
                      <a:pt x="865" y="844"/>
                    </a:lnTo>
                    <a:lnTo>
                      <a:pt x="860" y="844"/>
                    </a:lnTo>
                    <a:lnTo>
                      <a:pt x="860" y="865"/>
                    </a:lnTo>
                    <a:lnTo>
                      <a:pt x="860" y="880"/>
                    </a:lnTo>
                    <a:lnTo>
                      <a:pt x="860" y="901"/>
                    </a:lnTo>
                    <a:lnTo>
                      <a:pt x="865" y="901"/>
                    </a:lnTo>
                    <a:lnTo>
                      <a:pt x="860" y="901"/>
                    </a:lnTo>
                    <a:lnTo>
                      <a:pt x="855" y="916"/>
                    </a:lnTo>
                    <a:lnTo>
                      <a:pt x="850" y="931"/>
                    </a:lnTo>
                    <a:lnTo>
                      <a:pt x="845" y="947"/>
                    </a:lnTo>
                    <a:lnTo>
                      <a:pt x="850" y="947"/>
                    </a:lnTo>
                    <a:lnTo>
                      <a:pt x="845" y="942"/>
                    </a:lnTo>
                    <a:lnTo>
                      <a:pt x="835" y="952"/>
                    </a:lnTo>
                    <a:lnTo>
                      <a:pt x="824" y="962"/>
                    </a:lnTo>
                    <a:lnTo>
                      <a:pt x="829" y="967"/>
                    </a:lnTo>
                    <a:lnTo>
                      <a:pt x="829" y="962"/>
                    </a:lnTo>
                    <a:lnTo>
                      <a:pt x="819" y="967"/>
                    </a:lnTo>
                    <a:lnTo>
                      <a:pt x="814" y="967"/>
                    </a:lnTo>
                    <a:lnTo>
                      <a:pt x="804" y="978"/>
                    </a:lnTo>
                    <a:lnTo>
                      <a:pt x="804" y="983"/>
                    </a:lnTo>
                    <a:lnTo>
                      <a:pt x="799" y="993"/>
                    </a:lnTo>
                    <a:lnTo>
                      <a:pt x="794" y="1008"/>
                    </a:lnTo>
                    <a:lnTo>
                      <a:pt x="788" y="1018"/>
                    </a:lnTo>
                    <a:lnTo>
                      <a:pt x="788" y="1029"/>
                    </a:lnTo>
                    <a:lnTo>
                      <a:pt x="794" y="1029"/>
                    </a:lnTo>
                    <a:lnTo>
                      <a:pt x="788" y="1029"/>
                    </a:lnTo>
                    <a:lnTo>
                      <a:pt x="783" y="1044"/>
                    </a:lnTo>
                    <a:lnTo>
                      <a:pt x="783" y="1059"/>
                    </a:lnTo>
                    <a:lnTo>
                      <a:pt x="783" y="1065"/>
                    </a:lnTo>
                    <a:lnTo>
                      <a:pt x="788" y="1075"/>
                    </a:lnTo>
                    <a:lnTo>
                      <a:pt x="794" y="1090"/>
                    </a:lnTo>
                    <a:lnTo>
                      <a:pt x="799" y="1105"/>
                    </a:lnTo>
                    <a:lnTo>
                      <a:pt x="809" y="1116"/>
                    </a:lnTo>
                    <a:lnTo>
                      <a:pt x="814" y="1111"/>
                    </a:lnTo>
                    <a:lnTo>
                      <a:pt x="809" y="1116"/>
                    </a:lnTo>
                    <a:lnTo>
                      <a:pt x="819" y="1131"/>
                    </a:lnTo>
                    <a:lnTo>
                      <a:pt x="824" y="1136"/>
                    </a:lnTo>
                    <a:lnTo>
                      <a:pt x="840" y="1146"/>
                    </a:lnTo>
                    <a:lnTo>
                      <a:pt x="855" y="1157"/>
                    </a:lnTo>
                    <a:lnTo>
                      <a:pt x="850" y="1152"/>
                    </a:lnTo>
                    <a:lnTo>
                      <a:pt x="855" y="1157"/>
                    </a:lnTo>
                    <a:lnTo>
                      <a:pt x="875" y="1162"/>
                    </a:lnTo>
                    <a:lnTo>
                      <a:pt x="875" y="1152"/>
                    </a:lnTo>
                    <a:lnTo>
                      <a:pt x="875" y="1162"/>
                    </a:lnTo>
                    <a:lnTo>
                      <a:pt x="886" y="1167"/>
                    </a:lnTo>
                    <a:lnTo>
                      <a:pt x="881" y="1162"/>
                    </a:lnTo>
                    <a:lnTo>
                      <a:pt x="886" y="1167"/>
                    </a:lnTo>
                    <a:lnTo>
                      <a:pt x="906" y="1172"/>
                    </a:lnTo>
                    <a:lnTo>
                      <a:pt x="942" y="1177"/>
                    </a:lnTo>
                    <a:lnTo>
                      <a:pt x="983" y="1182"/>
                    </a:lnTo>
                    <a:lnTo>
                      <a:pt x="1009" y="1182"/>
                    </a:lnTo>
                    <a:lnTo>
                      <a:pt x="1034" y="1187"/>
                    </a:lnTo>
                    <a:lnTo>
                      <a:pt x="1060" y="1187"/>
                    </a:lnTo>
                    <a:lnTo>
                      <a:pt x="1085" y="1187"/>
                    </a:lnTo>
                    <a:lnTo>
                      <a:pt x="1111" y="1187"/>
                    </a:lnTo>
                    <a:lnTo>
                      <a:pt x="1142" y="1187"/>
                    </a:lnTo>
                    <a:lnTo>
                      <a:pt x="1162" y="1182"/>
                    </a:lnTo>
                    <a:lnTo>
                      <a:pt x="1188" y="1177"/>
                    </a:lnTo>
                    <a:lnTo>
                      <a:pt x="1193" y="1172"/>
                    </a:lnTo>
                    <a:lnTo>
                      <a:pt x="1198" y="1167"/>
                    </a:lnTo>
                    <a:lnTo>
                      <a:pt x="1198" y="1157"/>
                    </a:lnTo>
                    <a:lnTo>
                      <a:pt x="1193" y="1141"/>
                    </a:lnTo>
                    <a:lnTo>
                      <a:pt x="1188" y="1126"/>
                    </a:lnTo>
                    <a:lnTo>
                      <a:pt x="1178" y="1126"/>
                    </a:lnTo>
                    <a:lnTo>
                      <a:pt x="1188" y="1126"/>
                    </a:lnTo>
                    <a:lnTo>
                      <a:pt x="1188" y="1111"/>
                    </a:lnTo>
                    <a:lnTo>
                      <a:pt x="1188" y="1075"/>
                    </a:lnTo>
                    <a:lnTo>
                      <a:pt x="1188" y="1039"/>
                    </a:lnTo>
                    <a:lnTo>
                      <a:pt x="1188" y="998"/>
                    </a:lnTo>
                    <a:lnTo>
                      <a:pt x="1193" y="962"/>
                    </a:lnTo>
                    <a:lnTo>
                      <a:pt x="1198" y="926"/>
                    </a:lnTo>
                    <a:lnTo>
                      <a:pt x="1198" y="896"/>
                    </a:lnTo>
                    <a:lnTo>
                      <a:pt x="1188" y="896"/>
                    </a:lnTo>
                    <a:lnTo>
                      <a:pt x="1198" y="901"/>
                    </a:lnTo>
                    <a:lnTo>
                      <a:pt x="1203" y="885"/>
                    </a:lnTo>
                    <a:lnTo>
                      <a:pt x="1208" y="875"/>
                    </a:lnTo>
                    <a:lnTo>
                      <a:pt x="1213" y="865"/>
                    </a:lnTo>
                    <a:lnTo>
                      <a:pt x="1203" y="860"/>
                    </a:lnTo>
                    <a:lnTo>
                      <a:pt x="1208" y="870"/>
                    </a:lnTo>
                    <a:lnTo>
                      <a:pt x="1218" y="865"/>
                    </a:lnTo>
                    <a:lnTo>
                      <a:pt x="1218" y="860"/>
                    </a:lnTo>
                    <a:lnTo>
                      <a:pt x="1224" y="855"/>
                    </a:lnTo>
                    <a:lnTo>
                      <a:pt x="1218" y="850"/>
                    </a:lnTo>
                    <a:lnTo>
                      <a:pt x="1224" y="860"/>
                    </a:lnTo>
                    <a:lnTo>
                      <a:pt x="1234" y="855"/>
                    </a:lnTo>
                    <a:lnTo>
                      <a:pt x="1229" y="844"/>
                    </a:lnTo>
                    <a:lnTo>
                      <a:pt x="1229" y="855"/>
                    </a:lnTo>
                    <a:lnTo>
                      <a:pt x="1239" y="855"/>
                    </a:lnTo>
                    <a:lnTo>
                      <a:pt x="1249" y="855"/>
                    </a:lnTo>
                    <a:lnTo>
                      <a:pt x="1259" y="855"/>
                    </a:lnTo>
                    <a:lnTo>
                      <a:pt x="1259" y="844"/>
                    </a:lnTo>
                    <a:lnTo>
                      <a:pt x="1259" y="855"/>
                    </a:lnTo>
                    <a:lnTo>
                      <a:pt x="1275" y="860"/>
                    </a:lnTo>
                    <a:lnTo>
                      <a:pt x="1285" y="865"/>
                    </a:lnTo>
                    <a:lnTo>
                      <a:pt x="1295" y="870"/>
                    </a:lnTo>
                    <a:lnTo>
                      <a:pt x="1305" y="875"/>
                    </a:lnTo>
                    <a:lnTo>
                      <a:pt x="1316" y="880"/>
                    </a:lnTo>
                    <a:lnTo>
                      <a:pt x="1331" y="891"/>
                    </a:lnTo>
                    <a:lnTo>
                      <a:pt x="1331" y="880"/>
                    </a:lnTo>
                    <a:lnTo>
                      <a:pt x="1326" y="885"/>
                    </a:lnTo>
                    <a:lnTo>
                      <a:pt x="1331" y="896"/>
                    </a:lnTo>
                    <a:lnTo>
                      <a:pt x="1341" y="906"/>
                    </a:lnTo>
                    <a:lnTo>
                      <a:pt x="1346" y="911"/>
                    </a:lnTo>
                    <a:lnTo>
                      <a:pt x="1357" y="916"/>
                    </a:lnTo>
                    <a:lnTo>
                      <a:pt x="1372" y="921"/>
                    </a:lnTo>
                    <a:lnTo>
                      <a:pt x="1387" y="926"/>
                    </a:lnTo>
                    <a:lnTo>
                      <a:pt x="1398" y="926"/>
                    </a:lnTo>
                    <a:lnTo>
                      <a:pt x="1398" y="916"/>
                    </a:lnTo>
                    <a:lnTo>
                      <a:pt x="1398" y="926"/>
                    </a:lnTo>
                    <a:lnTo>
                      <a:pt x="1413" y="931"/>
                    </a:lnTo>
                    <a:lnTo>
                      <a:pt x="1418" y="931"/>
                    </a:lnTo>
                    <a:lnTo>
                      <a:pt x="1433" y="926"/>
                    </a:lnTo>
                    <a:lnTo>
                      <a:pt x="1428" y="916"/>
                    </a:lnTo>
                    <a:lnTo>
                      <a:pt x="1428" y="926"/>
                    </a:lnTo>
                    <a:lnTo>
                      <a:pt x="1444" y="926"/>
                    </a:lnTo>
                    <a:lnTo>
                      <a:pt x="1449" y="926"/>
                    </a:lnTo>
                    <a:lnTo>
                      <a:pt x="1459" y="921"/>
                    </a:lnTo>
                    <a:lnTo>
                      <a:pt x="1474" y="916"/>
                    </a:lnTo>
                    <a:lnTo>
                      <a:pt x="1474" y="911"/>
                    </a:lnTo>
                    <a:lnTo>
                      <a:pt x="1485" y="901"/>
                    </a:lnTo>
                    <a:lnTo>
                      <a:pt x="1495" y="891"/>
                    </a:lnTo>
                    <a:lnTo>
                      <a:pt x="1505" y="880"/>
                    </a:lnTo>
                    <a:lnTo>
                      <a:pt x="1510" y="880"/>
                    </a:lnTo>
                    <a:lnTo>
                      <a:pt x="1520" y="865"/>
                    </a:lnTo>
                    <a:lnTo>
                      <a:pt x="1526" y="850"/>
                    </a:lnTo>
                    <a:lnTo>
                      <a:pt x="1531" y="829"/>
                    </a:lnTo>
                    <a:lnTo>
                      <a:pt x="1531" y="824"/>
                    </a:lnTo>
                    <a:lnTo>
                      <a:pt x="1531" y="814"/>
                    </a:lnTo>
                    <a:lnTo>
                      <a:pt x="1531" y="804"/>
                    </a:lnTo>
                    <a:lnTo>
                      <a:pt x="1531" y="793"/>
                    </a:lnTo>
                    <a:lnTo>
                      <a:pt x="1531" y="783"/>
                    </a:lnTo>
                    <a:lnTo>
                      <a:pt x="1526" y="778"/>
                    </a:lnTo>
                    <a:lnTo>
                      <a:pt x="1520" y="773"/>
                    </a:lnTo>
                    <a:lnTo>
                      <a:pt x="1515" y="778"/>
                    </a:lnTo>
                    <a:lnTo>
                      <a:pt x="1526" y="778"/>
                    </a:lnTo>
                    <a:lnTo>
                      <a:pt x="1520" y="768"/>
                    </a:lnTo>
                    <a:lnTo>
                      <a:pt x="1510" y="768"/>
                    </a:lnTo>
                    <a:lnTo>
                      <a:pt x="1520" y="768"/>
                    </a:lnTo>
                    <a:lnTo>
                      <a:pt x="1520" y="757"/>
                    </a:lnTo>
                    <a:lnTo>
                      <a:pt x="1515" y="752"/>
                    </a:lnTo>
                    <a:lnTo>
                      <a:pt x="1510" y="747"/>
                    </a:lnTo>
                    <a:lnTo>
                      <a:pt x="1505" y="752"/>
                    </a:lnTo>
                    <a:lnTo>
                      <a:pt x="1515" y="752"/>
                    </a:lnTo>
                    <a:lnTo>
                      <a:pt x="1505" y="737"/>
                    </a:lnTo>
                    <a:lnTo>
                      <a:pt x="1500" y="732"/>
                    </a:lnTo>
                    <a:lnTo>
                      <a:pt x="1485" y="722"/>
                    </a:lnTo>
                    <a:lnTo>
                      <a:pt x="1469" y="711"/>
                    </a:lnTo>
                    <a:lnTo>
                      <a:pt x="1454" y="701"/>
                    </a:lnTo>
                    <a:lnTo>
                      <a:pt x="1439" y="696"/>
                    </a:lnTo>
                    <a:lnTo>
                      <a:pt x="1423" y="691"/>
                    </a:lnTo>
                    <a:lnTo>
                      <a:pt x="1418" y="691"/>
                    </a:lnTo>
                    <a:lnTo>
                      <a:pt x="1398" y="691"/>
                    </a:lnTo>
                    <a:lnTo>
                      <a:pt x="1382" y="691"/>
                    </a:lnTo>
                    <a:lnTo>
                      <a:pt x="1367" y="696"/>
                    </a:lnTo>
                    <a:lnTo>
                      <a:pt x="1352" y="701"/>
                    </a:lnTo>
                    <a:lnTo>
                      <a:pt x="1352" y="706"/>
                    </a:lnTo>
                    <a:lnTo>
                      <a:pt x="1352" y="701"/>
                    </a:lnTo>
                    <a:lnTo>
                      <a:pt x="1346" y="701"/>
                    </a:lnTo>
                    <a:lnTo>
                      <a:pt x="1341" y="701"/>
                    </a:lnTo>
                    <a:lnTo>
                      <a:pt x="1336" y="706"/>
                    </a:lnTo>
                    <a:lnTo>
                      <a:pt x="1331" y="711"/>
                    </a:lnTo>
                    <a:lnTo>
                      <a:pt x="1331" y="716"/>
                    </a:lnTo>
                    <a:lnTo>
                      <a:pt x="1326" y="727"/>
                    </a:lnTo>
                    <a:lnTo>
                      <a:pt x="1331" y="727"/>
                    </a:lnTo>
                    <a:lnTo>
                      <a:pt x="1326" y="722"/>
                    </a:lnTo>
                    <a:lnTo>
                      <a:pt x="1316" y="732"/>
                    </a:lnTo>
                    <a:lnTo>
                      <a:pt x="1305" y="742"/>
                    </a:lnTo>
                    <a:lnTo>
                      <a:pt x="1311" y="747"/>
                    </a:lnTo>
                    <a:lnTo>
                      <a:pt x="1311" y="742"/>
                    </a:lnTo>
                    <a:lnTo>
                      <a:pt x="1300" y="747"/>
                    </a:lnTo>
                    <a:lnTo>
                      <a:pt x="1290" y="752"/>
                    </a:lnTo>
                    <a:lnTo>
                      <a:pt x="1290" y="757"/>
                    </a:lnTo>
                    <a:lnTo>
                      <a:pt x="1290" y="752"/>
                    </a:lnTo>
                    <a:lnTo>
                      <a:pt x="1280" y="752"/>
                    </a:lnTo>
                    <a:lnTo>
                      <a:pt x="1265" y="752"/>
                    </a:lnTo>
                    <a:lnTo>
                      <a:pt x="1254" y="752"/>
                    </a:lnTo>
                    <a:lnTo>
                      <a:pt x="1254" y="757"/>
                    </a:lnTo>
                    <a:lnTo>
                      <a:pt x="1259" y="752"/>
                    </a:lnTo>
                    <a:lnTo>
                      <a:pt x="1249" y="747"/>
                    </a:lnTo>
                    <a:lnTo>
                      <a:pt x="1244" y="747"/>
                    </a:lnTo>
                    <a:lnTo>
                      <a:pt x="1234" y="747"/>
                    </a:lnTo>
                    <a:lnTo>
                      <a:pt x="1234" y="752"/>
                    </a:lnTo>
                    <a:lnTo>
                      <a:pt x="1239" y="747"/>
                    </a:lnTo>
                    <a:lnTo>
                      <a:pt x="1229" y="742"/>
                    </a:lnTo>
                    <a:lnTo>
                      <a:pt x="1224" y="747"/>
                    </a:lnTo>
                    <a:lnTo>
                      <a:pt x="1229" y="742"/>
                    </a:lnTo>
                    <a:lnTo>
                      <a:pt x="1218" y="732"/>
                    </a:lnTo>
                    <a:lnTo>
                      <a:pt x="1208" y="727"/>
                    </a:lnTo>
                    <a:lnTo>
                      <a:pt x="1203" y="732"/>
                    </a:lnTo>
                    <a:lnTo>
                      <a:pt x="1208" y="727"/>
                    </a:lnTo>
                    <a:lnTo>
                      <a:pt x="1203" y="722"/>
                    </a:lnTo>
                    <a:lnTo>
                      <a:pt x="1198" y="727"/>
                    </a:lnTo>
                    <a:lnTo>
                      <a:pt x="1208" y="727"/>
                    </a:lnTo>
                    <a:lnTo>
                      <a:pt x="1203" y="716"/>
                    </a:lnTo>
                    <a:lnTo>
                      <a:pt x="1198" y="711"/>
                    </a:lnTo>
                    <a:lnTo>
                      <a:pt x="1193" y="706"/>
                    </a:lnTo>
                    <a:lnTo>
                      <a:pt x="1188" y="711"/>
                    </a:lnTo>
                    <a:lnTo>
                      <a:pt x="1198" y="711"/>
                    </a:lnTo>
                    <a:lnTo>
                      <a:pt x="1198" y="701"/>
                    </a:lnTo>
                    <a:lnTo>
                      <a:pt x="1198" y="676"/>
                    </a:lnTo>
                    <a:lnTo>
                      <a:pt x="1198" y="640"/>
                    </a:lnTo>
                    <a:lnTo>
                      <a:pt x="1198" y="583"/>
                    </a:lnTo>
                    <a:lnTo>
                      <a:pt x="1198" y="527"/>
                    </a:lnTo>
                    <a:lnTo>
                      <a:pt x="1198" y="471"/>
                    </a:lnTo>
                    <a:lnTo>
                      <a:pt x="1198" y="409"/>
                    </a:lnTo>
                    <a:lnTo>
                      <a:pt x="1198" y="358"/>
                    </a:lnTo>
                    <a:lnTo>
                      <a:pt x="1198" y="317"/>
                    </a:lnTo>
                    <a:lnTo>
                      <a:pt x="1198" y="307"/>
                    </a:lnTo>
                    <a:lnTo>
                      <a:pt x="1188" y="312"/>
                    </a:lnTo>
                    <a:lnTo>
                      <a:pt x="1172" y="317"/>
                    </a:lnTo>
                    <a:lnTo>
                      <a:pt x="1157" y="328"/>
                    </a:lnTo>
                    <a:lnTo>
                      <a:pt x="1157" y="333"/>
                    </a:lnTo>
                    <a:lnTo>
                      <a:pt x="1157" y="328"/>
                    </a:lnTo>
                    <a:lnTo>
                      <a:pt x="1137" y="333"/>
                    </a:lnTo>
                    <a:lnTo>
                      <a:pt x="1116" y="338"/>
                    </a:lnTo>
                    <a:lnTo>
                      <a:pt x="1096" y="343"/>
                    </a:lnTo>
                    <a:lnTo>
                      <a:pt x="1075" y="343"/>
                    </a:lnTo>
                    <a:lnTo>
                      <a:pt x="1050" y="343"/>
                    </a:lnTo>
                    <a:lnTo>
                      <a:pt x="1024" y="343"/>
                    </a:lnTo>
                    <a:lnTo>
                      <a:pt x="1003" y="343"/>
                    </a:lnTo>
                    <a:lnTo>
                      <a:pt x="978" y="343"/>
                    </a:lnTo>
                    <a:lnTo>
                      <a:pt x="952" y="338"/>
                    </a:lnTo>
                    <a:lnTo>
                      <a:pt x="932" y="333"/>
                    </a:lnTo>
                    <a:lnTo>
                      <a:pt x="911" y="328"/>
                    </a:lnTo>
                    <a:lnTo>
                      <a:pt x="891" y="322"/>
                    </a:lnTo>
                    <a:lnTo>
                      <a:pt x="870" y="317"/>
                    </a:lnTo>
                    <a:lnTo>
                      <a:pt x="870" y="322"/>
                    </a:lnTo>
                    <a:lnTo>
                      <a:pt x="875" y="317"/>
                    </a:lnTo>
                    <a:lnTo>
                      <a:pt x="860" y="312"/>
                    </a:lnTo>
                    <a:lnTo>
                      <a:pt x="850" y="307"/>
                    </a:lnTo>
                    <a:lnTo>
                      <a:pt x="845" y="312"/>
                    </a:lnTo>
                    <a:lnTo>
                      <a:pt x="850" y="307"/>
                    </a:lnTo>
                    <a:lnTo>
                      <a:pt x="840" y="297"/>
                    </a:lnTo>
                    <a:lnTo>
                      <a:pt x="829" y="292"/>
                    </a:lnTo>
                    <a:lnTo>
                      <a:pt x="819" y="287"/>
                    </a:lnTo>
                    <a:lnTo>
                      <a:pt x="814" y="292"/>
                    </a:lnTo>
                    <a:lnTo>
                      <a:pt x="819" y="287"/>
                    </a:lnTo>
                    <a:lnTo>
                      <a:pt x="814" y="281"/>
                    </a:lnTo>
                    <a:lnTo>
                      <a:pt x="809" y="276"/>
                    </a:lnTo>
                    <a:lnTo>
                      <a:pt x="804" y="281"/>
                    </a:lnTo>
                    <a:lnTo>
                      <a:pt x="814" y="281"/>
                    </a:lnTo>
                    <a:lnTo>
                      <a:pt x="814" y="271"/>
                    </a:lnTo>
                    <a:lnTo>
                      <a:pt x="814" y="266"/>
                    </a:lnTo>
                    <a:lnTo>
                      <a:pt x="814" y="261"/>
                    </a:lnTo>
                    <a:lnTo>
                      <a:pt x="814" y="251"/>
                    </a:lnTo>
                    <a:lnTo>
                      <a:pt x="804" y="251"/>
                    </a:lnTo>
                    <a:lnTo>
                      <a:pt x="809" y="256"/>
                    </a:lnTo>
                    <a:lnTo>
                      <a:pt x="814" y="251"/>
                    </a:lnTo>
                    <a:lnTo>
                      <a:pt x="819" y="251"/>
                    </a:lnTo>
                    <a:lnTo>
                      <a:pt x="824" y="240"/>
                    </a:lnTo>
                    <a:lnTo>
                      <a:pt x="835" y="220"/>
                    </a:lnTo>
                    <a:lnTo>
                      <a:pt x="824" y="215"/>
                    </a:lnTo>
                    <a:lnTo>
                      <a:pt x="829" y="220"/>
                    </a:lnTo>
                    <a:lnTo>
                      <a:pt x="850" y="200"/>
                    </a:lnTo>
                    <a:lnTo>
                      <a:pt x="860" y="189"/>
                    </a:lnTo>
                    <a:lnTo>
                      <a:pt x="865" y="189"/>
                    </a:lnTo>
                    <a:lnTo>
                      <a:pt x="875" y="174"/>
                    </a:lnTo>
                    <a:lnTo>
                      <a:pt x="881" y="159"/>
                    </a:lnTo>
                    <a:lnTo>
                      <a:pt x="886" y="143"/>
                    </a:lnTo>
                    <a:lnTo>
                      <a:pt x="886" y="138"/>
                    </a:lnTo>
                    <a:lnTo>
                      <a:pt x="886" y="123"/>
                    </a:lnTo>
                    <a:lnTo>
                      <a:pt x="886" y="107"/>
                    </a:lnTo>
                    <a:lnTo>
                      <a:pt x="886" y="92"/>
                    </a:lnTo>
                    <a:lnTo>
                      <a:pt x="881" y="77"/>
                    </a:lnTo>
                    <a:lnTo>
                      <a:pt x="875" y="61"/>
                    </a:lnTo>
                    <a:lnTo>
                      <a:pt x="865" y="46"/>
                    </a:lnTo>
                    <a:lnTo>
                      <a:pt x="860" y="41"/>
                    </a:lnTo>
                    <a:lnTo>
                      <a:pt x="855" y="36"/>
                    </a:lnTo>
                    <a:lnTo>
                      <a:pt x="845" y="31"/>
                    </a:lnTo>
                    <a:lnTo>
                      <a:pt x="840" y="36"/>
                    </a:lnTo>
                    <a:lnTo>
                      <a:pt x="845" y="31"/>
                    </a:lnTo>
                    <a:lnTo>
                      <a:pt x="840" y="26"/>
                    </a:lnTo>
                    <a:lnTo>
                      <a:pt x="829" y="20"/>
                    </a:lnTo>
                    <a:lnTo>
                      <a:pt x="824" y="26"/>
                    </a:lnTo>
                    <a:lnTo>
                      <a:pt x="829" y="20"/>
                    </a:lnTo>
                    <a:lnTo>
                      <a:pt x="824" y="15"/>
                    </a:lnTo>
                    <a:lnTo>
                      <a:pt x="814" y="10"/>
                    </a:lnTo>
                    <a:lnTo>
                      <a:pt x="809" y="10"/>
                    </a:lnTo>
                    <a:lnTo>
                      <a:pt x="799" y="10"/>
                    </a:lnTo>
                    <a:lnTo>
                      <a:pt x="799" y="15"/>
                    </a:lnTo>
                    <a:lnTo>
                      <a:pt x="804" y="10"/>
                    </a:lnTo>
                    <a:lnTo>
                      <a:pt x="794" y="5"/>
                    </a:lnTo>
                    <a:lnTo>
                      <a:pt x="788" y="5"/>
                    </a:lnTo>
                    <a:lnTo>
                      <a:pt x="773" y="5"/>
                    </a:lnTo>
                    <a:lnTo>
                      <a:pt x="773" y="10"/>
                    </a:lnTo>
                    <a:lnTo>
                      <a:pt x="778" y="5"/>
                    </a:lnTo>
                    <a:lnTo>
                      <a:pt x="768" y="0"/>
                    </a:lnTo>
                    <a:lnTo>
                      <a:pt x="763" y="0"/>
                    </a:lnTo>
                    <a:lnTo>
                      <a:pt x="753" y="0"/>
                    </a:lnTo>
                    <a:lnTo>
                      <a:pt x="737" y="0"/>
                    </a:lnTo>
                    <a:lnTo>
                      <a:pt x="727" y="0"/>
                    </a:lnTo>
                    <a:lnTo>
                      <a:pt x="712" y="5"/>
                    </a:lnTo>
                    <a:lnTo>
                      <a:pt x="712" y="10"/>
                    </a:lnTo>
                    <a:lnTo>
                      <a:pt x="712" y="5"/>
                    </a:lnTo>
                    <a:lnTo>
                      <a:pt x="701" y="5"/>
                    </a:lnTo>
                    <a:lnTo>
                      <a:pt x="691" y="5"/>
                    </a:lnTo>
                    <a:lnTo>
                      <a:pt x="686" y="5"/>
                    </a:lnTo>
                    <a:lnTo>
                      <a:pt x="681" y="10"/>
                    </a:lnTo>
                    <a:lnTo>
                      <a:pt x="686" y="15"/>
                    </a:lnTo>
                    <a:lnTo>
                      <a:pt x="686" y="10"/>
                    </a:lnTo>
                    <a:lnTo>
                      <a:pt x="676" y="15"/>
                    </a:lnTo>
                    <a:lnTo>
                      <a:pt x="671" y="15"/>
                    </a:lnTo>
                    <a:lnTo>
                      <a:pt x="666" y="20"/>
                    </a:lnTo>
                    <a:lnTo>
                      <a:pt x="671" y="26"/>
                    </a:lnTo>
                    <a:lnTo>
                      <a:pt x="671" y="20"/>
                    </a:lnTo>
                    <a:lnTo>
                      <a:pt x="661" y="26"/>
                    </a:lnTo>
                    <a:lnTo>
                      <a:pt x="655" y="26"/>
                    </a:lnTo>
                    <a:lnTo>
                      <a:pt x="650" y="31"/>
                    </a:lnTo>
                    <a:lnTo>
                      <a:pt x="645" y="36"/>
                    </a:lnTo>
                    <a:lnTo>
                      <a:pt x="640" y="41"/>
                    </a:lnTo>
                    <a:lnTo>
                      <a:pt x="640" y="46"/>
                    </a:lnTo>
                    <a:lnTo>
                      <a:pt x="635" y="56"/>
                    </a:lnTo>
                    <a:lnTo>
                      <a:pt x="630" y="72"/>
                    </a:lnTo>
                    <a:lnTo>
                      <a:pt x="625" y="87"/>
                    </a:lnTo>
                    <a:lnTo>
                      <a:pt x="625" y="102"/>
                    </a:lnTo>
                    <a:lnTo>
                      <a:pt x="625" y="118"/>
                    </a:lnTo>
                    <a:lnTo>
                      <a:pt x="625" y="138"/>
                    </a:lnTo>
                    <a:lnTo>
                      <a:pt x="625" y="143"/>
                    </a:lnTo>
                    <a:lnTo>
                      <a:pt x="630" y="159"/>
                    </a:lnTo>
                    <a:lnTo>
                      <a:pt x="635" y="179"/>
                    </a:lnTo>
                    <a:lnTo>
                      <a:pt x="645" y="194"/>
                    </a:lnTo>
                    <a:lnTo>
                      <a:pt x="650" y="210"/>
                    </a:lnTo>
                    <a:lnTo>
                      <a:pt x="655" y="215"/>
                    </a:lnTo>
                    <a:lnTo>
                      <a:pt x="671" y="225"/>
                    </a:lnTo>
                    <a:lnTo>
                      <a:pt x="671" y="215"/>
                    </a:lnTo>
                    <a:lnTo>
                      <a:pt x="666" y="220"/>
                    </a:lnTo>
                    <a:lnTo>
                      <a:pt x="671" y="230"/>
                    </a:lnTo>
                    <a:lnTo>
                      <a:pt x="681" y="240"/>
                    </a:lnTo>
                    <a:lnTo>
                      <a:pt x="686" y="235"/>
                    </a:lnTo>
                    <a:lnTo>
                      <a:pt x="681" y="235"/>
                    </a:lnTo>
                    <a:lnTo>
                      <a:pt x="681" y="246"/>
                    </a:lnTo>
                    <a:lnTo>
                      <a:pt x="681" y="251"/>
                    </a:lnTo>
                    <a:lnTo>
                      <a:pt x="686" y="261"/>
                    </a:lnTo>
                    <a:lnTo>
                      <a:pt x="691" y="256"/>
                    </a:lnTo>
                    <a:lnTo>
                      <a:pt x="686" y="256"/>
                    </a:lnTo>
                    <a:lnTo>
                      <a:pt x="686" y="266"/>
                    </a:lnTo>
                    <a:lnTo>
                      <a:pt x="686" y="276"/>
                    </a:lnTo>
                    <a:lnTo>
                      <a:pt x="691" y="276"/>
                    </a:lnTo>
                    <a:lnTo>
                      <a:pt x="686" y="276"/>
                    </a:lnTo>
                    <a:lnTo>
                      <a:pt x="681" y="287"/>
                    </a:lnTo>
                    <a:lnTo>
                      <a:pt x="676" y="297"/>
                    </a:lnTo>
                    <a:lnTo>
                      <a:pt x="681" y="297"/>
                    </a:lnTo>
                    <a:lnTo>
                      <a:pt x="676" y="292"/>
                    </a:lnTo>
                    <a:lnTo>
                      <a:pt x="671" y="297"/>
                    </a:lnTo>
                    <a:lnTo>
                      <a:pt x="661" y="307"/>
                    </a:lnTo>
                    <a:lnTo>
                      <a:pt x="666" y="312"/>
                    </a:lnTo>
                    <a:lnTo>
                      <a:pt x="666" y="307"/>
                    </a:lnTo>
                    <a:lnTo>
                      <a:pt x="650" y="312"/>
                    </a:lnTo>
                    <a:lnTo>
                      <a:pt x="650" y="317"/>
                    </a:lnTo>
                    <a:lnTo>
                      <a:pt x="650" y="312"/>
                    </a:lnTo>
                    <a:lnTo>
                      <a:pt x="640" y="312"/>
                    </a:lnTo>
                    <a:lnTo>
                      <a:pt x="625" y="312"/>
                    </a:lnTo>
                    <a:lnTo>
                      <a:pt x="609" y="312"/>
                    </a:lnTo>
                    <a:lnTo>
                      <a:pt x="589" y="307"/>
                    </a:lnTo>
                    <a:lnTo>
                      <a:pt x="589" y="312"/>
                    </a:lnTo>
                    <a:lnTo>
                      <a:pt x="594" y="307"/>
                    </a:lnTo>
                    <a:lnTo>
                      <a:pt x="573" y="297"/>
                    </a:lnTo>
                    <a:lnTo>
                      <a:pt x="568" y="297"/>
                    </a:lnTo>
                    <a:lnTo>
                      <a:pt x="553" y="297"/>
                    </a:lnTo>
                    <a:lnTo>
                      <a:pt x="553" y="302"/>
                    </a:lnTo>
                    <a:lnTo>
                      <a:pt x="558" y="297"/>
                    </a:lnTo>
                    <a:lnTo>
                      <a:pt x="548" y="292"/>
                    </a:lnTo>
                    <a:lnTo>
                      <a:pt x="533" y="287"/>
                    </a:lnTo>
                    <a:lnTo>
                      <a:pt x="527" y="287"/>
                    </a:lnTo>
                    <a:lnTo>
                      <a:pt x="512" y="287"/>
                    </a:lnTo>
                    <a:lnTo>
                      <a:pt x="481" y="287"/>
                    </a:lnTo>
                    <a:lnTo>
                      <a:pt x="446" y="287"/>
                    </a:lnTo>
                    <a:lnTo>
                      <a:pt x="410" y="292"/>
                    </a:lnTo>
                    <a:lnTo>
                      <a:pt x="374" y="297"/>
                    </a:lnTo>
                    <a:lnTo>
                      <a:pt x="338" y="302"/>
                    </a:lnTo>
                    <a:lnTo>
                      <a:pt x="333" y="302"/>
                    </a:lnTo>
                    <a:lnTo>
                      <a:pt x="338" y="302"/>
                    </a:lnTo>
                    <a:lnTo>
                      <a:pt x="302" y="312"/>
                    </a:lnTo>
                    <a:lnTo>
                      <a:pt x="297" y="312"/>
                    </a:lnTo>
                    <a:lnTo>
                      <a:pt x="297" y="317"/>
                    </a:lnTo>
                    <a:lnTo>
                      <a:pt x="297" y="322"/>
                    </a:lnTo>
                    <a:lnTo>
                      <a:pt x="297" y="343"/>
                    </a:lnTo>
                    <a:lnTo>
                      <a:pt x="297" y="358"/>
                    </a:lnTo>
                    <a:lnTo>
                      <a:pt x="297" y="384"/>
                    </a:lnTo>
                    <a:lnTo>
                      <a:pt x="302" y="435"/>
                    </a:lnTo>
                    <a:lnTo>
                      <a:pt x="307" y="496"/>
                    </a:lnTo>
                    <a:lnTo>
                      <a:pt x="312" y="522"/>
                    </a:lnTo>
                    <a:lnTo>
                      <a:pt x="312" y="553"/>
                    </a:lnTo>
                    <a:lnTo>
                      <a:pt x="312" y="583"/>
                    </a:lnTo>
                    <a:lnTo>
                      <a:pt x="312" y="589"/>
                    </a:lnTo>
                    <a:lnTo>
                      <a:pt x="318" y="609"/>
                    </a:lnTo>
                    <a:lnTo>
                      <a:pt x="323" y="604"/>
                    </a:lnTo>
                    <a:lnTo>
                      <a:pt x="318" y="604"/>
                    </a:lnTo>
                    <a:lnTo>
                      <a:pt x="312" y="629"/>
                    </a:lnTo>
                    <a:lnTo>
                      <a:pt x="312" y="650"/>
                    </a:lnTo>
                    <a:lnTo>
                      <a:pt x="318" y="650"/>
                    </a:lnTo>
                    <a:lnTo>
                      <a:pt x="312" y="650"/>
                    </a:lnTo>
                    <a:lnTo>
                      <a:pt x="307" y="660"/>
                    </a:lnTo>
                    <a:lnTo>
                      <a:pt x="307" y="665"/>
                    </a:lnTo>
                    <a:lnTo>
                      <a:pt x="312" y="665"/>
                    </a:lnTo>
                    <a:lnTo>
                      <a:pt x="307" y="660"/>
                    </a:lnTo>
                    <a:lnTo>
                      <a:pt x="302" y="665"/>
                    </a:lnTo>
                    <a:lnTo>
                      <a:pt x="297" y="670"/>
                    </a:lnTo>
                    <a:lnTo>
                      <a:pt x="292" y="676"/>
                    </a:lnTo>
                    <a:close/>
                    <a:moveTo>
                      <a:pt x="307" y="681"/>
                    </a:moveTo>
                    <a:lnTo>
                      <a:pt x="312" y="676"/>
                    </a:lnTo>
                    <a:lnTo>
                      <a:pt x="318" y="670"/>
                    </a:lnTo>
                    <a:lnTo>
                      <a:pt x="323" y="670"/>
                    </a:lnTo>
                    <a:lnTo>
                      <a:pt x="323" y="665"/>
                    </a:lnTo>
                    <a:lnTo>
                      <a:pt x="323" y="660"/>
                    </a:lnTo>
                    <a:lnTo>
                      <a:pt x="312" y="660"/>
                    </a:lnTo>
                    <a:lnTo>
                      <a:pt x="323" y="665"/>
                    </a:lnTo>
                    <a:lnTo>
                      <a:pt x="328" y="655"/>
                    </a:lnTo>
                    <a:lnTo>
                      <a:pt x="328" y="650"/>
                    </a:lnTo>
                    <a:lnTo>
                      <a:pt x="328" y="629"/>
                    </a:lnTo>
                    <a:lnTo>
                      <a:pt x="333" y="604"/>
                    </a:lnTo>
                    <a:lnTo>
                      <a:pt x="328" y="583"/>
                    </a:lnTo>
                    <a:lnTo>
                      <a:pt x="318" y="583"/>
                    </a:lnTo>
                    <a:lnTo>
                      <a:pt x="328" y="583"/>
                    </a:lnTo>
                    <a:lnTo>
                      <a:pt x="328" y="553"/>
                    </a:lnTo>
                    <a:lnTo>
                      <a:pt x="328" y="522"/>
                    </a:lnTo>
                    <a:lnTo>
                      <a:pt x="323" y="496"/>
                    </a:lnTo>
                    <a:lnTo>
                      <a:pt x="318" y="435"/>
                    </a:lnTo>
                    <a:lnTo>
                      <a:pt x="312" y="384"/>
                    </a:lnTo>
                    <a:lnTo>
                      <a:pt x="312" y="358"/>
                    </a:lnTo>
                    <a:lnTo>
                      <a:pt x="312" y="343"/>
                    </a:lnTo>
                    <a:lnTo>
                      <a:pt x="312" y="322"/>
                    </a:lnTo>
                    <a:lnTo>
                      <a:pt x="312" y="317"/>
                    </a:lnTo>
                    <a:lnTo>
                      <a:pt x="302" y="317"/>
                    </a:lnTo>
                    <a:lnTo>
                      <a:pt x="307" y="328"/>
                    </a:lnTo>
                    <a:lnTo>
                      <a:pt x="343" y="317"/>
                    </a:lnTo>
                    <a:lnTo>
                      <a:pt x="338" y="307"/>
                    </a:lnTo>
                    <a:lnTo>
                      <a:pt x="338" y="317"/>
                    </a:lnTo>
                    <a:lnTo>
                      <a:pt x="374" y="312"/>
                    </a:lnTo>
                    <a:lnTo>
                      <a:pt x="410" y="307"/>
                    </a:lnTo>
                    <a:lnTo>
                      <a:pt x="446" y="302"/>
                    </a:lnTo>
                    <a:lnTo>
                      <a:pt x="481" y="302"/>
                    </a:lnTo>
                    <a:lnTo>
                      <a:pt x="512" y="302"/>
                    </a:lnTo>
                    <a:lnTo>
                      <a:pt x="527" y="302"/>
                    </a:lnTo>
                    <a:lnTo>
                      <a:pt x="527" y="292"/>
                    </a:lnTo>
                    <a:lnTo>
                      <a:pt x="527" y="302"/>
                    </a:lnTo>
                    <a:lnTo>
                      <a:pt x="543" y="307"/>
                    </a:lnTo>
                    <a:lnTo>
                      <a:pt x="553" y="312"/>
                    </a:lnTo>
                    <a:lnTo>
                      <a:pt x="568" y="312"/>
                    </a:lnTo>
                    <a:lnTo>
                      <a:pt x="568" y="302"/>
                    </a:lnTo>
                    <a:lnTo>
                      <a:pt x="568" y="312"/>
                    </a:lnTo>
                    <a:lnTo>
                      <a:pt x="589" y="322"/>
                    </a:lnTo>
                    <a:lnTo>
                      <a:pt x="584" y="317"/>
                    </a:lnTo>
                    <a:lnTo>
                      <a:pt x="589" y="322"/>
                    </a:lnTo>
                    <a:lnTo>
                      <a:pt x="609" y="328"/>
                    </a:lnTo>
                    <a:lnTo>
                      <a:pt x="625" y="328"/>
                    </a:lnTo>
                    <a:lnTo>
                      <a:pt x="640" y="328"/>
                    </a:lnTo>
                    <a:lnTo>
                      <a:pt x="650" y="328"/>
                    </a:lnTo>
                    <a:lnTo>
                      <a:pt x="655" y="328"/>
                    </a:lnTo>
                    <a:lnTo>
                      <a:pt x="671" y="322"/>
                    </a:lnTo>
                    <a:lnTo>
                      <a:pt x="671" y="317"/>
                    </a:lnTo>
                    <a:lnTo>
                      <a:pt x="681" y="307"/>
                    </a:lnTo>
                    <a:lnTo>
                      <a:pt x="686" y="302"/>
                    </a:lnTo>
                    <a:lnTo>
                      <a:pt x="691" y="302"/>
                    </a:lnTo>
                    <a:lnTo>
                      <a:pt x="696" y="292"/>
                    </a:lnTo>
                    <a:lnTo>
                      <a:pt x="701" y="281"/>
                    </a:lnTo>
                    <a:lnTo>
                      <a:pt x="701" y="276"/>
                    </a:lnTo>
                    <a:lnTo>
                      <a:pt x="701" y="266"/>
                    </a:lnTo>
                    <a:lnTo>
                      <a:pt x="701" y="256"/>
                    </a:lnTo>
                    <a:lnTo>
                      <a:pt x="696" y="246"/>
                    </a:lnTo>
                    <a:lnTo>
                      <a:pt x="686" y="246"/>
                    </a:lnTo>
                    <a:lnTo>
                      <a:pt x="696" y="246"/>
                    </a:lnTo>
                    <a:lnTo>
                      <a:pt x="696" y="235"/>
                    </a:lnTo>
                    <a:lnTo>
                      <a:pt x="691" y="230"/>
                    </a:lnTo>
                    <a:lnTo>
                      <a:pt x="681" y="220"/>
                    </a:lnTo>
                    <a:lnTo>
                      <a:pt x="676" y="225"/>
                    </a:lnTo>
                    <a:lnTo>
                      <a:pt x="686" y="225"/>
                    </a:lnTo>
                    <a:lnTo>
                      <a:pt x="681" y="215"/>
                    </a:lnTo>
                    <a:lnTo>
                      <a:pt x="676" y="210"/>
                    </a:lnTo>
                    <a:lnTo>
                      <a:pt x="661" y="200"/>
                    </a:lnTo>
                    <a:lnTo>
                      <a:pt x="655" y="205"/>
                    </a:lnTo>
                    <a:lnTo>
                      <a:pt x="666" y="205"/>
                    </a:lnTo>
                    <a:lnTo>
                      <a:pt x="661" y="189"/>
                    </a:lnTo>
                    <a:lnTo>
                      <a:pt x="650" y="174"/>
                    </a:lnTo>
                    <a:lnTo>
                      <a:pt x="645" y="153"/>
                    </a:lnTo>
                    <a:lnTo>
                      <a:pt x="640" y="138"/>
                    </a:lnTo>
                    <a:lnTo>
                      <a:pt x="630" y="138"/>
                    </a:lnTo>
                    <a:lnTo>
                      <a:pt x="640" y="138"/>
                    </a:lnTo>
                    <a:lnTo>
                      <a:pt x="640" y="118"/>
                    </a:lnTo>
                    <a:lnTo>
                      <a:pt x="640" y="102"/>
                    </a:lnTo>
                    <a:lnTo>
                      <a:pt x="640" y="87"/>
                    </a:lnTo>
                    <a:lnTo>
                      <a:pt x="630" y="87"/>
                    </a:lnTo>
                    <a:lnTo>
                      <a:pt x="640" y="92"/>
                    </a:lnTo>
                    <a:lnTo>
                      <a:pt x="645" y="77"/>
                    </a:lnTo>
                    <a:lnTo>
                      <a:pt x="650" y="61"/>
                    </a:lnTo>
                    <a:lnTo>
                      <a:pt x="655" y="51"/>
                    </a:lnTo>
                    <a:lnTo>
                      <a:pt x="645" y="46"/>
                    </a:lnTo>
                    <a:lnTo>
                      <a:pt x="650" y="51"/>
                    </a:lnTo>
                    <a:lnTo>
                      <a:pt x="655" y="46"/>
                    </a:lnTo>
                    <a:lnTo>
                      <a:pt x="661" y="41"/>
                    </a:lnTo>
                    <a:lnTo>
                      <a:pt x="666" y="36"/>
                    </a:lnTo>
                    <a:lnTo>
                      <a:pt x="661" y="31"/>
                    </a:lnTo>
                    <a:lnTo>
                      <a:pt x="666" y="41"/>
                    </a:lnTo>
                    <a:lnTo>
                      <a:pt x="676" y="36"/>
                    </a:lnTo>
                    <a:lnTo>
                      <a:pt x="676" y="31"/>
                    </a:lnTo>
                    <a:lnTo>
                      <a:pt x="681" y="26"/>
                    </a:lnTo>
                    <a:lnTo>
                      <a:pt x="676" y="20"/>
                    </a:lnTo>
                    <a:lnTo>
                      <a:pt x="681" y="31"/>
                    </a:lnTo>
                    <a:lnTo>
                      <a:pt x="691" y="26"/>
                    </a:lnTo>
                    <a:lnTo>
                      <a:pt x="691" y="20"/>
                    </a:lnTo>
                    <a:lnTo>
                      <a:pt x="696" y="15"/>
                    </a:lnTo>
                    <a:lnTo>
                      <a:pt x="691" y="10"/>
                    </a:lnTo>
                    <a:lnTo>
                      <a:pt x="691" y="20"/>
                    </a:lnTo>
                    <a:lnTo>
                      <a:pt x="701" y="20"/>
                    </a:lnTo>
                    <a:lnTo>
                      <a:pt x="712" y="20"/>
                    </a:lnTo>
                    <a:lnTo>
                      <a:pt x="717" y="20"/>
                    </a:lnTo>
                    <a:lnTo>
                      <a:pt x="732" y="15"/>
                    </a:lnTo>
                    <a:lnTo>
                      <a:pt x="727" y="5"/>
                    </a:lnTo>
                    <a:lnTo>
                      <a:pt x="727" y="15"/>
                    </a:lnTo>
                    <a:lnTo>
                      <a:pt x="737" y="15"/>
                    </a:lnTo>
                    <a:lnTo>
                      <a:pt x="753" y="15"/>
                    </a:lnTo>
                    <a:lnTo>
                      <a:pt x="763" y="15"/>
                    </a:lnTo>
                    <a:lnTo>
                      <a:pt x="763" y="5"/>
                    </a:lnTo>
                    <a:lnTo>
                      <a:pt x="763" y="15"/>
                    </a:lnTo>
                    <a:lnTo>
                      <a:pt x="773" y="20"/>
                    </a:lnTo>
                    <a:lnTo>
                      <a:pt x="788" y="20"/>
                    </a:lnTo>
                    <a:lnTo>
                      <a:pt x="788" y="10"/>
                    </a:lnTo>
                    <a:lnTo>
                      <a:pt x="788" y="20"/>
                    </a:lnTo>
                    <a:lnTo>
                      <a:pt x="799" y="26"/>
                    </a:lnTo>
                    <a:lnTo>
                      <a:pt x="809" y="26"/>
                    </a:lnTo>
                    <a:lnTo>
                      <a:pt x="809" y="15"/>
                    </a:lnTo>
                    <a:lnTo>
                      <a:pt x="809" y="26"/>
                    </a:lnTo>
                    <a:lnTo>
                      <a:pt x="819" y="31"/>
                    </a:lnTo>
                    <a:lnTo>
                      <a:pt x="819" y="20"/>
                    </a:lnTo>
                    <a:lnTo>
                      <a:pt x="814" y="26"/>
                    </a:lnTo>
                    <a:lnTo>
                      <a:pt x="819" y="31"/>
                    </a:lnTo>
                    <a:lnTo>
                      <a:pt x="824" y="36"/>
                    </a:lnTo>
                    <a:lnTo>
                      <a:pt x="835" y="41"/>
                    </a:lnTo>
                    <a:lnTo>
                      <a:pt x="835" y="31"/>
                    </a:lnTo>
                    <a:lnTo>
                      <a:pt x="829" y="36"/>
                    </a:lnTo>
                    <a:lnTo>
                      <a:pt x="835" y="41"/>
                    </a:lnTo>
                    <a:lnTo>
                      <a:pt x="840" y="46"/>
                    </a:lnTo>
                    <a:lnTo>
                      <a:pt x="850" y="51"/>
                    </a:lnTo>
                    <a:lnTo>
                      <a:pt x="850" y="41"/>
                    </a:lnTo>
                    <a:lnTo>
                      <a:pt x="845" y="46"/>
                    </a:lnTo>
                    <a:lnTo>
                      <a:pt x="850" y="51"/>
                    </a:lnTo>
                    <a:lnTo>
                      <a:pt x="855" y="46"/>
                    </a:lnTo>
                    <a:lnTo>
                      <a:pt x="850" y="51"/>
                    </a:lnTo>
                    <a:lnTo>
                      <a:pt x="860" y="66"/>
                    </a:lnTo>
                    <a:lnTo>
                      <a:pt x="865" y="82"/>
                    </a:lnTo>
                    <a:lnTo>
                      <a:pt x="870" y="97"/>
                    </a:lnTo>
                    <a:lnTo>
                      <a:pt x="875" y="92"/>
                    </a:lnTo>
                    <a:lnTo>
                      <a:pt x="870" y="92"/>
                    </a:lnTo>
                    <a:lnTo>
                      <a:pt x="870" y="107"/>
                    </a:lnTo>
                    <a:lnTo>
                      <a:pt x="870" y="123"/>
                    </a:lnTo>
                    <a:lnTo>
                      <a:pt x="870" y="138"/>
                    </a:lnTo>
                    <a:lnTo>
                      <a:pt x="875" y="138"/>
                    </a:lnTo>
                    <a:lnTo>
                      <a:pt x="870" y="138"/>
                    </a:lnTo>
                    <a:lnTo>
                      <a:pt x="865" y="153"/>
                    </a:lnTo>
                    <a:lnTo>
                      <a:pt x="860" y="169"/>
                    </a:lnTo>
                    <a:lnTo>
                      <a:pt x="850" y="184"/>
                    </a:lnTo>
                    <a:lnTo>
                      <a:pt x="855" y="184"/>
                    </a:lnTo>
                    <a:lnTo>
                      <a:pt x="850" y="179"/>
                    </a:lnTo>
                    <a:lnTo>
                      <a:pt x="840" y="189"/>
                    </a:lnTo>
                    <a:lnTo>
                      <a:pt x="819" y="210"/>
                    </a:lnTo>
                    <a:lnTo>
                      <a:pt x="819" y="215"/>
                    </a:lnTo>
                    <a:lnTo>
                      <a:pt x="809" y="235"/>
                    </a:lnTo>
                    <a:lnTo>
                      <a:pt x="804" y="246"/>
                    </a:lnTo>
                    <a:lnTo>
                      <a:pt x="809" y="246"/>
                    </a:lnTo>
                    <a:lnTo>
                      <a:pt x="804" y="240"/>
                    </a:lnTo>
                    <a:lnTo>
                      <a:pt x="799" y="246"/>
                    </a:lnTo>
                    <a:lnTo>
                      <a:pt x="799" y="251"/>
                    </a:lnTo>
                    <a:lnTo>
                      <a:pt x="799" y="261"/>
                    </a:lnTo>
                    <a:lnTo>
                      <a:pt x="799" y="266"/>
                    </a:lnTo>
                    <a:lnTo>
                      <a:pt x="799" y="271"/>
                    </a:lnTo>
                    <a:lnTo>
                      <a:pt x="799" y="281"/>
                    </a:lnTo>
                    <a:lnTo>
                      <a:pt x="799" y="287"/>
                    </a:lnTo>
                    <a:lnTo>
                      <a:pt x="804" y="292"/>
                    </a:lnTo>
                    <a:lnTo>
                      <a:pt x="809" y="297"/>
                    </a:lnTo>
                    <a:lnTo>
                      <a:pt x="814" y="302"/>
                    </a:lnTo>
                    <a:lnTo>
                      <a:pt x="824" y="307"/>
                    </a:lnTo>
                    <a:lnTo>
                      <a:pt x="835" y="312"/>
                    </a:lnTo>
                    <a:lnTo>
                      <a:pt x="835" y="302"/>
                    </a:lnTo>
                    <a:lnTo>
                      <a:pt x="829" y="307"/>
                    </a:lnTo>
                    <a:lnTo>
                      <a:pt x="840" y="317"/>
                    </a:lnTo>
                    <a:lnTo>
                      <a:pt x="845" y="322"/>
                    </a:lnTo>
                    <a:lnTo>
                      <a:pt x="855" y="328"/>
                    </a:lnTo>
                    <a:lnTo>
                      <a:pt x="870" y="333"/>
                    </a:lnTo>
                    <a:lnTo>
                      <a:pt x="860" y="328"/>
                    </a:lnTo>
                    <a:lnTo>
                      <a:pt x="870" y="333"/>
                    </a:lnTo>
                    <a:lnTo>
                      <a:pt x="891" y="338"/>
                    </a:lnTo>
                    <a:lnTo>
                      <a:pt x="911" y="343"/>
                    </a:lnTo>
                    <a:lnTo>
                      <a:pt x="932" y="348"/>
                    </a:lnTo>
                    <a:lnTo>
                      <a:pt x="952" y="353"/>
                    </a:lnTo>
                    <a:lnTo>
                      <a:pt x="978" y="358"/>
                    </a:lnTo>
                    <a:lnTo>
                      <a:pt x="1003" y="358"/>
                    </a:lnTo>
                    <a:lnTo>
                      <a:pt x="1024" y="358"/>
                    </a:lnTo>
                    <a:lnTo>
                      <a:pt x="1050" y="358"/>
                    </a:lnTo>
                    <a:lnTo>
                      <a:pt x="1075" y="358"/>
                    </a:lnTo>
                    <a:lnTo>
                      <a:pt x="1096" y="358"/>
                    </a:lnTo>
                    <a:lnTo>
                      <a:pt x="1116" y="353"/>
                    </a:lnTo>
                    <a:lnTo>
                      <a:pt x="1137" y="348"/>
                    </a:lnTo>
                    <a:lnTo>
                      <a:pt x="1157" y="343"/>
                    </a:lnTo>
                    <a:lnTo>
                      <a:pt x="1162" y="338"/>
                    </a:lnTo>
                    <a:lnTo>
                      <a:pt x="1162" y="343"/>
                    </a:lnTo>
                    <a:lnTo>
                      <a:pt x="1178" y="333"/>
                    </a:lnTo>
                    <a:lnTo>
                      <a:pt x="1193" y="328"/>
                    </a:lnTo>
                    <a:lnTo>
                      <a:pt x="1188" y="317"/>
                    </a:lnTo>
                    <a:lnTo>
                      <a:pt x="1183" y="317"/>
                    </a:lnTo>
                    <a:lnTo>
                      <a:pt x="1183" y="358"/>
                    </a:lnTo>
                    <a:lnTo>
                      <a:pt x="1183" y="409"/>
                    </a:lnTo>
                    <a:lnTo>
                      <a:pt x="1183" y="471"/>
                    </a:lnTo>
                    <a:lnTo>
                      <a:pt x="1183" y="527"/>
                    </a:lnTo>
                    <a:lnTo>
                      <a:pt x="1183" y="583"/>
                    </a:lnTo>
                    <a:lnTo>
                      <a:pt x="1183" y="640"/>
                    </a:lnTo>
                    <a:lnTo>
                      <a:pt x="1183" y="676"/>
                    </a:lnTo>
                    <a:lnTo>
                      <a:pt x="1183" y="701"/>
                    </a:lnTo>
                    <a:lnTo>
                      <a:pt x="1183" y="711"/>
                    </a:lnTo>
                    <a:lnTo>
                      <a:pt x="1183" y="716"/>
                    </a:lnTo>
                    <a:lnTo>
                      <a:pt x="1188" y="722"/>
                    </a:lnTo>
                    <a:lnTo>
                      <a:pt x="1193" y="716"/>
                    </a:lnTo>
                    <a:lnTo>
                      <a:pt x="1188" y="722"/>
                    </a:lnTo>
                    <a:lnTo>
                      <a:pt x="1193" y="732"/>
                    </a:lnTo>
                    <a:lnTo>
                      <a:pt x="1198" y="737"/>
                    </a:lnTo>
                    <a:lnTo>
                      <a:pt x="1203" y="742"/>
                    </a:lnTo>
                    <a:lnTo>
                      <a:pt x="1213" y="747"/>
                    </a:lnTo>
                    <a:lnTo>
                      <a:pt x="1213" y="737"/>
                    </a:lnTo>
                    <a:lnTo>
                      <a:pt x="1208" y="742"/>
                    </a:lnTo>
                    <a:lnTo>
                      <a:pt x="1218" y="752"/>
                    </a:lnTo>
                    <a:lnTo>
                      <a:pt x="1224" y="757"/>
                    </a:lnTo>
                    <a:lnTo>
                      <a:pt x="1234" y="763"/>
                    </a:lnTo>
                    <a:lnTo>
                      <a:pt x="1244" y="763"/>
                    </a:lnTo>
                    <a:lnTo>
                      <a:pt x="1244" y="752"/>
                    </a:lnTo>
                    <a:lnTo>
                      <a:pt x="1244" y="763"/>
                    </a:lnTo>
                    <a:lnTo>
                      <a:pt x="1254" y="768"/>
                    </a:lnTo>
                    <a:lnTo>
                      <a:pt x="1265" y="768"/>
                    </a:lnTo>
                    <a:lnTo>
                      <a:pt x="1280" y="768"/>
                    </a:lnTo>
                    <a:lnTo>
                      <a:pt x="1290" y="768"/>
                    </a:lnTo>
                    <a:lnTo>
                      <a:pt x="1295" y="768"/>
                    </a:lnTo>
                    <a:lnTo>
                      <a:pt x="1305" y="763"/>
                    </a:lnTo>
                    <a:lnTo>
                      <a:pt x="1316" y="757"/>
                    </a:lnTo>
                    <a:lnTo>
                      <a:pt x="1316" y="752"/>
                    </a:lnTo>
                    <a:lnTo>
                      <a:pt x="1326" y="742"/>
                    </a:lnTo>
                    <a:lnTo>
                      <a:pt x="1336" y="732"/>
                    </a:lnTo>
                    <a:lnTo>
                      <a:pt x="1341" y="732"/>
                    </a:lnTo>
                    <a:lnTo>
                      <a:pt x="1346" y="722"/>
                    </a:lnTo>
                    <a:lnTo>
                      <a:pt x="1336" y="716"/>
                    </a:lnTo>
                    <a:lnTo>
                      <a:pt x="1341" y="722"/>
                    </a:lnTo>
                    <a:lnTo>
                      <a:pt x="1346" y="716"/>
                    </a:lnTo>
                    <a:lnTo>
                      <a:pt x="1352" y="711"/>
                    </a:lnTo>
                    <a:lnTo>
                      <a:pt x="1346" y="706"/>
                    </a:lnTo>
                    <a:lnTo>
                      <a:pt x="1346" y="716"/>
                    </a:lnTo>
                    <a:lnTo>
                      <a:pt x="1352" y="716"/>
                    </a:lnTo>
                    <a:lnTo>
                      <a:pt x="1357" y="716"/>
                    </a:lnTo>
                    <a:lnTo>
                      <a:pt x="1372" y="711"/>
                    </a:lnTo>
                    <a:lnTo>
                      <a:pt x="1387" y="706"/>
                    </a:lnTo>
                    <a:lnTo>
                      <a:pt x="1382" y="696"/>
                    </a:lnTo>
                    <a:lnTo>
                      <a:pt x="1382" y="706"/>
                    </a:lnTo>
                    <a:lnTo>
                      <a:pt x="1398" y="706"/>
                    </a:lnTo>
                    <a:lnTo>
                      <a:pt x="1418" y="706"/>
                    </a:lnTo>
                    <a:lnTo>
                      <a:pt x="1418" y="696"/>
                    </a:lnTo>
                    <a:lnTo>
                      <a:pt x="1418" y="706"/>
                    </a:lnTo>
                    <a:lnTo>
                      <a:pt x="1433" y="711"/>
                    </a:lnTo>
                    <a:lnTo>
                      <a:pt x="1449" y="716"/>
                    </a:lnTo>
                    <a:lnTo>
                      <a:pt x="1464" y="727"/>
                    </a:lnTo>
                    <a:lnTo>
                      <a:pt x="1480" y="737"/>
                    </a:lnTo>
                    <a:lnTo>
                      <a:pt x="1495" y="747"/>
                    </a:lnTo>
                    <a:lnTo>
                      <a:pt x="1495" y="737"/>
                    </a:lnTo>
                    <a:lnTo>
                      <a:pt x="1490" y="742"/>
                    </a:lnTo>
                    <a:lnTo>
                      <a:pt x="1500" y="757"/>
                    </a:lnTo>
                    <a:lnTo>
                      <a:pt x="1505" y="763"/>
                    </a:lnTo>
                    <a:lnTo>
                      <a:pt x="1510" y="757"/>
                    </a:lnTo>
                    <a:lnTo>
                      <a:pt x="1505" y="757"/>
                    </a:lnTo>
                    <a:lnTo>
                      <a:pt x="1505" y="768"/>
                    </a:lnTo>
                    <a:lnTo>
                      <a:pt x="1505" y="773"/>
                    </a:lnTo>
                    <a:lnTo>
                      <a:pt x="1510" y="783"/>
                    </a:lnTo>
                    <a:lnTo>
                      <a:pt x="1515" y="788"/>
                    </a:lnTo>
                    <a:lnTo>
                      <a:pt x="1520" y="783"/>
                    </a:lnTo>
                    <a:lnTo>
                      <a:pt x="1515" y="783"/>
                    </a:lnTo>
                    <a:lnTo>
                      <a:pt x="1515" y="793"/>
                    </a:lnTo>
                    <a:lnTo>
                      <a:pt x="1515" y="804"/>
                    </a:lnTo>
                    <a:lnTo>
                      <a:pt x="1515" y="814"/>
                    </a:lnTo>
                    <a:lnTo>
                      <a:pt x="1515" y="824"/>
                    </a:lnTo>
                    <a:lnTo>
                      <a:pt x="1520" y="824"/>
                    </a:lnTo>
                    <a:lnTo>
                      <a:pt x="1515" y="824"/>
                    </a:lnTo>
                    <a:lnTo>
                      <a:pt x="1510" y="844"/>
                    </a:lnTo>
                    <a:lnTo>
                      <a:pt x="1505" y="860"/>
                    </a:lnTo>
                    <a:lnTo>
                      <a:pt x="1495" y="875"/>
                    </a:lnTo>
                    <a:lnTo>
                      <a:pt x="1500" y="875"/>
                    </a:lnTo>
                    <a:lnTo>
                      <a:pt x="1495" y="870"/>
                    </a:lnTo>
                    <a:lnTo>
                      <a:pt x="1485" y="880"/>
                    </a:lnTo>
                    <a:lnTo>
                      <a:pt x="1474" y="891"/>
                    </a:lnTo>
                    <a:lnTo>
                      <a:pt x="1464" y="901"/>
                    </a:lnTo>
                    <a:lnTo>
                      <a:pt x="1469" y="906"/>
                    </a:lnTo>
                    <a:lnTo>
                      <a:pt x="1469" y="901"/>
                    </a:lnTo>
                    <a:lnTo>
                      <a:pt x="1454" y="906"/>
                    </a:lnTo>
                    <a:lnTo>
                      <a:pt x="1444" y="911"/>
                    </a:lnTo>
                    <a:lnTo>
                      <a:pt x="1444" y="916"/>
                    </a:lnTo>
                    <a:lnTo>
                      <a:pt x="1444" y="911"/>
                    </a:lnTo>
                    <a:lnTo>
                      <a:pt x="1428" y="911"/>
                    </a:lnTo>
                    <a:lnTo>
                      <a:pt x="1413" y="916"/>
                    </a:lnTo>
                    <a:lnTo>
                      <a:pt x="1413" y="921"/>
                    </a:lnTo>
                    <a:lnTo>
                      <a:pt x="1418" y="916"/>
                    </a:lnTo>
                    <a:lnTo>
                      <a:pt x="1403" y="911"/>
                    </a:lnTo>
                    <a:lnTo>
                      <a:pt x="1398" y="911"/>
                    </a:lnTo>
                    <a:lnTo>
                      <a:pt x="1387" y="911"/>
                    </a:lnTo>
                    <a:lnTo>
                      <a:pt x="1387" y="916"/>
                    </a:lnTo>
                    <a:lnTo>
                      <a:pt x="1392" y="911"/>
                    </a:lnTo>
                    <a:lnTo>
                      <a:pt x="1377" y="906"/>
                    </a:lnTo>
                    <a:lnTo>
                      <a:pt x="1362" y="901"/>
                    </a:lnTo>
                    <a:lnTo>
                      <a:pt x="1352" y="896"/>
                    </a:lnTo>
                    <a:lnTo>
                      <a:pt x="1346" y="901"/>
                    </a:lnTo>
                    <a:lnTo>
                      <a:pt x="1352" y="896"/>
                    </a:lnTo>
                    <a:lnTo>
                      <a:pt x="1341" y="885"/>
                    </a:lnTo>
                    <a:lnTo>
                      <a:pt x="1336" y="891"/>
                    </a:lnTo>
                    <a:lnTo>
                      <a:pt x="1346" y="891"/>
                    </a:lnTo>
                    <a:lnTo>
                      <a:pt x="1341" y="880"/>
                    </a:lnTo>
                    <a:lnTo>
                      <a:pt x="1336" y="875"/>
                    </a:lnTo>
                    <a:lnTo>
                      <a:pt x="1321" y="865"/>
                    </a:lnTo>
                    <a:lnTo>
                      <a:pt x="1311" y="860"/>
                    </a:lnTo>
                    <a:lnTo>
                      <a:pt x="1300" y="855"/>
                    </a:lnTo>
                    <a:lnTo>
                      <a:pt x="1290" y="850"/>
                    </a:lnTo>
                    <a:lnTo>
                      <a:pt x="1280" y="844"/>
                    </a:lnTo>
                    <a:lnTo>
                      <a:pt x="1265" y="839"/>
                    </a:lnTo>
                    <a:lnTo>
                      <a:pt x="1259" y="839"/>
                    </a:lnTo>
                    <a:lnTo>
                      <a:pt x="1249" y="839"/>
                    </a:lnTo>
                    <a:lnTo>
                      <a:pt x="1239" y="839"/>
                    </a:lnTo>
                    <a:lnTo>
                      <a:pt x="1229" y="839"/>
                    </a:lnTo>
                    <a:lnTo>
                      <a:pt x="1218" y="844"/>
                    </a:lnTo>
                    <a:lnTo>
                      <a:pt x="1213" y="844"/>
                    </a:lnTo>
                    <a:lnTo>
                      <a:pt x="1208" y="850"/>
                    </a:lnTo>
                    <a:lnTo>
                      <a:pt x="1213" y="855"/>
                    </a:lnTo>
                    <a:lnTo>
                      <a:pt x="1213" y="850"/>
                    </a:lnTo>
                    <a:lnTo>
                      <a:pt x="1203" y="855"/>
                    </a:lnTo>
                    <a:lnTo>
                      <a:pt x="1198" y="855"/>
                    </a:lnTo>
                    <a:lnTo>
                      <a:pt x="1198" y="860"/>
                    </a:lnTo>
                    <a:lnTo>
                      <a:pt x="1193" y="870"/>
                    </a:lnTo>
                    <a:lnTo>
                      <a:pt x="1188" y="880"/>
                    </a:lnTo>
                    <a:lnTo>
                      <a:pt x="1183" y="896"/>
                    </a:lnTo>
                    <a:lnTo>
                      <a:pt x="1183" y="926"/>
                    </a:lnTo>
                    <a:lnTo>
                      <a:pt x="1178" y="962"/>
                    </a:lnTo>
                    <a:lnTo>
                      <a:pt x="1172" y="998"/>
                    </a:lnTo>
                    <a:lnTo>
                      <a:pt x="1172" y="1039"/>
                    </a:lnTo>
                    <a:lnTo>
                      <a:pt x="1172" y="1075"/>
                    </a:lnTo>
                    <a:lnTo>
                      <a:pt x="1172" y="1111"/>
                    </a:lnTo>
                    <a:lnTo>
                      <a:pt x="1172" y="1126"/>
                    </a:lnTo>
                    <a:lnTo>
                      <a:pt x="1172" y="1131"/>
                    </a:lnTo>
                    <a:lnTo>
                      <a:pt x="1178" y="1146"/>
                    </a:lnTo>
                    <a:lnTo>
                      <a:pt x="1183" y="1162"/>
                    </a:lnTo>
                    <a:lnTo>
                      <a:pt x="1188" y="1157"/>
                    </a:lnTo>
                    <a:lnTo>
                      <a:pt x="1183" y="1157"/>
                    </a:lnTo>
                    <a:lnTo>
                      <a:pt x="1183" y="1167"/>
                    </a:lnTo>
                    <a:lnTo>
                      <a:pt x="1188" y="1167"/>
                    </a:lnTo>
                    <a:lnTo>
                      <a:pt x="1188" y="1162"/>
                    </a:lnTo>
                    <a:lnTo>
                      <a:pt x="1162" y="1167"/>
                    </a:lnTo>
                    <a:lnTo>
                      <a:pt x="1142" y="1172"/>
                    </a:lnTo>
                    <a:lnTo>
                      <a:pt x="1111" y="1172"/>
                    </a:lnTo>
                    <a:lnTo>
                      <a:pt x="1085" y="1172"/>
                    </a:lnTo>
                    <a:lnTo>
                      <a:pt x="1060" y="1172"/>
                    </a:lnTo>
                    <a:lnTo>
                      <a:pt x="1034" y="1172"/>
                    </a:lnTo>
                    <a:lnTo>
                      <a:pt x="1009" y="1167"/>
                    </a:lnTo>
                    <a:lnTo>
                      <a:pt x="983" y="1167"/>
                    </a:lnTo>
                    <a:lnTo>
                      <a:pt x="942" y="1162"/>
                    </a:lnTo>
                    <a:lnTo>
                      <a:pt x="906" y="1157"/>
                    </a:lnTo>
                    <a:lnTo>
                      <a:pt x="886" y="1152"/>
                    </a:lnTo>
                    <a:lnTo>
                      <a:pt x="886" y="1157"/>
                    </a:lnTo>
                    <a:lnTo>
                      <a:pt x="891" y="1152"/>
                    </a:lnTo>
                    <a:lnTo>
                      <a:pt x="881" y="1146"/>
                    </a:lnTo>
                    <a:lnTo>
                      <a:pt x="875" y="1146"/>
                    </a:lnTo>
                    <a:lnTo>
                      <a:pt x="855" y="1141"/>
                    </a:lnTo>
                    <a:lnTo>
                      <a:pt x="855" y="1146"/>
                    </a:lnTo>
                    <a:lnTo>
                      <a:pt x="860" y="1141"/>
                    </a:lnTo>
                    <a:lnTo>
                      <a:pt x="845" y="1131"/>
                    </a:lnTo>
                    <a:lnTo>
                      <a:pt x="829" y="1121"/>
                    </a:lnTo>
                    <a:lnTo>
                      <a:pt x="824" y="1126"/>
                    </a:lnTo>
                    <a:lnTo>
                      <a:pt x="835" y="1126"/>
                    </a:lnTo>
                    <a:lnTo>
                      <a:pt x="824" y="1111"/>
                    </a:lnTo>
                    <a:lnTo>
                      <a:pt x="819" y="1105"/>
                    </a:lnTo>
                    <a:lnTo>
                      <a:pt x="809" y="1095"/>
                    </a:lnTo>
                    <a:lnTo>
                      <a:pt x="804" y="1100"/>
                    </a:lnTo>
                    <a:lnTo>
                      <a:pt x="814" y="1100"/>
                    </a:lnTo>
                    <a:lnTo>
                      <a:pt x="809" y="1085"/>
                    </a:lnTo>
                    <a:lnTo>
                      <a:pt x="804" y="1070"/>
                    </a:lnTo>
                    <a:lnTo>
                      <a:pt x="799" y="1059"/>
                    </a:lnTo>
                    <a:lnTo>
                      <a:pt x="788" y="1059"/>
                    </a:lnTo>
                    <a:lnTo>
                      <a:pt x="799" y="1059"/>
                    </a:lnTo>
                    <a:lnTo>
                      <a:pt x="799" y="1044"/>
                    </a:lnTo>
                    <a:lnTo>
                      <a:pt x="788" y="1044"/>
                    </a:lnTo>
                    <a:lnTo>
                      <a:pt x="799" y="1049"/>
                    </a:lnTo>
                    <a:lnTo>
                      <a:pt x="804" y="1034"/>
                    </a:lnTo>
                    <a:lnTo>
                      <a:pt x="804" y="1029"/>
                    </a:lnTo>
                    <a:lnTo>
                      <a:pt x="804" y="1018"/>
                    </a:lnTo>
                    <a:lnTo>
                      <a:pt x="794" y="1018"/>
                    </a:lnTo>
                    <a:lnTo>
                      <a:pt x="804" y="1024"/>
                    </a:lnTo>
                    <a:lnTo>
                      <a:pt x="809" y="1013"/>
                    </a:lnTo>
                    <a:lnTo>
                      <a:pt x="814" y="998"/>
                    </a:lnTo>
                    <a:lnTo>
                      <a:pt x="819" y="988"/>
                    </a:lnTo>
                    <a:lnTo>
                      <a:pt x="809" y="983"/>
                    </a:lnTo>
                    <a:lnTo>
                      <a:pt x="814" y="988"/>
                    </a:lnTo>
                    <a:lnTo>
                      <a:pt x="824" y="978"/>
                    </a:lnTo>
                    <a:lnTo>
                      <a:pt x="819" y="972"/>
                    </a:lnTo>
                    <a:lnTo>
                      <a:pt x="824" y="983"/>
                    </a:lnTo>
                    <a:lnTo>
                      <a:pt x="835" y="978"/>
                    </a:lnTo>
                    <a:lnTo>
                      <a:pt x="835" y="972"/>
                    </a:lnTo>
                    <a:lnTo>
                      <a:pt x="845" y="962"/>
                    </a:lnTo>
                    <a:lnTo>
                      <a:pt x="855" y="952"/>
                    </a:lnTo>
                    <a:lnTo>
                      <a:pt x="860" y="952"/>
                    </a:lnTo>
                    <a:lnTo>
                      <a:pt x="865" y="937"/>
                    </a:lnTo>
                    <a:lnTo>
                      <a:pt x="870" y="921"/>
                    </a:lnTo>
                    <a:lnTo>
                      <a:pt x="875" y="906"/>
                    </a:lnTo>
                    <a:lnTo>
                      <a:pt x="875" y="901"/>
                    </a:lnTo>
                    <a:lnTo>
                      <a:pt x="875" y="880"/>
                    </a:lnTo>
                    <a:lnTo>
                      <a:pt x="875" y="865"/>
                    </a:lnTo>
                    <a:lnTo>
                      <a:pt x="875" y="844"/>
                    </a:lnTo>
                    <a:lnTo>
                      <a:pt x="870" y="829"/>
                    </a:lnTo>
                    <a:lnTo>
                      <a:pt x="865" y="814"/>
                    </a:lnTo>
                    <a:lnTo>
                      <a:pt x="860" y="804"/>
                    </a:lnTo>
                    <a:lnTo>
                      <a:pt x="855" y="798"/>
                    </a:lnTo>
                    <a:lnTo>
                      <a:pt x="850" y="793"/>
                    </a:lnTo>
                    <a:lnTo>
                      <a:pt x="845" y="798"/>
                    </a:lnTo>
                    <a:lnTo>
                      <a:pt x="855" y="798"/>
                    </a:lnTo>
                    <a:lnTo>
                      <a:pt x="850" y="788"/>
                    </a:lnTo>
                    <a:lnTo>
                      <a:pt x="845" y="783"/>
                    </a:lnTo>
                    <a:lnTo>
                      <a:pt x="835" y="778"/>
                    </a:lnTo>
                    <a:lnTo>
                      <a:pt x="824" y="773"/>
                    </a:lnTo>
                    <a:lnTo>
                      <a:pt x="819" y="778"/>
                    </a:lnTo>
                    <a:lnTo>
                      <a:pt x="824" y="773"/>
                    </a:lnTo>
                    <a:lnTo>
                      <a:pt x="819" y="768"/>
                    </a:lnTo>
                    <a:lnTo>
                      <a:pt x="809" y="763"/>
                    </a:lnTo>
                    <a:lnTo>
                      <a:pt x="804" y="763"/>
                    </a:lnTo>
                    <a:lnTo>
                      <a:pt x="794" y="763"/>
                    </a:lnTo>
                    <a:lnTo>
                      <a:pt x="794" y="768"/>
                    </a:lnTo>
                    <a:lnTo>
                      <a:pt x="799" y="763"/>
                    </a:lnTo>
                    <a:lnTo>
                      <a:pt x="783" y="757"/>
                    </a:lnTo>
                    <a:lnTo>
                      <a:pt x="773" y="752"/>
                    </a:lnTo>
                    <a:lnTo>
                      <a:pt x="768" y="752"/>
                    </a:lnTo>
                    <a:lnTo>
                      <a:pt x="753" y="752"/>
                    </a:lnTo>
                    <a:lnTo>
                      <a:pt x="737" y="752"/>
                    </a:lnTo>
                    <a:lnTo>
                      <a:pt x="727" y="752"/>
                    </a:lnTo>
                    <a:lnTo>
                      <a:pt x="712" y="752"/>
                    </a:lnTo>
                    <a:lnTo>
                      <a:pt x="696" y="757"/>
                    </a:lnTo>
                    <a:lnTo>
                      <a:pt x="696" y="763"/>
                    </a:lnTo>
                    <a:lnTo>
                      <a:pt x="696" y="757"/>
                    </a:lnTo>
                    <a:lnTo>
                      <a:pt x="686" y="757"/>
                    </a:lnTo>
                    <a:lnTo>
                      <a:pt x="676" y="763"/>
                    </a:lnTo>
                    <a:lnTo>
                      <a:pt x="666" y="768"/>
                    </a:lnTo>
                    <a:lnTo>
                      <a:pt x="655" y="773"/>
                    </a:lnTo>
                    <a:lnTo>
                      <a:pt x="650" y="773"/>
                    </a:lnTo>
                    <a:lnTo>
                      <a:pt x="645" y="778"/>
                    </a:lnTo>
                    <a:lnTo>
                      <a:pt x="650" y="783"/>
                    </a:lnTo>
                    <a:lnTo>
                      <a:pt x="650" y="778"/>
                    </a:lnTo>
                    <a:lnTo>
                      <a:pt x="640" y="778"/>
                    </a:lnTo>
                    <a:lnTo>
                      <a:pt x="635" y="778"/>
                    </a:lnTo>
                    <a:lnTo>
                      <a:pt x="630" y="783"/>
                    </a:lnTo>
                    <a:lnTo>
                      <a:pt x="630" y="788"/>
                    </a:lnTo>
                    <a:lnTo>
                      <a:pt x="625" y="798"/>
                    </a:lnTo>
                    <a:lnTo>
                      <a:pt x="630" y="798"/>
                    </a:lnTo>
                    <a:lnTo>
                      <a:pt x="630" y="793"/>
                    </a:lnTo>
                    <a:lnTo>
                      <a:pt x="620" y="798"/>
                    </a:lnTo>
                    <a:lnTo>
                      <a:pt x="614" y="798"/>
                    </a:lnTo>
                    <a:lnTo>
                      <a:pt x="614" y="804"/>
                    </a:lnTo>
                    <a:lnTo>
                      <a:pt x="604" y="819"/>
                    </a:lnTo>
                    <a:lnTo>
                      <a:pt x="599" y="834"/>
                    </a:lnTo>
                    <a:lnTo>
                      <a:pt x="594" y="850"/>
                    </a:lnTo>
                    <a:lnTo>
                      <a:pt x="594" y="865"/>
                    </a:lnTo>
                    <a:lnTo>
                      <a:pt x="594" y="880"/>
                    </a:lnTo>
                    <a:lnTo>
                      <a:pt x="594" y="901"/>
                    </a:lnTo>
                    <a:lnTo>
                      <a:pt x="594" y="906"/>
                    </a:lnTo>
                    <a:lnTo>
                      <a:pt x="599" y="921"/>
                    </a:lnTo>
                    <a:lnTo>
                      <a:pt x="604" y="937"/>
                    </a:lnTo>
                    <a:lnTo>
                      <a:pt x="614" y="947"/>
                    </a:lnTo>
                    <a:lnTo>
                      <a:pt x="620" y="942"/>
                    </a:lnTo>
                    <a:lnTo>
                      <a:pt x="614" y="947"/>
                    </a:lnTo>
                    <a:lnTo>
                      <a:pt x="625" y="962"/>
                    </a:lnTo>
                    <a:lnTo>
                      <a:pt x="630" y="967"/>
                    </a:lnTo>
                    <a:lnTo>
                      <a:pt x="645" y="978"/>
                    </a:lnTo>
                    <a:lnTo>
                      <a:pt x="645" y="967"/>
                    </a:lnTo>
                    <a:lnTo>
                      <a:pt x="640" y="972"/>
                    </a:lnTo>
                    <a:lnTo>
                      <a:pt x="645" y="988"/>
                    </a:lnTo>
                    <a:lnTo>
                      <a:pt x="655" y="998"/>
                    </a:lnTo>
                    <a:lnTo>
                      <a:pt x="661" y="993"/>
                    </a:lnTo>
                    <a:lnTo>
                      <a:pt x="655" y="998"/>
                    </a:lnTo>
                    <a:lnTo>
                      <a:pt x="661" y="1013"/>
                    </a:lnTo>
                    <a:lnTo>
                      <a:pt x="666" y="1008"/>
                    </a:lnTo>
                    <a:lnTo>
                      <a:pt x="661" y="1008"/>
                    </a:lnTo>
                    <a:lnTo>
                      <a:pt x="661" y="1024"/>
                    </a:lnTo>
                    <a:lnTo>
                      <a:pt x="661" y="1039"/>
                    </a:lnTo>
                    <a:lnTo>
                      <a:pt x="661" y="1049"/>
                    </a:lnTo>
                    <a:lnTo>
                      <a:pt x="666" y="1049"/>
                    </a:lnTo>
                    <a:lnTo>
                      <a:pt x="661" y="1049"/>
                    </a:lnTo>
                    <a:lnTo>
                      <a:pt x="655" y="1065"/>
                    </a:lnTo>
                    <a:lnTo>
                      <a:pt x="650" y="1080"/>
                    </a:lnTo>
                    <a:lnTo>
                      <a:pt x="640" y="1095"/>
                    </a:lnTo>
                    <a:lnTo>
                      <a:pt x="645" y="1095"/>
                    </a:lnTo>
                    <a:lnTo>
                      <a:pt x="640" y="1090"/>
                    </a:lnTo>
                    <a:lnTo>
                      <a:pt x="630" y="1100"/>
                    </a:lnTo>
                    <a:lnTo>
                      <a:pt x="620" y="1111"/>
                    </a:lnTo>
                    <a:lnTo>
                      <a:pt x="625" y="1116"/>
                    </a:lnTo>
                    <a:lnTo>
                      <a:pt x="625" y="1111"/>
                    </a:lnTo>
                    <a:lnTo>
                      <a:pt x="604" y="1121"/>
                    </a:lnTo>
                    <a:lnTo>
                      <a:pt x="599" y="1121"/>
                    </a:lnTo>
                    <a:lnTo>
                      <a:pt x="584" y="1136"/>
                    </a:lnTo>
                    <a:lnTo>
                      <a:pt x="589" y="1141"/>
                    </a:lnTo>
                    <a:lnTo>
                      <a:pt x="589" y="1136"/>
                    </a:lnTo>
                    <a:lnTo>
                      <a:pt x="568" y="1141"/>
                    </a:lnTo>
                    <a:lnTo>
                      <a:pt x="543" y="1146"/>
                    </a:lnTo>
                    <a:lnTo>
                      <a:pt x="527" y="1146"/>
                    </a:lnTo>
                    <a:lnTo>
                      <a:pt x="502" y="1146"/>
                    </a:lnTo>
                    <a:lnTo>
                      <a:pt x="471" y="1146"/>
                    </a:lnTo>
                    <a:lnTo>
                      <a:pt x="440" y="1146"/>
                    </a:lnTo>
                    <a:lnTo>
                      <a:pt x="410" y="1146"/>
                    </a:lnTo>
                    <a:lnTo>
                      <a:pt x="374" y="1146"/>
                    </a:lnTo>
                    <a:lnTo>
                      <a:pt x="338" y="1146"/>
                    </a:lnTo>
                    <a:lnTo>
                      <a:pt x="302" y="1146"/>
                    </a:lnTo>
                    <a:lnTo>
                      <a:pt x="302" y="1152"/>
                    </a:lnTo>
                    <a:lnTo>
                      <a:pt x="312" y="1157"/>
                    </a:lnTo>
                    <a:lnTo>
                      <a:pt x="318" y="1141"/>
                    </a:lnTo>
                    <a:lnTo>
                      <a:pt x="323" y="1121"/>
                    </a:lnTo>
                    <a:lnTo>
                      <a:pt x="328" y="1100"/>
                    </a:lnTo>
                    <a:lnTo>
                      <a:pt x="333" y="1080"/>
                    </a:lnTo>
                    <a:lnTo>
                      <a:pt x="333" y="1075"/>
                    </a:lnTo>
                    <a:lnTo>
                      <a:pt x="333" y="1054"/>
                    </a:lnTo>
                    <a:lnTo>
                      <a:pt x="323" y="1054"/>
                    </a:lnTo>
                    <a:lnTo>
                      <a:pt x="333" y="1059"/>
                    </a:lnTo>
                    <a:lnTo>
                      <a:pt x="338" y="1039"/>
                    </a:lnTo>
                    <a:lnTo>
                      <a:pt x="338" y="1034"/>
                    </a:lnTo>
                    <a:lnTo>
                      <a:pt x="338" y="1013"/>
                    </a:lnTo>
                    <a:lnTo>
                      <a:pt x="338" y="993"/>
                    </a:lnTo>
                    <a:lnTo>
                      <a:pt x="338" y="972"/>
                    </a:lnTo>
                    <a:lnTo>
                      <a:pt x="338" y="952"/>
                    </a:lnTo>
                    <a:lnTo>
                      <a:pt x="333" y="931"/>
                    </a:lnTo>
                    <a:lnTo>
                      <a:pt x="323" y="931"/>
                    </a:lnTo>
                    <a:lnTo>
                      <a:pt x="333" y="931"/>
                    </a:lnTo>
                    <a:lnTo>
                      <a:pt x="333" y="911"/>
                    </a:lnTo>
                    <a:lnTo>
                      <a:pt x="328" y="896"/>
                    </a:lnTo>
                    <a:lnTo>
                      <a:pt x="323" y="880"/>
                    </a:lnTo>
                    <a:lnTo>
                      <a:pt x="318" y="865"/>
                    </a:lnTo>
                    <a:lnTo>
                      <a:pt x="312" y="855"/>
                    </a:lnTo>
                    <a:lnTo>
                      <a:pt x="307" y="839"/>
                    </a:lnTo>
                    <a:lnTo>
                      <a:pt x="302" y="834"/>
                    </a:lnTo>
                    <a:lnTo>
                      <a:pt x="297" y="829"/>
                    </a:lnTo>
                    <a:lnTo>
                      <a:pt x="292" y="834"/>
                    </a:lnTo>
                    <a:lnTo>
                      <a:pt x="302" y="834"/>
                    </a:lnTo>
                    <a:lnTo>
                      <a:pt x="297" y="824"/>
                    </a:lnTo>
                    <a:lnTo>
                      <a:pt x="292" y="819"/>
                    </a:lnTo>
                    <a:lnTo>
                      <a:pt x="287" y="814"/>
                    </a:lnTo>
                    <a:lnTo>
                      <a:pt x="277" y="809"/>
                    </a:lnTo>
                    <a:lnTo>
                      <a:pt x="271" y="809"/>
                    </a:lnTo>
                    <a:lnTo>
                      <a:pt x="266" y="809"/>
                    </a:lnTo>
                    <a:lnTo>
                      <a:pt x="266" y="814"/>
                    </a:lnTo>
                    <a:lnTo>
                      <a:pt x="271" y="809"/>
                    </a:lnTo>
                    <a:lnTo>
                      <a:pt x="266" y="804"/>
                    </a:lnTo>
                    <a:lnTo>
                      <a:pt x="261" y="804"/>
                    </a:lnTo>
                    <a:lnTo>
                      <a:pt x="251" y="804"/>
                    </a:lnTo>
                    <a:lnTo>
                      <a:pt x="236" y="804"/>
                    </a:lnTo>
                    <a:lnTo>
                      <a:pt x="215" y="809"/>
                    </a:lnTo>
                    <a:lnTo>
                      <a:pt x="205" y="809"/>
                    </a:lnTo>
                    <a:lnTo>
                      <a:pt x="215" y="809"/>
                    </a:lnTo>
                    <a:lnTo>
                      <a:pt x="200" y="814"/>
                    </a:lnTo>
                    <a:lnTo>
                      <a:pt x="174" y="824"/>
                    </a:lnTo>
                    <a:lnTo>
                      <a:pt x="159" y="829"/>
                    </a:lnTo>
                    <a:lnTo>
                      <a:pt x="159" y="834"/>
                    </a:lnTo>
                    <a:lnTo>
                      <a:pt x="159" y="829"/>
                    </a:lnTo>
                    <a:lnTo>
                      <a:pt x="149" y="829"/>
                    </a:lnTo>
                    <a:lnTo>
                      <a:pt x="138" y="834"/>
                    </a:lnTo>
                    <a:lnTo>
                      <a:pt x="138" y="839"/>
                    </a:lnTo>
                    <a:lnTo>
                      <a:pt x="138" y="834"/>
                    </a:lnTo>
                    <a:lnTo>
                      <a:pt x="123" y="834"/>
                    </a:lnTo>
                    <a:lnTo>
                      <a:pt x="113" y="834"/>
                    </a:lnTo>
                    <a:lnTo>
                      <a:pt x="103" y="834"/>
                    </a:lnTo>
                    <a:lnTo>
                      <a:pt x="92" y="834"/>
                    </a:lnTo>
                    <a:lnTo>
                      <a:pt x="92" y="839"/>
                    </a:lnTo>
                    <a:lnTo>
                      <a:pt x="97" y="834"/>
                    </a:lnTo>
                    <a:lnTo>
                      <a:pt x="87" y="829"/>
                    </a:lnTo>
                    <a:lnTo>
                      <a:pt x="82" y="829"/>
                    </a:lnTo>
                    <a:lnTo>
                      <a:pt x="72" y="829"/>
                    </a:lnTo>
                    <a:lnTo>
                      <a:pt x="72" y="834"/>
                    </a:lnTo>
                    <a:lnTo>
                      <a:pt x="77" y="829"/>
                    </a:lnTo>
                    <a:lnTo>
                      <a:pt x="67" y="824"/>
                    </a:lnTo>
                    <a:lnTo>
                      <a:pt x="62" y="829"/>
                    </a:lnTo>
                    <a:lnTo>
                      <a:pt x="67" y="824"/>
                    </a:lnTo>
                    <a:lnTo>
                      <a:pt x="62" y="819"/>
                    </a:lnTo>
                    <a:lnTo>
                      <a:pt x="57" y="819"/>
                    </a:lnTo>
                    <a:lnTo>
                      <a:pt x="51" y="819"/>
                    </a:lnTo>
                    <a:lnTo>
                      <a:pt x="51" y="824"/>
                    </a:lnTo>
                    <a:lnTo>
                      <a:pt x="57" y="819"/>
                    </a:lnTo>
                    <a:lnTo>
                      <a:pt x="41" y="809"/>
                    </a:lnTo>
                    <a:lnTo>
                      <a:pt x="36" y="814"/>
                    </a:lnTo>
                    <a:lnTo>
                      <a:pt x="46" y="814"/>
                    </a:lnTo>
                    <a:lnTo>
                      <a:pt x="36" y="798"/>
                    </a:lnTo>
                    <a:lnTo>
                      <a:pt x="31" y="788"/>
                    </a:lnTo>
                    <a:lnTo>
                      <a:pt x="21" y="773"/>
                    </a:lnTo>
                    <a:lnTo>
                      <a:pt x="16" y="757"/>
                    </a:lnTo>
                    <a:lnTo>
                      <a:pt x="5" y="757"/>
                    </a:lnTo>
                    <a:lnTo>
                      <a:pt x="16" y="757"/>
                    </a:lnTo>
                    <a:lnTo>
                      <a:pt x="16" y="747"/>
                    </a:lnTo>
                    <a:lnTo>
                      <a:pt x="16" y="732"/>
                    </a:lnTo>
                    <a:lnTo>
                      <a:pt x="16" y="716"/>
                    </a:lnTo>
                    <a:lnTo>
                      <a:pt x="5" y="716"/>
                    </a:lnTo>
                    <a:lnTo>
                      <a:pt x="16" y="722"/>
                    </a:lnTo>
                    <a:lnTo>
                      <a:pt x="21" y="711"/>
                    </a:lnTo>
                    <a:lnTo>
                      <a:pt x="10" y="706"/>
                    </a:lnTo>
                    <a:lnTo>
                      <a:pt x="16" y="711"/>
                    </a:lnTo>
                    <a:lnTo>
                      <a:pt x="21" y="706"/>
                    </a:lnTo>
                    <a:lnTo>
                      <a:pt x="26" y="706"/>
                    </a:lnTo>
                    <a:lnTo>
                      <a:pt x="36" y="691"/>
                    </a:lnTo>
                    <a:lnTo>
                      <a:pt x="46" y="676"/>
                    </a:lnTo>
                    <a:lnTo>
                      <a:pt x="36" y="670"/>
                    </a:lnTo>
                    <a:lnTo>
                      <a:pt x="41" y="676"/>
                    </a:lnTo>
                    <a:lnTo>
                      <a:pt x="51" y="665"/>
                    </a:lnTo>
                    <a:lnTo>
                      <a:pt x="46" y="660"/>
                    </a:lnTo>
                    <a:lnTo>
                      <a:pt x="51" y="670"/>
                    </a:lnTo>
                    <a:lnTo>
                      <a:pt x="62" y="665"/>
                    </a:lnTo>
                    <a:lnTo>
                      <a:pt x="62" y="660"/>
                    </a:lnTo>
                    <a:lnTo>
                      <a:pt x="67" y="660"/>
                    </a:lnTo>
                    <a:lnTo>
                      <a:pt x="72" y="650"/>
                    </a:lnTo>
                    <a:lnTo>
                      <a:pt x="62" y="645"/>
                    </a:lnTo>
                    <a:lnTo>
                      <a:pt x="67" y="655"/>
                    </a:lnTo>
                    <a:lnTo>
                      <a:pt x="77" y="650"/>
                    </a:lnTo>
                    <a:lnTo>
                      <a:pt x="72" y="640"/>
                    </a:lnTo>
                    <a:lnTo>
                      <a:pt x="72" y="650"/>
                    </a:lnTo>
                    <a:lnTo>
                      <a:pt x="82" y="650"/>
                    </a:lnTo>
                    <a:lnTo>
                      <a:pt x="87" y="650"/>
                    </a:lnTo>
                    <a:lnTo>
                      <a:pt x="97" y="645"/>
                    </a:lnTo>
                    <a:lnTo>
                      <a:pt x="92" y="635"/>
                    </a:lnTo>
                    <a:lnTo>
                      <a:pt x="92" y="645"/>
                    </a:lnTo>
                    <a:lnTo>
                      <a:pt x="103" y="645"/>
                    </a:lnTo>
                    <a:lnTo>
                      <a:pt x="113" y="645"/>
                    </a:lnTo>
                    <a:lnTo>
                      <a:pt x="113" y="635"/>
                    </a:lnTo>
                    <a:lnTo>
                      <a:pt x="108" y="640"/>
                    </a:lnTo>
                    <a:lnTo>
                      <a:pt x="113" y="645"/>
                    </a:lnTo>
                    <a:lnTo>
                      <a:pt x="118" y="650"/>
                    </a:lnTo>
                    <a:lnTo>
                      <a:pt x="128" y="650"/>
                    </a:lnTo>
                    <a:lnTo>
                      <a:pt x="149" y="655"/>
                    </a:lnTo>
                    <a:lnTo>
                      <a:pt x="149" y="645"/>
                    </a:lnTo>
                    <a:lnTo>
                      <a:pt x="149" y="655"/>
                    </a:lnTo>
                    <a:lnTo>
                      <a:pt x="164" y="665"/>
                    </a:lnTo>
                    <a:lnTo>
                      <a:pt x="184" y="676"/>
                    </a:lnTo>
                    <a:lnTo>
                      <a:pt x="200" y="686"/>
                    </a:lnTo>
                    <a:lnTo>
                      <a:pt x="215" y="691"/>
                    </a:lnTo>
                    <a:lnTo>
                      <a:pt x="236" y="701"/>
                    </a:lnTo>
                    <a:lnTo>
                      <a:pt x="246" y="701"/>
                    </a:lnTo>
                    <a:lnTo>
                      <a:pt x="246" y="691"/>
                    </a:lnTo>
                    <a:lnTo>
                      <a:pt x="241" y="696"/>
                    </a:lnTo>
                    <a:lnTo>
                      <a:pt x="246" y="701"/>
                    </a:lnTo>
                    <a:lnTo>
                      <a:pt x="251" y="706"/>
                    </a:lnTo>
                    <a:lnTo>
                      <a:pt x="261" y="706"/>
                    </a:lnTo>
                    <a:lnTo>
                      <a:pt x="271" y="706"/>
                    </a:lnTo>
                    <a:lnTo>
                      <a:pt x="277" y="706"/>
                    </a:lnTo>
                    <a:lnTo>
                      <a:pt x="277" y="701"/>
                    </a:lnTo>
                    <a:lnTo>
                      <a:pt x="282" y="696"/>
                    </a:lnTo>
                    <a:lnTo>
                      <a:pt x="277" y="691"/>
                    </a:lnTo>
                    <a:lnTo>
                      <a:pt x="282" y="701"/>
                    </a:lnTo>
                    <a:lnTo>
                      <a:pt x="292" y="696"/>
                    </a:lnTo>
                    <a:lnTo>
                      <a:pt x="302" y="691"/>
                    </a:lnTo>
                    <a:lnTo>
                      <a:pt x="302" y="686"/>
                    </a:lnTo>
                    <a:lnTo>
                      <a:pt x="307" y="681"/>
                    </a:lnTo>
                    <a:close/>
                  </a:path>
                </a:pathLst>
              </a:custGeom>
              <a:solidFill>
                <a:srgbClr val="000000"/>
              </a:solidFill>
              <a:ln w="9525">
                <a:noFill/>
                <a:round/>
                <a:headEnd/>
                <a:tailEnd/>
              </a:ln>
            </p:spPr>
            <p:txBody>
              <a:bodyPr/>
              <a:lstStyle/>
              <a:p>
                <a:endParaRPr lang="en-US"/>
              </a:p>
            </p:txBody>
          </p:sp>
        </p:grpSp>
        <p:sp>
          <p:nvSpPr>
            <p:cNvPr id="26649" name="Text Box 18"/>
            <p:cNvSpPr txBox="1">
              <a:spLocks noChangeArrowheads="1"/>
            </p:cNvSpPr>
            <p:nvPr/>
          </p:nvSpPr>
          <p:spPr bwMode="auto">
            <a:xfrm>
              <a:off x="289" y="2748"/>
              <a:ext cx="863" cy="422"/>
            </a:xfrm>
            <a:prstGeom prst="rect">
              <a:avLst/>
            </a:prstGeom>
            <a:noFill/>
            <a:ln w="9525">
              <a:noFill/>
              <a:miter lim="800000"/>
              <a:headEnd/>
              <a:tailEnd/>
            </a:ln>
          </p:spPr>
          <p:txBody>
            <a:bodyPr>
              <a:spAutoFit/>
            </a:bodyPr>
            <a:lstStyle/>
            <a:p>
              <a:pPr algn="ctr" eaLnBrk="0" hangingPunct="0">
                <a:spcBef>
                  <a:spcPct val="50000"/>
                </a:spcBef>
              </a:pPr>
              <a:r>
                <a:rPr lang="en-US" sz="1600" b="1"/>
                <a:t>Notice of Privacy Practices</a:t>
              </a:r>
            </a:p>
          </p:txBody>
        </p:sp>
      </p:grpSp>
      <p:grpSp>
        <p:nvGrpSpPr>
          <p:cNvPr id="8" name="Group 19"/>
          <p:cNvGrpSpPr>
            <a:grpSpLocks/>
          </p:cNvGrpSpPr>
          <p:nvPr/>
        </p:nvGrpSpPr>
        <p:grpSpPr bwMode="auto">
          <a:xfrm>
            <a:off x="4706938" y="2133600"/>
            <a:ext cx="3087687" cy="1778000"/>
            <a:chOff x="2965" y="1344"/>
            <a:chExt cx="1945" cy="1120"/>
          </a:xfrm>
        </p:grpSpPr>
        <p:sp>
          <p:nvSpPr>
            <p:cNvPr id="26646" name="Puzzle1"/>
            <p:cNvSpPr>
              <a:spLocks noEditPoints="1" noChangeArrowheads="1"/>
            </p:cNvSpPr>
            <p:nvPr/>
          </p:nvSpPr>
          <p:spPr bwMode="auto">
            <a:xfrm>
              <a:off x="2965" y="1344"/>
              <a:ext cx="1945" cy="1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5 h 21600"/>
                <a:gd name="T26" fmla="*/ 16136 w 21600"/>
                <a:gd name="T27" fmla="*/ 1955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26647" name="Text Box 21"/>
            <p:cNvSpPr txBox="1">
              <a:spLocks noChangeArrowheads="1"/>
            </p:cNvSpPr>
            <p:nvPr/>
          </p:nvSpPr>
          <p:spPr bwMode="auto">
            <a:xfrm>
              <a:off x="3312" y="1776"/>
              <a:ext cx="1296" cy="260"/>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1400" b="1"/>
                <a:t>Right to Accounting of Disclosures</a:t>
              </a:r>
            </a:p>
          </p:txBody>
        </p:sp>
      </p:grpSp>
      <p:grpSp>
        <p:nvGrpSpPr>
          <p:cNvPr id="9" name="Group 22"/>
          <p:cNvGrpSpPr>
            <a:grpSpLocks/>
          </p:cNvGrpSpPr>
          <p:nvPr/>
        </p:nvGrpSpPr>
        <p:grpSpPr bwMode="auto">
          <a:xfrm>
            <a:off x="1760538" y="3200400"/>
            <a:ext cx="2152650" cy="2992438"/>
            <a:chOff x="1089" y="2006"/>
            <a:chExt cx="1355" cy="1885"/>
          </a:xfrm>
        </p:grpSpPr>
        <p:grpSp>
          <p:nvGrpSpPr>
            <p:cNvPr id="26640" name="Group 23"/>
            <p:cNvGrpSpPr>
              <a:grpSpLocks/>
            </p:cNvGrpSpPr>
            <p:nvPr/>
          </p:nvGrpSpPr>
          <p:grpSpPr bwMode="auto">
            <a:xfrm>
              <a:off x="1089" y="2006"/>
              <a:ext cx="1355" cy="1885"/>
              <a:chOff x="336" y="2544"/>
              <a:chExt cx="1104" cy="1520"/>
            </a:xfrm>
          </p:grpSpPr>
          <p:grpSp>
            <p:nvGrpSpPr>
              <p:cNvPr id="26642" name="Group 24"/>
              <p:cNvGrpSpPr>
                <a:grpSpLocks/>
              </p:cNvGrpSpPr>
              <p:nvPr/>
            </p:nvGrpSpPr>
            <p:grpSpPr bwMode="auto">
              <a:xfrm>
                <a:off x="432" y="2544"/>
                <a:ext cx="926" cy="1520"/>
                <a:chOff x="662" y="2245"/>
                <a:chExt cx="926" cy="1520"/>
              </a:xfrm>
            </p:grpSpPr>
            <p:sp>
              <p:nvSpPr>
                <p:cNvPr id="26644" name="Freeform 25"/>
                <p:cNvSpPr>
                  <a:spLocks/>
                </p:cNvSpPr>
                <p:nvPr/>
              </p:nvSpPr>
              <p:spPr bwMode="auto">
                <a:xfrm>
                  <a:off x="667" y="2250"/>
                  <a:ext cx="911" cy="1504"/>
                </a:xfrm>
                <a:custGeom>
                  <a:avLst/>
                  <a:gdLst>
                    <a:gd name="T0" fmla="*/ 194 w 911"/>
                    <a:gd name="T1" fmla="*/ 711 h 1504"/>
                    <a:gd name="T2" fmla="*/ 292 w 911"/>
                    <a:gd name="T3" fmla="*/ 726 h 1504"/>
                    <a:gd name="T4" fmla="*/ 343 w 911"/>
                    <a:gd name="T5" fmla="*/ 788 h 1504"/>
                    <a:gd name="T6" fmla="*/ 343 w 911"/>
                    <a:gd name="T7" fmla="*/ 849 h 1504"/>
                    <a:gd name="T8" fmla="*/ 281 w 911"/>
                    <a:gd name="T9" fmla="*/ 921 h 1504"/>
                    <a:gd name="T10" fmla="*/ 194 w 911"/>
                    <a:gd name="T11" fmla="*/ 921 h 1504"/>
                    <a:gd name="T12" fmla="*/ 133 w 911"/>
                    <a:gd name="T13" fmla="*/ 875 h 1504"/>
                    <a:gd name="T14" fmla="*/ 66 w 911"/>
                    <a:gd name="T15" fmla="*/ 854 h 1504"/>
                    <a:gd name="T16" fmla="*/ 15 w 911"/>
                    <a:gd name="T17" fmla="*/ 890 h 1504"/>
                    <a:gd name="T18" fmla="*/ 0 w 911"/>
                    <a:gd name="T19" fmla="*/ 1085 h 1504"/>
                    <a:gd name="T20" fmla="*/ 41 w 911"/>
                    <a:gd name="T21" fmla="*/ 1172 h 1504"/>
                    <a:gd name="T22" fmla="*/ 281 w 911"/>
                    <a:gd name="T23" fmla="*/ 1162 h 1504"/>
                    <a:gd name="T24" fmla="*/ 399 w 911"/>
                    <a:gd name="T25" fmla="*/ 1197 h 1504"/>
                    <a:gd name="T26" fmla="*/ 425 w 911"/>
                    <a:gd name="T27" fmla="*/ 1259 h 1504"/>
                    <a:gd name="T28" fmla="*/ 384 w 911"/>
                    <a:gd name="T29" fmla="*/ 1320 h 1504"/>
                    <a:gd name="T30" fmla="*/ 368 w 911"/>
                    <a:gd name="T31" fmla="*/ 1412 h 1504"/>
                    <a:gd name="T32" fmla="*/ 425 w 911"/>
                    <a:gd name="T33" fmla="*/ 1489 h 1504"/>
                    <a:gd name="T34" fmla="*/ 481 w 911"/>
                    <a:gd name="T35" fmla="*/ 1504 h 1504"/>
                    <a:gd name="T36" fmla="*/ 583 w 911"/>
                    <a:gd name="T37" fmla="*/ 1469 h 1504"/>
                    <a:gd name="T38" fmla="*/ 624 w 911"/>
                    <a:gd name="T39" fmla="*/ 1387 h 1504"/>
                    <a:gd name="T40" fmla="*/ 573 w 911"/>
                    <a:gd name="T41" fmla="*/ 1300 h 1504"/>
                    <a:gd name="T42" fmla="*/ 553 w 911"/>
                    <a:gd name="T43" fmla="*/ 1218 h 1504"/>
                    <a:gd name="T44" fmla="*/ 583 w 911"/>
                    <a:gd name="T45" fmla="*/ 1151 h 1504"/>
                    <a:gd name="T46" fmla="*/ 675 w 911"/>
                    <a:gd name="T47" fmla="*/ 1146 h 1504"/>
                    <a:gd name="T48" fmla="*/ 890 w 911"/>
                    <a:gd name="T49" fmla="*/ 1146 h 1504"/>
                    <a:gd name="T50" fmla="*/ 911 w 911"/>
                    <a:gd name="T51" fmla="*/ 1023 h 1504"/>
                    <a:gd name="T52" fmla="*/ 901 w 911"/>
                    <a:gd name="T53" fmla="*/ 906 h 1504"/>
                    <a:gd name="T54" fmla="*/ 870 w 911"/>
                    <a:gd name="T55" fmla="*/ 834 h 1504"/>
                    <a:gd name="T56" fmla="*/ 819 w 911"/>
                    <a:gd name="T57" fmla="*/ 819 h 1504"/>
                    <a:gd name="T58" fmla="*/ 716 w 911"/>
                    <a:gd name="T59" fmla="*/ 849 h 1504"/>
                    <a:gd name="T60" fmla="*/ 655 w 911"/>
                    <a:gd name="T61" fmla="*/ 844 h 1504"/>
                    <a:gd name="T62" fmla="*/ 599 w 911"/>
                    <a:gd name="T63" fmla="*/ 798 h 1504"/>
                    <a:gd name="T64" fmla="*/ 594 w 911"/>
                    <a:gd name="T65" fmla="*/ 721 h 1504"/>
                    <a:gd name="T66" fmla="*/ 645 w 911"/>
                    <a:gd name="T67" fmla="*/ 660 h 1504"/>
                    <a:gd name="T68" fmla="*/ 701 w 911"/>
                    <a:gd name="T69" fmla="*/ 650 h 1504"/>
                    <a:gd name="T70" fmla="*/ 798 w 911"/>
                    <a:gd name="T71" fmla="*/ 696 h 1504"/>
                    <a:gd name="T72" fmla="*/ 860 w 911"/>
                    <a:gd name="T73" fmla="*/ 701 h 1504"/>
                    <a:gd name="T74" fmla="*/ 896 w 911"/>
                    <a:gd name="T75" fmla="*/ 670 h 1504"/>
                    <a:gd name="T76" fmla="*/ 901 w 911"/>
                    <a:gd name="T77" fmla="*/ 537 h 1504"/>
                    <a:gd name="T78" fmla="*/ 885 w 911"/>
                    <a:gd name="T79" fmla="*/ 338 h 1504"/>
                    <a:gd name="T80" fmla="*/ 778 w 911"/>
                    <a:gd name="T81" fmla="*/ 363 h 1504"/>
                    <a:gd name="T82" fmla="*/ 624 w 911"/>
                    <a:gd name="T83" fmla="*/ 358 h 1504"/>
                    <a:gd name="T84" fmla="*/ 522 w 911"/>
                    <a:gd name="T85" fmla="*/ 317 h 1504"/>
                    <a:gd name="T86" fmla="*/ 507 w 911"/>
                    <a:gd name="T87" fmla="*/ 276 h 1504"/>
                    <a:gd name="T88" fmla="*/ 547 w 911"/>
                    <a:gd name="T89" fmla="*/ 215 h 1504"/>
                    <a:gd name="T90" fmla="*/ 594 w 911"/>
                    <a:gd name="T91" fmla="*/ 117 h 1504"/>
                    <a:gd name="T92" fmla="*/ 553 w 911"/>
                    <a:gd name="T93" fmla="*/ 30 h 1504"/>
                    <a:gd name="T94" fmla="*/ 445 w 911"/>
                    <a:gd name="T95" fmla="*/ 0 h 1504"/>
                    <a:gd name="T96" fmla="*/ 353 w 911"/>
                    <a:gd name="T97" fmla="*/ 56 h 1504"/>
                    <a:gd name="T98" fmla="*/ 327 w 911"/>
                    <a:gd name="T99" fmla="*/ 153 h 1504"/>
                    <a:gd name="T100" fmla="*/ 363 w 911"/>
                    <a:gd name="T101" fmla="*/ 210 h 1504"/>
                    <a:gd name="T102" fmla="*/ 399 w 911"/>
                    <a:gd name="T103" fmla="*/ 281 h 1504"/>
                    <a:gd name="T104" fmla="*/ 379 w 911"/>
                    <a:gd name="T105" fmla="*/ 322 h 1504"/>
                    <a:gd name="T106" fmla="*/ 199 w 911"/>
                    <a:gd name="T107" fmla="*/ 332 h 1504"/>
                    <a:gd name="T108" fmla="*/ 25 w 911"/>
                    <a:gd name="T109" fmla="*/ 332 h 1504"/>
                    <a:gd name="T110" fmla="*/ 15 w 911"/>
                    <a:gd name="T111" fmla="*/ 599 h 1504"/>
                    <a:gd name="T112" fmla="*/ 20 w 911"/>
                    <a:gd name="T113" fmla="*/ 737 h 1504"/>
                    <a:gd name="T114" fmla="*/ 77 w 911"/>
                    <a:gd name="T115" fmla="*/ 767 h 1504"/>
                    <a:gd name="T116" fmla="*/ 148 w 911"/>
                    <a:gd name="T117" fmla="*/ 747 h 15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1"/>
                    <a:gd name="T178" fmla="*/ 0 h 1504"/>
                    <a:gd name="T179" fmla="*/ 911 w 911"/>
                    <a:gd name="T180" fmla="*/ 1504 h 15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1" h="1504">
                      <a:moveTo>
                        <a:pt x="158" y="737"/>
                      </a:moveTo>
                      <a:lnTo>
                        <a:pt x="164" y="732"/>
                      </a:lnTo>
                      <a:lnTo>
                        <a:pt x="169" y="721"/>
                      </a:lnTo>
                      <a:lnTo>
                        <a:pt x="174" y="721"/>
                      </a:lnTo>
                      <a:lnTo>
                        <a:pt x="179" y="716"/>
                      </a:lnTo>
                      <a:lnTo>
                        <a:pt x="194" y="711"/>
                      </a:lnTo>
                      <a:lnTo>
                        <a:pt x="210" y="706"/>
                      </a:lnTo>
                      <a:lnTo>
                        <a:pt x="225" y="706"/>
                      </a:lnTo>
                      <a:lnTo>
                        <a:pt x="245" y="706"/>
                      </a:lnTo>
                      <a:lnTo>
                        <a:pt x="261" y="711"/>
                      </a:lnTo>
                      <a:lnTo>
                        <a:pt x="276" y="716"/>
                      </a:lnTo>
                      <a:lnTo>
                        <a:pt x="292" y="726"/>
                      </a:lnTo>
                      <a:lnTo>
                        <a:pt x="307" y="737"/>
                      </a:lnTo>
                      <a:lnTo>
                        <a:pt x="322" y="747"/>
                      </a:lnTo>
                      <a:lnTo>
                        <a:pt x="333" y="762"/>
                      </a:lnTo>
                      <a:lnTo>
                        <a:pt x="333" y="773"/>
                      </a:lnTo>
                      <a:lnTo>
                        <a:pt x="338" y="778"/>
                      </a:lnTo>
                      <a:lnTo>
                        <a:pt x="343" y="788"/>
                      </a:lnTo>
                      <a:lnTo>
                        <a:pt x="348" y="793"/>
                      </a:lnTo>
                      <a:lnTo>
                        <a:pt x="348" y="803"/>
                      </a:lnTo>
                      <a:lnTo>
                        <a:pt x="348" y="814"/>
                      </a:lnTo>
                      <a:lnTo>
                        <a:pt x="348" y="824"/>
                      </a:lnTo>
                      <a:lnTo>
                        <a:pt x="348" y="834"/>
                      </a:lnTo>
                      <a:lnTo>
                        <a:pt x="343" y="849"/>
                      </a:lnTo>
                      <a:lnTo>
                        <a:pt x="338" y="870"/>
                      </a:lnTo>
                      <a:lnTo>
                        <a:pt x="327" y="880"/>
                      </a:lnTo>
                      <a:lnTo>
                        <a:pt x="317" y="895"/>
                      </a:lnTo>
                      <a:lnTo>
                        <a:pt x="307" y="906"/>
                      </a:lnTo>
                      <a:lnTo>
                        <a:pt x="297" y="916"/>
                      </a:lnTo>
                      <a:lnTo>
                        <a:pt x="281" y="921"/>
                      </a:lnTo>
                      <a:lnTo>
                        <a:pt x="266" y="926"/>
                      </a:lnTo>
                      <a:lnTo>
                        <a:pt x="256" y="931"/>
                      </a:lnTo>
                      <a:lnTo>
                        <a:pt x="240" y="931"/>
                      </a:lnTo>
                      <a:lnTo>
                        <a:pt x="225" y="931"/>
                      </a:lnTo>
                      <a:lnTo>
                        <a:pt x="210" y="926"/>
                      </a:lnTo>
                      <a:lnTo>
                        <a:pt x="194" y="921"/>
                      </a:lnTo>
                      <a:lnTo>
                        <a:pt x="184" y="916"/>
                      </a:lnTo>
                      <a:lnTo>
                        <a:pt x="174" y="911"/>
                      </a:lnTo>
                      <a:lnTo>
                        <a:pt x="164" y="901"/>
                      </a:lnTo>
                      <a:lnTo>
                        <a:pt x="153" y="890"/>
                      </a:lnTo>
                      <a:lnTo>
                        <a:pt x="143" y="880"/>
                      </a:lnTo>
                      <a:lnTo>
                        <a:pt x="133" y="875"/>
                      </a:lnTo>
                      <a:lnTo>
                        <a:pt x="118" y="870"/>
                      </a:lnTo>
                      <a:lnTo>
                        <a:pt x="107" y="865"/>
                      </a:lnTo>
                      <a:lnTo>
                        <a:pt x="97" y="860"/>
                      </a:lnTo>
                      <a:lnTo>
                        <a:pt x="87" y="854"/>
                      </a:lnTo>
                      <a:lnTo>
                        <a:pt x="77" y="854"/>
                      </a:lnTo>
                      <a:lnTo>
                        <a:pt x="66" y="854"/>
                      </a:lnTo>
                      <a:lnTo>
                        <a:pt x="56" y="854"/>
                      </a:lnTo>
                      <a:lnTo>
                        <a:pt x="46" y="860"/>
                      </a:lnTo>
                      <a:lnTo>
                        <a:pt x="36" y="865"/>
                      </a:lnTo>
                      <a:lnTo>
                        <a:pt x="25" y="870"/>
                      </a:lnTo>
                      <a:lnTo>
                        <a:pt x="20" y="880"/>
                      </a:lnTo>
                      <a:lnTo>
                        <a:pt x="15" y="890"/>
                      </a:lnTo>
                      <a:lnTo>
                        <a:pt x="15" y="906"/>
                      </a:lnTo>
                      <a:lnTo>
                        <a:pt x="10" y="936"/>
                      </a:lnTo>
                      <a:lnTo>
                        <a:pt x="5" y="972"/>
                      </a:lnTo>
                      <a:lnTo>
                        <a:pt x="0" y="1008"/>
                      </a:lnTo>
                      <a:lnTo>
                        <a:pt x="0" y="1044"/>
                      </a:lnTo>
                      <a:lnTo>
                        <a:pt x="0" y="1085"/>
                      </a:lnTo>
                      <a:lnTo>
                        <a:pt x="0" y="1121"/>
                      </a:lnTo>
                      <a:lnTo>
                        <a:pt x="5" y="1136"/>
                      </a:lnTo>
                      <a:lnTo>
                        <a:pt x="5" y="1151"/>
                      </a:lnTo>
                      <a:lnTo>
                        <a:pt x="10" y="1167"/>
                      </a:lnTo>
                      <a:lnTo>
                        <a:pt x="15" y="1177"/>
                      </a:lnTo>
                      <a:lnTo>
                        <a:pt x="41" y="1172"/>
                      </a:lnTo>
                      <a:lnTo>
                        <a:pt x="77" y="1167"/>
                      </a:lnTo>
                      <a:lnTo>
                        <a:pt x="118" y="1162"/>
                      </a:lnTo>
                      <a:lnTo>
                        <a:pt x="164" y="1162"/>
                      </a:lnTo>
                      <a:lnTo>
                        <a:pt x="210" y="1156"/>
                      </a:lnTo>
                      <a:lnTo>
                        <a:pt x="245" y="1156"/>
                      </a:lnTo>
                      <a:lnTo>
                        <a:pt x="281" y="1162"/>
                      </a:lnTo>
                      <a:lnTo>
                        <a:pt x="307" y="1162"/>
                      </a:lnTo>
                      <a:lnTo>
                        <a:pt x="333" y="1167"/>
                      </a:lnTo>
                      <a:lnTo>
                        <a:pt x="353" y="1172"/>
                      </a:lnTo>
                      <a:lnTo>
                        <a:pt x="373" y="1182"/>
                      </a:lnTo>
                      <a:lnTo>
                        <a:pt x="389" y="1192"/>
                      </a:lnTo>
                      <a:lnTo>
                        <a:pt x="399" y="1197"/>
                      </a:lnTo>
                      <a:lnTo>
                        <a:pt x="409" y="1208"/>
                      </a:lnTo>
                      <a:lnTo>
                        <a:pt x="420" y="1218"/>
                      </a:lnTo>
                      <a:lnTo>
                        <a:pt x="425" y="1228"/>
                      </a:lnTo>
                      <a:lnTo>
                        <a:pt x="425" y="1238"/>
                      </a:lnTo>
                      <a:lnTo>
                        <a:pt x="425" y="1249"/>
                      </a:lnTo>
                      <a:lnTo>
                        <a:pt x="425" y="1259"/>
                      </a:lnTo>
                      <a:lnTo>
                        <a:pt x="425" y="1269"/>
                      </a:lnTo>
                      <a:lnTo>
                        <a:pt x="420" y="1279"/>
                      </a:lnTo>
                      <a:lnTo>
                        <a:pt x="414" y="1289"/>
                      </a:lnTo>
                      <a:lnTo>
                        <a:pt x="404" y="1300"/>
                      </a:lnTo>
                      <a:lnTo>
                        <a:pt x="394" y="1305"/>
                      </a:lnTo>
                      <a:lnTo>
                        <a:pt x="384" y="1320"/>
                      </a:lnTo>
                      <a:lnTo>
                        <a:pt x="379" y="1330"/>
                      </a:lnTo>
                      <a:lnTo>
                        <a:pt x="373" y="1346"/>
                      </a:lnTo>
                      <a:lnTo>
                        <a:pt x="368" y="1361"/>
                      </a:lnTo>
                      <a:lnTo>
                        <a:pt x="368" y="1377"/>
                      </a:lnTo>
                      <a:lnTo>
                        <a:pt x="368" y="1397"/>
                      </a:lnTo>
                      <a:lnTo>
                        <a:pt x="368" y="1412"/>
                      </a:lnTo>
                      <a:lnTo>
                        <a:pt x="373" y="1428"/>
                      </a:lnTo>
                      <a:lnTo>
                        <a:pt x="384" y="1443"/>
                      </a:lnTo>
                      <a:lnTo>
                        <a:pt x="394" y="1458"/>
                      </a:lnTo>
                      <a:lnTo>
                        <a:pt x="404" y="1469"/>
                      </a:lnTo>
                      <a:lnTo>
                        <a:pt x="414" y="1484"/>
                      </a:lnTo>
                      <a:lnTo>
                        <a:pt x="425" y="1489"/>
                      </a:lnTo>
                      <a:lnTo>
                        <a:pt x="435" y="1494"/>
                      </a:lnTo>
                      <a:lnTo>
                        <a:pt x="440" y="1494"/>
                      </a:lnTo>
                      <a:lnTo>
                        <a:pt x="450" y="1499"/>
                      </a:lnTo>
                      <a:lnTo>
                        <a:pt x="460" y="1504"/>
                      </a:lnTo>
                      <a:lnTo>
                        <a:pt x="471" y="1504"/>
                      </a:lnTo>
                      <a:lnTo>
                        <a:pt x="481" y="1504"/>
                      </a:lnTo>
                      <a:lnTo>
                        <a:pt x="491" y="1504"/>
                      </a:lnTo>
                      <a:lnTo>
                        <a:pt x="517" y="1504"/>
                      </a:lnTo>
                      <a:lnTo>
                        <a:pt x="537" y="1499"/>
                      </a:lnTo>
                      <a:lnTo>
                        <a:pt x="553" y="1489"/>
                      </a:lnTo>
                      <a:lnTo>
                        <a:pt x="568" y="1484"/>
                      </a:lnTo>
                      <a:lnTo>
                        <a:pt x="583" y="1469"/>
                      </a:lnTo>
                      <a:lnTo>
                        <a:pt x="599" y="1458"/>
                      </a:lnTo>
                      <a:lnTo>
                        <a:pt x="609" y="1448"/>
                      </a:lnTo>
                      <a:lnTo>
                        <a:pt x="614" y="1433"/>
                      </a:lnTo>
                      <a:lnTo>
                        <a:pt x="619" y="1417"/>
                      </a:lnTo>
                      <a:lnTo>
                        <a:pt x="619" y="1402"/>
                      </a:lnTo>
                      <a:lnTo>
                        <a:pt x="624" y="1387"/>
                      </a:lnTo>
                      <a:lnTo>
                        <a:pt x="619" y="1371"/>
                      </a:lnTo>
                      <a:lnTo>
                        <a:pt x="614" y="1356"/>
                      </a:lnTo>
                      <a:lnTo>
                        <a:pt x="609" y="1341"/>
                      </a:lnTo>
                      <a:lnTo>
                        <a:pt x="599" y="1325"/>
                      </a:lnTo>
                      <a:lnTo>
                        <a:pt x="583" y="1315"/>
                      </a:lnTo>
                      <a:lnTo>
                        <a:pt x="573" y="1300"/>
                      </a:lnTo>
                      <a:lnTo>
                        <a:pt x="568" y="1289"/>
                      </a:lnTo>
                      <a:lnTo>
                        <a:pt x="558" y="1274"/>
                      </a:lnTo>
                      <a:lnTo>
                        <a:pt x="553" y="1259"/>
                      </a:lnTo>
                      <a:lnTo>
                        <a:pt x="553" y="1243"/>
                      </a:lnTo>
                      <a:lnTo>
                        <a:pt x="553" y="1228"/>
                      </a:lnTo>
                      <a:lnTo>
                        <a:pt x="553" y="1218"/>
                      </a:lnTo>
                      <a:lnTo>
                        <a:pt x="553" y="1202"/>
                      </a:lnTo>
                      <a:lnTo>
                        <a:pt x="558" y="1192"/>
                      </a:lnTo>
                      <a:lnTo>
                        <a:pt x="563" y="1177"/>
                      </a:lnTo>
                      <a:lnTo>
                        <a:pt x="568" y="1167"/>
                      </a:lnTo>
                      <a:lnTo>
                        <a:pt x="578" y="1162"/>
                      </a:lnTo>
                      <a:lnTo>
                        <a:pt x="583" y="1151"/>
                      </a:lnTo>
                      <a:lnTo>
                        <a:pt x="594" y="1146"/>
                      </a:lnTo>
                      <a:lnTo>
                        <a:pt x="604" y="1141"/>
                      </a:lnTo>
                      <a:lnTo>
                        <a:pt x="609" y="1141"/>
                      </a:lnTo>
                      <a:lnTo>
                        <a:pt x="624" y="1141"/>
                      </a:lnTo>
                      <a:lnTo>
                        <a:pt x="650" y="1146"/>
                      </a:lnTo>
                      <a:lnTo>
                        <a:pt x="675" y="1146"/>
                      </a:lnTo>
                      <a:lnTo>
                        <a:pt x="711" y="1151"/>
                      </a:lnTo>
                      <a:lnTo>
                        <a:pt x="752" y="1156"/>
                      </a:lnTo>
                      <a:lnTo>
                        <a:pt x="793" y="1156"/>
                      </a:lnTo>
                      <a:lnTo>
                        <a:pt x="834" y="1162"/>
                      </a:lnTo>
                      <a:lnTo>
                        <a:pt x="880" y="1162"/>
                      </a:lnTo>
                      <a:lnTo>
                        <a:pt x="890" y="1146"/>
                      </a:lnTo>
                      <a:lnTo>
                        <a:pt x="896" y="1126"/>
                      </a:lnTo>
                      <a:lnTo>
                        <a:pt x="901" y="1105"/>
                      </a:lnTo>
                      <a:lnTo>
                        <a:pt x="906" y="1085"/>
                      </a:lnTo>
                      <a:lnTo>
                        <a:pt x="911" y="1064"/>
                      </a:lnTo>
                      <a:lnTo>
                        <a:pt x="911" y="1044"/>
                      </a:lnTo>
                      <a:lnTo>
                        <a:pt x="911" y="1023"/>
                      </a:lnTo>
                      <a:lnTo>
                        <a:pt x="911" y="1003"/>
                      </a:lnTo>
                      <a:lnTo>
                        <a:pt x="911" y="982"/>
                      </a:lnTo>
                      <a:lnTo>
                        <a:pt x="911" y="962"/>
                      </a:lnTo>
                      <a:lnTo>
                        <a:pt x="906" y="941"/>
                      </a:lnTo>
                      <a:lnTo>
                        <a:pt x="906" y="921"/>
                      </a:lnTo>
                      <a:lnTo>
                        <a:pt x="901" y="906"/>
                      </a:lnTo>
                      <a:lnTo>
                        <a:pt x="896" y="890"/>
                      </a:lnTo>
                      <a:lnTo>
                        <a:pt x="890" y="875"/>
                      </a:lnTo>
                      <a:lnTo>
                        <a:pt x="885" y="865"/>
                      </a:lnTo>
                      <a:lnTo>
                        <a:pt x="880" y="849"/>
                      </a:lnTo>
                      <a:lnTo>
                        <a:pt x="875" y="844"/>
                      </a:lnTo>
                      <a:lnTo>
                        <a:pt x="870" y="834"/>
                      </a:lnTo>
                      <a:lnTo>
                        <a:pt x="865" y="829"/>
                      </a:lnTo>
                      <a:lnTo>
                        <a:pt x="855" y="824"/>
                      </a:lnTo>
                      <a:lnTo>
                        <a:pt x="849" y="824"/>
                      </a:lnTo>
                      <a:lnTo>
                        <a:pt x="844" y="819"/>
                      </a:lnTo>
                      <a:lnTo>
                        <a:pt x="834" y="819"/>
                      </a:lnTo>
                      <a:lnTo>
                        <a:pt x="819" y="819"/>
                      </a:lnTo>
                      <a:lnTo>
                        <a:pt x="798" y="824"/>
                      </a:lnTo>
                      <a:lnTo>
                        <a:pt x="778" y="829"/>
                      </a:lnTo>
                      <a:lnTo>
                        <a:pt x="757" y="839"/>
                      </a:lnTo>
                      <a:lnTo>
                        <a:pt x="742" y="844"/>
                      </a:lnTo>
                      <a:lnTo>
                        <a:pt x="732" y="844"/>
                      </a:lnTo>
                      <a:lnTo>
                        <a:pt x="716" y="849"/>
                      </a:lnTo>
                      <a:lnTo>
                        <a:pt x="706" y="849"/>
                      </a:lnTo>
                      <a:lnTo>
                        <a:pt x="691" y="849"/>
                      </a:lnTo>
                      <a:lnTo>
                        <a:pt x="681" y="849"/>
                      </a:lnTo>
                      <a:lnTo>
                        <a:pt x="675" y="849"/>
                      </a:lnTo>
                      <a:lnTo>
                        <a:pt x="660" y="844"/>
                      </a:lnTo>
                      <a:lnTo>
                        <a:pt x="655" y="844"/>
                      </a:lnTo>
                      <a:lnTo>
                        <a:pt x="645" y="839"/>
                      </a:lnTo>
                      <a:lnTo>
                        <a:pt x="640" y="839"/>
                      </a:lnTo>
                      <a:lnTo>
                        <a:pt x="629" y="834"/>
                      </a:lnTo>
                      <a:lnTo>
                        <a:pt x="619" y="824"/>
                      </a:lnTo>
                      <a:lnTo>
                        <a:pt x="609" y="808"/>
                      </a:lnTo>
                      <a:lnTo>
                        <a:pt x="599" y="798"/>
                      </a:lnTo>
                      <a:lnTo>
                        <a:pt x="594" y="783"/>
                      </a:lnTo>
                      <a:lnTo>
                        <a:pt x="588" y="767"/>
                      </a:lnTo>
                      <a:lnTo>
                        <a:pt x="588" y="757"/>
                      </a:lnTo>
                      <a:lnTo>
                        <a:pt x="588" y="742"/>
                      </a:lnTo>
                      <a:lnTo>
                        <a:pt x="588" y="732"/>
                      </a:lnTo>
                      <a:lnTo>
                        <a:pt x="594" y="721"/>
                      </a:lnTo>
                      <a:lnTo>
                        <a:pt x="599" y="711"/>
                      </a:lnTo>
                      <a:lnTo>
                        <a:pt x="604" y="696"/>
                      </a:lnTo>
                      <a:lnTo>
                        <a:pt x="614" y="680"/>
                      </a:lnTo>
                      <a:lnTo>
                        <a:pt x="624" y="670"/>
                      </a:lnTo>
                      <a:lnTo>
                        <a:pt x="635" y="665"/>
                      </a:lnTo>
                      <a:lnTo>
                        <a:pt x="645" y="660"/>
                      </a:lnTo>
                      <a:lnTo>
                        <a:pt x="655" y="655"/>
                      </a:lnTo>
                      <a:lnTo>
                        <a:pt x="665" y="650"/>
                      </a:lnTo>
                      <a:lnTo>
                        <a:pt x="675" y="645"/>
                      </a:lnTo>
                      <a:lnTo>
                        <a:pt x="686" y="645"/>
                      </a:lnTo>
                      <a:lnTo>
                        <a:pt x="691" y="645"/>
                      </a:lnTo>
                      <a:lnTo>
                        <a:pt x="701" y="650"/>
                      </a:lnTo>
                      <a:lnTo>
                        <a:pt x="711" y="650"/>
                      </a:lnTo>
                      <a:lnTo>
                        <a:pt x="732" y="660"/>
                      </a:lnTo>
                      <a:lnTo>
                        <a:pt x="747" y="665"/>
                      </a:lnTo>
                      <a:lnTo>
                        <a:pt x="768" y="675"/>
                      </a:lnTo>
                      <a:lnTo>
                        <a:pt x="783" y="686"/>
                      </a:lnTo>
                      <a:lnTo>
                        <a:pt x="798" y="696"/>
                      </a:lnTo>
                      <a:lnTo>
                        <a:pt x="819" y="701"/>
                      </a:lnTo>
                      <a:lnTo>
                        <a:pt x="829" y="701"/>
                      </a:lnTo>
                      <a:lnTo>
                        <a:pt x="834" y="706"/>
                      </a:lnTo>
                      <a:lnTo>
                        <a:pt x="844" y="706"/>
                      </a:lnTo>
                      <a:lnTo>
                        <a:pt x="855" y="701"/>
                      </a:lnTo>
                      <a:lnTo>
                        <a:pt x="860" y="701"/>
                      </a:lnTo>
                      <a:lnTo>
                        <a:pt x="870" y="696"/>
                      </a:lnTo>
                      <a:lnTo>
                        <a:pt x="880" y="691"/>
                      </a:lnTo>
                      <a:lnTo>
                        <a:pt x="885" y="686"/>
                      </a:lnTo>
                      <a:lnTo>
                        <a:pt x="890" y="680"/>
                      </a:lnTo>
                      <a:lnTo>
                        <a:pt x="896" y="675"/>
                      </a:lnTo>
                      <a:lnTo>
                        <a:pt x="896" y="670"/>
                      </a:lnTo>
                      <a:lnTo>
                        <a:pt x="901" y="660"/>
                      </a:lnTo>
                      <a:lnTo>
                        <a:pt x="906" y="639"/>
                      </a:lnTo>
                      <a:lnTo>
                        <a:pt x="906" y="619"/>
                      </a:lnTo>
                      <a:lnTo>
                        <a:pt x="906" y="593"/>
                      </a:lnTo>
                      <a:lnTo>
                        <a:pt x="901" y="563"/>
                      </a:lnTo>
                      <a:lnTo>
                        <a:pt x="901" y="537"/>
                      </a:lnTo>
                      <a:lnTo>
                        <a:pt x="896" y="506"/>
                      </a:lnTo>
                      <a:lnTo>
                        <a:pt x="890" y="445"/>
                      </a:lnTo>
                      <a:lnTo>
                        <a:pt x="885" y="394"/>
                      </a:lnTo>
                      <a:lnTo>
                        <a:pt x="885" y="373"/>
                      </a:lnTo>
                      <a:lnTo>
                        <a:pt x="885" y="353"/>
                      </a:lnTo>
                      <a:lnTo>
                        <a:pt x="885" y="338"/>
                      </a:lnTo>
                      <a:lnTo>
                        <a:pt x="885" y="327"/>
                      </a:lnTo>
                      <a:lnTo>
                        <a:pt x="870" y="338"/>
                      </a:lnTo>
                      <a:lnTo>
                        <a:pt x="849" y="348"/>
                      </a:lnTo>
                      <a:lnTo>
                        <a:pt x="829" y="353"/>
                      </a:lnTo>
                      <a:lnTo>
                        <a:pt x="803" y="358"/>
                      </a:lnTo>
                      <a:lnTo>
                        <a:pt x="778" y="363"/>
                      </a:lnTo>
                      <a:lnTo>
                        <a:pt x="752" y="363"/>
                      </a:lnTo>
                      <a:lnTo>
                        <a:pt x="727" y="363"/>
                      </a:lnTo>
                      <a:lnTo>
                        <a:pt x="701" y="363"/>
                      </a:lnTo>
                      <a:lnTo>
                        <a:pt x="675" y="363"/>
                      </a:lnTo>
                      <a:lnTo>
                        <a:pt x="645" y="363"/>
                      </a:lnTo>
                      <a:lnTo>
                        <a:pt x="624" y="358"/>
                      </a:lnTo>
                      <a:lnTo>
                        <a:pt x="599" y="353"/>
                      </a:lnTo>
                      <a:lnTo>
                        <a:pt x="578" y="348"/>
                      </a:lnTo>
                      <a:lnTo>
                        <a:pt x="563" y="343"/>
                      </a:lnTo>
                      <a:lnTo>
                        <a:pt x="547" y="332"/>
                      </a:lnTo>
                      <a:lnTo>
                        <a:pt x="532" y="327"/>
                      </a:lnTo>
                      <a:lnTo>
                        <a:pt x="522" y="317"/>
                      </a:lnTo>
                      <a:lnTo>
                        <a:pt x="517" y="312"/>
                      </a:lnTo>
                      <a:lnTo>
                        <a:pt x="512" y="307"/>
                      </a:lnTo>
                      <a:lnTo>
                        <a:pt x="507" y="297"/>
                      </a:lnTo>
                      <a:lnTo>
                        <a:pt x="507" y="291"/>
                      </a:lnTo>
                      <a:lnTo>
                        <a:pt x="507" y="281"/>
                      </a:lnTo>
                      <a:lnTo>
                        <a:pt x="507" y="276"/>
                      </a:lnTo>
                      <a:lnTo>
                        <a:pt x="507" y="266"/>
                      </a:lnTo>
                      <a:lnTo>
                        <a:pt x="512" y="261"/>
                      </a:lnTo>
                      <a:lnTo>
                        <a:pt x="517" y="250"/>
                      </a:lnTo>
                      <a:lnTo>
                        <a:pt x="522" y="240"/>
                      </a:lnTo>
                      <a:lnTo>
                        <a:pt x="532" y="235"/>
                      </a:lnTo>
                      <a:lnTo>
                        <a:pt x="547" y="215"/>
                      </a:lnTo>
                      <a:lnTo>
                        <a:pt x="568" y="194"/>
                      </a:lnTo>
                      <a:lnTo>
                        <a:pt x="578" y="179"/>
                      </a:lnTo>
                      <a:lnTo>
                        <a:pt x="583" y="163"/>
                      </a:lnTo>
                      <a:lnTo>
                        <a:pt x="588" y="148"/>
                      </a:lnTo>
                      <a:lnTo>
                        <a:pt x="594" y="138"/>
                      </a:lnTo>
                      <a:lnTo>
                        <a:pt x="594" y="117"/>
                      </a:lnTo>
                      <a:lnTo>
                        <a:pt x="594" y="102"/>
                      </a:lnTo>
                      <a:lnTo>
                        <a:pt x="588" y="87"/>
                      </a:lnTo>
                      <a:lnTo>
                        <a:pt x="583" y="71"/>
                      </a:lnTo>
                      <a:lnTo>
                        <a:pt x="573" y="56"/>
                      </a:lnTo>
                      <a:lnTo>
                        <a:pt x="563" y="46"/>
                      </a:lnTo>
                      <a:lnTo>
                        <a:pt x="553" y="30"/>
                      </a:lnTo>
                      <a:lnTo>
                        <a:pt x="537" y="20"/>
                      </a:lnTo>
                      <a:lnTo>
                        <a:pt x="522" y="15"/>
                      </a:lnTo>
                      <a:lnTo>
                        <a:pt x="507" y="5"/>
                      </a:lnTo>
                      <a:lnTo>
                        <a:pt x="486" y="0"/>
                      </a:lnTo>
                      <a:lnTo>
                        <a:pt x="466" y="0"/>
                      </a:lnTo>
                      <a:lnTo>
                        <a:pt x="445" y="0"/>
                      </a:lnTo>
                      <a:lnTo>
                        <a:pt x="430" y="5"/>
                      </a:lnTo>
                      <a:lnTo>
                        <a:pt x="414" y="15"/>
                      </a:lnTo>
                      <a:lnTo>
                        <a:pt x="394" y="20"/>
                      </a:lnTo>
                      <a:lnTo>
                        <a:pt x="379" y="30"/>
                      </a:lnTo>
                      <a:lnTo>
                        <a:pt x="363" y="46"/>
                      </a:lnTo>
                      <a:lnTo>
                        <a:pt x="353" y="56"/>
                      </a:lnTo>
                      <a:lnTo>
                        <a:pt x="343" y="71"/>
                      </a:lnTo>
                      <a:lnTo>
                        <a:pt x="338" y="87"/>
                      </a:lnTo>
                      <a:lnTo>
                        <a:pt x="333" y="102"/>
                      </a:lnTo>
                      <a:lnTo>
                        <a:pt x="327" y="117"/>
                      </a:lnTo>
                      <a:lnTo>
                        <a:pt x="327" y="138"/>
                      </a:lnTo>
                      <a:lnTo>
                        <a:pt x="327" y="153"/>
                      </a:lnTo>
                      <a:lnTo>
                        <a:pt x="333" y="169"/>
                      </a:lnTo>
                      <a:lnTo>
                        <a:pt x="338" y="174"/>
                      </a:lnTo>
                      <a:lnTo>
                        <a:pt x="343" y="184"/>
                      </a:lnTo>
                      <a:lnTo>
                        <a:pt x="348" y="189"/>
                      </a:lnTo>
                      <a:lnTo>
                        <a:pt x="353" y="194"/>
                      </a:lnTo>
                      <a:lnTo>
                        <a:pt x="363" y="210"/>
                      </a:lnTo>
                      <a:lnTo>
                        <a:pt x="373" y="220"/>
                      </a:lnTo>
                      <a:lnTo>
                        <a:pt x="384" y="235"/>
                      </a:lnTo>
                      <a:lnTo>
                        <a:pt x="389" y="245"/>
                      </a:lnTo>
                      <a:lnTo>
                        <a:pt x="394" y="261"/>
                      </a:lnTo>
                      <a:lnTo>
                        <a:pt x="399" y="271"/>
                      </a:lnTo>
                      <a:lnTo>
                        <a:pt x="399" y="281"/>
                      </a:lnTo>
                      <a:lnTo>
                        <a:pt x="399" y="286"/>
                      </a:lnTo>
                      <a:lnTo>
                        <a:pt x="399" y="297"/>
                      </a:lnTo>
                      <a:lnTo>
                        <a:pt x="394" y="307"/>
                      </a:lnTo>
                      <a:lnTo>
                        <a:pt x="389" y="312"/>
                      </a:lnTo>
                      <a:lnTo>
                        <a:pt x="384" y="317"/>
                      </a:lnTo>
                      <a:lnTo>
                        <a:pt x="379" y="322"/>
                      </a:lnTo>
                      <a:lnTo>
                        <a:pt x="368" y="327"/>
                      </a:lnTo>
                      <a:lnTo>
                        <a:pt x="358" y="327"/>
                      </a:lnTo>
                      <a:lnTo>
                        <a:pt x="343" y="327"/>
                      </a:lnTo>
                      <a:lnTo>
                        <a:pt x="297" y="327"/>
                      </a:lnTo>
                      <a:lnTo>
                        <a:pt x="245" y="332"/>
                      </a:lnTo>
                      <a:lnTo>
                        <a:pt x="199" y="332"/>
                      </a:lnTo>
                      <a:lnTo>
                        <a:pt x="153" y="338"/>
                      </a:lnTo>
                      <a:lnTo>
                        <a:pt x="107" y="338"/>
                      </a:lnTo>
                      <a:lnTo>
                        <a:pt x="71" y="338"/>
                      </a:lnTo>
                      <a:lnTo>
                        <a:pt x="51" y="338"/>
                      </a:lnTo>
                      <a:lnTo>
                        <a:pt x="36" y="338"/>
                      </a:lnTo>
                      <a:lnTo>
                        <a:pt x="25" y="332"/>
                      </a:lnTo>
                      <a:lnTo>
                        <a:pt x="15" y="327"/>
                      </a:lnTo>
                      <a:lnTo>
                        <a:pt x="15" y="368"/>
                      </a:lnTo>
                      <a:lnTo>
                        <a:pt x="15" y="425"/>
                      </a:lnTo>
                      <a:lnTo>
                        <a:pt x="15" y="481"/>
                      </a:lnTo>
                      <a:lnTo>
                        <a:pt x="15" y="542"/>
                      </a:lnTo>
                      <a:lnTo>
                        <a:pt x="15" y="599"/>
                      </a:lnTo>
                      <a:lnTo>
                        <a:pt x="15" y="650"/>
                      </a:lnTo>
                      <a:lnTo>
                        <a:pt x="15" y="691"/>
                      </a:lnTo>
                      <a:lnTo>
                        <a:pt x="15" y="711"/>
                      </a:lnTo>
                      <a:lnTo>
                        <a:pt x="15" y="721"/>
                      </a:lnTo>
                      <a:lnTo>
                        <a:pt x="20" y="726"/>
                      </a:lnTo>
                      <a:lnTo>
                        <a:pt x="20" y="737"/>
                      </a:lnTo>
                      <a:lnTo>
                        <a:pt x="30" y="742"/>
                      </a:lnTo>
                      <a:lnTo>
                        <a:pt x="36" y="752"/>
                      </a:lnTo>
                      <a:lnTo>
                        <a:pt x="46" y="757"/>
                      </a:lnTo>
                      <a:lnTo>
                        <a:pt x="56" y="762"/>
                      </a:lnTo>
                      <a:lnTo>
                        <a:pt x="66" y="762"/>
                      </a:lnTo>
                      <a:lnTo>
                        <a:pt x="77" y="767"/>
                      </a:lnTo>
                      <a:lnTo>
                        <a:pt x="92" y="767"/>
                      </a:lnTo>
                      <a:lnTo>
                        <a:pt x="102" y="767"/>
                      </a:lnTo>
                      <a:lnTo>
                        <a:pt x="112" y="767"/>
                      </a:lnTo>
                      <a:lnTo>
                        <a:pt x="128" y="762"/>
                      </a:lnTo>
                      <a:lnTo>
                        <a:pt x="138" y="757"/>
                      </a:lnTo>
                      <a:lnTo>
                        <a:pt x="148" y="747"/>
                      </a:lnTo>
                      <a:lnTo>
                        <a:pt x="158" y="737"/>
                      </a:lnTo>
                      <a:close/>
                    </a:path>
                  </a:pathLst>
                </a:custGeom>
                <a:solidFill>
                  <a:srgbClr val="D8EBB3"/>
                </a:solidFill>
                <a:ln w="9525">
                  <a:noFill/>
                  <a:round/>
                  <a:headEnd/>
                  <a:tailEnd/>
                </a:ln>
              </p:spPr>
              <p:txBody>
                <a:bodyPr/>
                <a:lstStyle/>
                <a:p>
                  <a:endParaRPr lang="en-US"/>
                </a:p>
              </p:txBody>
            </p:sp>
            <p:sp>
              <p:nvSpPr>
                <p:cNvPr id="26645" name="Freeform 26"/>
                <p:cNvSpPr>
                  <a:spLocks noEditPoints="1"/>
                </p:cNvSpPr>
                <p:nvPr/>
              </p:nvSpPr>
              <p:spPr bwMode="auto">
                <a:xfrm>
                  <a:off x="662" y="2245"/>
                  <a:ext cx="926" cy="1520"/>
                </a:xfrm>
                <a:custGeom>
                  <a:avLst/>
                  <a:gdLst>
                    <a:gd name="T0" fmla="*/ 266 w 926"/>
                    <a:gd name="T1" fmla="*/ 726 h 1520"/>
                    <a:gd name="T2" fmla="*/ 348 w 926"/>
                    <a:gd name="T3" fmla="*/ 798 h 1520"/>
                    <a:gd name="T4" fmla="*/ 286 w 926"/>
                    <a:gd name="T5" fmla="*/ 921 h 1520"/>
                    <a:gd name="T6" fmla="*/ 128 w 926"/>
                    <a:gd name="T7" fmla="*/ 870 h 1520"/>
                    <a:gd name="T8" fmla="*/ 10 w 926"/>
                    <a:gd name="T9" fmla="*/ 941 h 1520"/>
                    <a:gd name="T10" fmla="*/ 169 w 926"/>
                    <a:gd name="T11" fmla="*/ 1177 h 1520"/>
                    <a:gd name="T12" fmla="*/ 425 w 926"/>
                    <a:gd name="T13" fmla="*/ 1243 h 1520"/>
                    <a:gd name="T14" fmla="*/ 368 w 926"/>
                    <a:gd name="T15" fmla="*/ 1366 h 1520"/>
                    <a:gd name="T16" fmla="*/ 445 w 926"/>
                    <a:gd name="T17" fmla="*/ 1509 h 1520"/>
                    <a:gd name="T18" fmla="*/ 609 w 926"/>
                    <a:gd name="T19" fmla="*/ 1474 h 1520"/>
                    <a:gd name="T20" fmla="*/ 609 w 926"/>
                    <a:gd name="T21" fmla="*/ 1325 h 1520"/>
                    <a:gd name="T22" fmla="*/ 588 w 926"/>
                    <a:gd name="T23" fmla="*/ 1177 h 1520"/>
                    <a:gd name="T24" fmla="*/ 906 w 926"/>
                    <a:gd name="T25" fmla="*/ 1156 h 1520"/>
                    <a:gd name="T26" fmla="*/ 911 w 926"/>
                    <a:gd name="T27" fmla="*/ 895 h 1520"/>
                    <a:gd name="T28" fmla="*/ 854 w 926"/>
                    <a:gd name="T29" fmla="*/ 819 h 1520"/>
                    <a:gd name="T30" fmla="*/ 686 w 926"/>
                    <a:gd name="T31" fmla="*/ 849 h 1520"/>
                    <a:gd name="T32" fmla="*/ 634 w 926"/>
                    <a:gd name="T33" fmla="*/ 829 h 1520"/>
                    <a:gd name="T34" fmla="*/ 624 w 926"/>
                    <a:gd name="T35" fmla="*/ 691 h 1520"/>
                    <a:gd name="T36" fmla="*/ 737 w 926"/>
                    <a:gd name="T37" fmla="*/ 675 h 1520"/>
                    <a:gd name="T38" fmla="*/ 870 w 926"/>
                    <a:gd name="T39" fmla="*/ 716 h 1520"/>
                    <a:gd name="T40" fmla="*/ 916 w 926"/>
                    <a:gd name="T41" fmla="*/ 542 h 1520"/>
                    <a:gd name="T42" fmla="*/ 650 w 926"/>
                    <a:gd name="T43" fmla="*/ 363 h 1520"/>
                    <a:gd name="T44" fmla="*/ 522 w 926"/>
                    <a:gd name="T45" fmla="*/ 281 h 1520"/>
                    <a:gd name="T46" fmla="*/ 609 w 926"/>
                    <a:gd name="T47" fmla="*/ 148 h 1520"/>
                    <a:gd name="T48" fmla="*/ 517 w 926"/>
                    <a:gd name="T49" fmla="*/ 5 h 1520"/>
                    <a:gd name="T50" fmla="*/ 343 w 926"/>
                    <a:gd name="T51" fmla="*/ 76 h 1520"/>
                    <a:gd name="T52" fmla="*/ 358 w 926"/>
                    <a:gd name="T53" fmla="*/ 199 h 1520"/>
                    <a:gd name="T54" fmla="*/ 394 w 926"/>
                    <a:gd name="T55" fmla="*/ 307 h 1520"/>
                    <a:gd name="T56" fmla="*/ 35 w 926"/>
                    <a:gd name="T57" fmla="*/ 332 h 1520"/>
                    <a:gd name="T58" fmla="*/ 35 w 926"/>
                    <a:gd name="T59" fmla="*/ 757 h 1520"/>
                    <a:gd name="T60" fmla="*/ 138 w 926"/>
                    <a:gd name="T61" fmla="*/ 778 h 1520"/>
                    <a:gd name="T62" fmla="*/ 76 w 926"/>
                    <a:gd name="T63" fmla="*/ 762 h 1520"/>
                    <a:gd name="T64" fmla="*/ 30 w 926"/>
                    <a:gd name="T65" fmla="*/ 726 h 1520"/>
                    <a:gd name="T66" fmla="*/ 250 w 926"/>
                    <a:gd name="T67" fmla="*/ 348 h 1520"/>
                    <a:gd name="T68" fmla="*/ 414 w 926"/>
                    <a:gd name="T69" fmla="*/ 276 h 1520"/>
                    <a:gd name="T70" fmla="*/ 343 w 926"/>
                    <a:gd name="T71" fmla="*/ 168 h 1520"/>
                    <a:gd name="T72" fmla="*/ 399 w 926"/>
                    <a:gd name="T73" fmla="*/ 25 h 1520"/>
                    <a:gd name="T74" fmla="*/ 563 w 926"/>
                    <a:gd name="T75" fmla="*/ 56 h 1520"/>
                    <a:gd name="T76" fmla="*/ 537 w 926"/>
                    <a:gd name="T77" fmla="*/ 240 h 1520"/>
                    <a:gd name="T78" fmla="*/ 517 w 926"/>
                    <a:gd name="T79" fmla="*/ 322 h 1520"/>
                    <a:gd name="T80" fmla="*/ 860 w 926"/>
                    <a:gd name="T81" fmla="*/ 358 h 1520"/>
                    <a:gd name="T82" fmla="*/ 895 w 926"/>
                    <a:gd name="T83" fmla="*/ 675 h 1520"/>
                    <a:gd name="T84" fmla="*/ 839 w 926"/>
                    <a:gd name="T85" fmla="*/ 711 h 1520"/>
                    <a:gd name="T86" fmla="*/ 696 w 926"/>
                    <a:gd name="T87" fmla="*/ 644 h 1520"/>
                    <a:gd name="T88" fmla="*/ 588 w 926"/>
                    <a:gd name="T89" fmla="*/ 747 h 1520"/>
                    <a:gd name="T90" fmla="*/ 650 w 926"/>
                    <a:gd name="T91" fmla="*/ 854 h 1520"/>
                    <a:gd name="T92" fmla="*/ 747 w 926"/>
                    <a:gd name="T93" fmla="*/ 859 h 1520"/>
                    <a:gd name="T94" fmla="*/ 865 w 926"/>
                    <a:gd name="T95" fmla="*/ 839 h 1520"/>
                    <a:gd name="T96" fmla="*/ 916 w 926"/>
                    <a:gd name="T97" fmla="*/ 967 h 1520"/>
                    <a:gd name="T98" fmla="*/ 655 w 926"/>
                    <a:gd name="T99" fmla="*/ 1146 h 1520"/>
                    <a:gd name="T100" fmla="*/ 552 w 926"/>
                    <a:gd name="T101" fmla="*/ 1223 h 1520"/>
                    <a:gd name="T102" fmla="*/ 619 w 926"/>
                    <a:gd name="T103" fmla="*/ 1407 h 1520"/>
                    <a:gd name="T104" fmla="*/ 542 w 926"/>
                    <a:gd name="T105" fmla="*/ 1504 h 1520"/>
                    <a:gd name="T106" fmla="*/ 419 w 926"/>
                    <a:gd name="T107" fmla="*/ 1474 h 1520"/>
                    <a:gd name="T108" fmla="*/ 414 w 926"/>
                    <a:gd name="T109" fmla="*/ 1315 h 1520"/>
                    <a:gd name="T110" fmla="*/ 409 w 926"/>
                    <a:gd name="T111" fmla="*/ 1197 h 1520"/>
                    <a:gd name="T112" fmla="*/ 10 w 926"/>
                    <a:gd name="T113" fmla="*/ 1156 h 1520"/>
                    <a:gd name="T114" fmla="*/ 46 w 926"/>
                    <a:gd name="T115" fmla="*/ 880 h 1520"/>
                    <a:gd name="T116" fmla="*/ 179 w 926"/>
                    <a:gd name="T117" fmla="*/ 926 h 1520"/>
                    <a:gd name="T118" fmla="*/ 332 w 926"/>
                    <a:gd name="T119" fmla="*/ 885 h 1520"/>
                    <a:gd name="T120" fmla="*/ 343 w 926"/>
                    <a:gd name="T121" fmla="*/ 772 h 1520"/>
                    <a:gd name="T122" fmla="*/ 184 w 926"/>
                    <a:gd name="T123" fmla="*/ 716 h 15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6"/>
                    <a:gd name="T187" fmla="*/ 0 h 1520"/>
                    <a:gd name="T188" fmla="*/ 926 w 926"/>
                    <a:gd name="T189" fmla="*/ 1520 h 15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6" h="1520">
                      <a:moveTo>
                        <a:pt x="174" y="742"/>
                      </a:moveTo>
                      <a:lnTo>
                        <a:pt x="179" y="742"/>
                      </a:lnTo>
                      <a:lnTo>
                        <a:pt x="184" y="731"/>
                      </a:lnTo>
                      <a:lnTo>
                        <a:pt x="174" y="726"/>
                      </a:lnTo>
                      <a:lnTo>
                        <a:pt x="174" y="737"/>
                      </a:lnTo>
                      <a:lnTo>
                        <a:pt x="179" y="737"/>
                      </a:lnTo>
                      <a:lnTo>
                        <a:pt x="184" y="737"/>
                      </a:lnTo>
                      <a:lnTo>
                        <a:pt x="184" y="731"/>
                      </a:lnTo>
                      <a:lnTo>
                        <a:pt x="189" y="726"/>
                      </a:lnTo>
                      <a:lnTo>
                        <a:pt x="184" y="721"/>
                      </a:lnTo>
                      <a:lnTo>
                        <a:pt x="189" y="731"/>
                      </a:lnTo>
                      <a:lnTo>
                        <a:pt x="204" y="726"/>
                      </a:lnTo>
                      <a:lnTo>
                        <a:pt x="220" y="721"/>
                      </a:lnTo>
                      <a:lnTo>
                        <a:pt x="215" y="711"/>
                      </a:lnTo>
                      <a:lnTo>
                        <a:pt x="215" y="721"/>
                      </a:lnTo>
                      <a:lnTo>
                        <a:pt x="230" y="721"/>
                      </a:lnTo>
                      <a:lnTo>
                        <a:pt x="250" y="721"/>
                      </a:lnTo>
                      <a:lnTo>
                        <a:pt x="250" y="711"/>
                      </a:lnTo>
                      <a:lnTo>
                        <a:pt x="250" y="721"/>
                      </a:lnTo>
                      <a:lnTo>
                        <a:pt x="266" y="726"/>
                      </a:lnTo>
                      <a:lnTo>
                        <a:pt x="281" y="731"/>
                      </a:lnTo>
                      <a:lnTo>
                        <a:pt x="297" y="742"/>
                      </a:lnTo>
                      <a:lnTo>
                        <a:pt x="312" y="752"/>
                      </a:lnTo>
                      <a:lnTo>
                        <a:pt x="327" y="762"/>
                      </a:lnTo>
                      <a:lnTo>
                        <a:pt x="327" y="752"/>
                      </a:lnTo>
                      <a:lnTo>
                        <a:pt x="322" y="757"/>
                      </a:lnTo>
                      <a:lnTo>
                        <a:pt x="332" y="772"/>
                      </a:lnTo>
                      <a:lnTo>
                        <a:pt x="338" y="767"/>
                      </a:lnTo>
                      <a:lnTo>
                        <a:pt x="332" y="767"/>
                      </a:lnTo>
                      <a:lnTo>
                        <a:pt x="332" y="778"/>
                      </a:lnTo>
                      <a:lnTo>
                        <a:pt x="332" y="783"/>
                      </a:lnTo>
                      <a:lnTo>
                        <a:pt x="338" y="788"/>
                      </a:lnTo>
                      <a:lnTo>
                        <a:pt x="343" y="783"/>
                      </a:lnTo>
                      <a:lnTo>
                        <a:pt x="338" y="788"/>
                      </a:lnTo>
                      <a:lnTo>
                        <a:pt x="343" y="798"/>
                      </a:lnTo>
                      <a:lnTo>
                        <a:pt x="348" y="803"/>
                      </a:lnTo>
                      <a:lnTo>
                        <a:pt x="353" y="798"/>
                      </a:lnTo>
                      <a:lnTo>
                        <a:pt x="348" y="798"/>
                      </a:lnTo>
                      <a:lnTo>
                        <a:pt x="348" y="808"/>
                      </a:lnTo>
                      <a:lnTo>
                        <a:pt x="348" y="819"/>
                      </a:lnTo>
                      <a:lnTo>
                        <a:pt x="348" y="829"/>
                      </a:lnTo>
                      <a:lnTo>
                        <a:pt x="348" y="839"/>
                      </a:lnTo>
                      <a:lnTo>
                        <a:pt x="353" y="839"/>
                      </a:lnTo>
                      <a:lnTo>
                        <a:pt x="348" y="839"/>
                      </a:lnTo>
                      <a:lnTo>
                        <a:pt x="343" y="854"/>
                      </a:lnTo>
                      <a:lnTo>
                        <a:pt x="338" y="875"/>
                      </a:lnTo>
                      <a:lnTo>
                        <a:pt x="343" y="875"/>
                      </a:lnTo>
                      <a:lnTo>
                        <a:pt x="338" y="870"/>
                      </a:lnTo>
                      <a:lnTo>
                        <a:pt x="327" y="880"/>
                      </a:lnTo>
                      <a:lnTo>
                        <a:pt x="327" y="885"/>
                      </a:lnTo>
                      <a:lnTo>
                        <a:pt x="317" y="900"/>
                      </a:lnTo>
                      <a:lnTo>
                        <a:pt x="322" y="900"/>
                      </a:lnTo>
                      <a:lnTo>
                        <a:pt x="317" y="895"/>
                      </a:lnTo>
                      <a:lnTo>
                        <a:pt x="307" y="906"/>
                      </a:lnTo>
                      <a:lnTo>
                        <a:pt x="297" y="916"/>
                      </a:lnTo>
                      <a:lnTo>
                        <a:pt x="302" y="921"/>
                      </a:lnTo>
                      <a:lnTo>
                        <a:pt x="302" y="916"/>
                      </a:lnTo>
                      <a:lnTo>
                        <a:pt x="286" y="921"/>
                      </a:lnTo>
                      <a:lnTo>
                        <a:pt x="271" y="926"/>
                      </a:lnTo>
                      <a:lnTo>
                        <a:pt x="261" y="931"/>
                      </a:lnTo>
                      <a:lnTo>
                        <a:pt x="261" y="936"/>
                      </a:lnTo>
                      <a:lnTo>
                        <a:pt x="261" y="931"/>
                      </a:lnTo>
                      <a:lnTo>
                        <a:pt x="245" y="931"/>
                      </a:lnTo>
                      <a:lnTo>
                        <a:pt x="230" y="931"/>
                      </a:lnTo>
                      <a:lnTo>
                        <a:pt x="230" y="936"/>
                      </a:lnTo>
                      <a:lnTo>
                        <a:pt x="235" y="931"/>
                      </a:lnTo>
                      <a:lnTo>
                        <a:pt x="220" y="926"/>
                      </a:lnTo>
                      <a:lnTo>
                        <a:pt x="204" y="921"/>
                      </a:lnTo>
                      <a:lnTo>
                        <a:pt x="194" y="916"/>
                      </a:lnTo>
                      <a:lnTo>
                        <a:pt x="184" y="911"/>
                      </a:lnTo>
                      <a:lnTo>
                        <a:pt x="179" y="916"/>
                      </a:lnTo>
                      <a:lnTo>
                        <a:pt x="184" y="911"/>
                      </a:lnTo>
                      <a:lnTo>
                        <a:pt x="174" y="900"/>
                      </a:lnTo>
                      <a:lnTo>
                        <a:pt x="163" y="890"/>
                      </a:lnTo>
                      <a:lnTo>
                        <a:pt x="153" y="880"/>
                      </a:lnTo>
                      <a:lnTo>
                        <a:pt x="143" y="875"/>
                      </a:lnTo>
                      <a:lnTo>
                        <a:pt x="128" y="870"/>
                      </a:lnTo>
                      <a:lnTo>
                        <a:pt x="117" y="865"/>
                      </a:lnTo>
                      <a:lnTo>
                        <a:pt x="107" y="859"/>
                      </a:lnTo>
                      <a:lnTo>
                        <a:pt x="97" y="854"/>
                      </a:lnTo>
                      <a:lnTo>
                        <a:pt x="92" y="854"/>
                      </a:lnTo>
                      <a:lnTo>
                        <a:pt x="82" y="854"/>
                      </a:lnTo>
                      <a:lnTo>
                        <a:pt x="71" y="854"/>
                      </a:lnTo>
                      <a:lnTo>
                        <a:pt x="61" y="854"/>
                      </a:lnTo>
                      <a:lnTo>
                        <a:pt x="51" y="859"/>
                      </a:lnTo>
                      <a:lnTo>
                        <a:pt x="41" y="865"/>
                      </a:lnTo>
                      <a:lnTo>
                        <a:pt x="30" y="870"/>
                      </a:lnTo>
                      <a:lnTo>
                        <a:pt x="25" y="870"/>
                      </a:lnTo>
                      <a:lnTo>
                        <a:pt x="25" y="875"/>
                      </a:lnTo>
                      <a:lnTo>
                        <a:pt x="20" y="885"/>
                      </a:lnTo>
                      <a:lnTo>
                        <a:pt x="15" y="895"/>
                      </a:lnTo>
                      <a:lnTo>
                        <a:pt x="15" y="911"/>
                      </a:lnTo>
                      <a:lnTo>
                        <a:pt x="10" y="941"/>
                      </a:lnTo>
                      <a:lnTo>
                        <a:pt x="5" y="977"/>
                      </a:lnTo>
                      <a:lnTo>
                        <a:pt x="0" y="1013"/>
                      </a:lnTo>
                      <a:lnTo>
                        <a:pt x="0" y="1049"/>
                      </a:lnTo>
                      <a:lnTo>
                        <a:pt x="0" y="1090"/>
                      </a:lnTo>
                      <a:lnTo>
                        <a:pt x="0" y="1126"/>
                      </a:lnTo>
                      <a:lnTo>
                        <a:pt x="0" y="1131"/>
                      </a:lnTo>
                      <a:lnTo>
                        <a:pt x="5" y="1146"/>
                      </a:lnTo>
                      <a:lnTo>
                        <a:pt x="10" y="1141"/>
                      </a:lnTo>
                      <a:lnTo>
                        <a:pt x="5" y="1141"/>
                      </a:lnTo>
                      <a:lnTo>
                        <a:pt x="5" y="1156"/>
                      </a:lnTo>
                      <a:lnTo>
                        <a:pt x="5" y="1161"/>
                      </a:lnTo>
                      <a:lnTo>
                        <a:pt x="10" y="1177"/>
                      </a:lnTo>
                      <a:lnTo>
                        <a:pt x="15" y="1187"/>
                      </a:lnTo>
                      <a:lnTo>
                        <a:pt x="15" y="1192"/>
                      </a:lnTo>
                      <a:lnTo>
                        <a:pt x="20" y="1192"/>
                      </a:lnTo>
                      <a:lnTo>
                        <a:pt x="46" y="1187"/>
                      </a:lnTo>
                      <a:lnTo>
                        <a:pt x="82" y="1182"/>
                      </a:lnTo>
                      <a:lnTo>
                        <a:pt x="123" y="1177"/>
                      </a:lnTo>
                      <a:lnTo>
                        <a:pt x="169" y="1177"/>
                      </a:lnTo>
                      <a:lnTo>
                        <a:pt x="215" y="1172"/>
                      </a:lnTo>
                      <a:lnTo>
                        <a:pt x="250" y="1172"/>
                      </a:lnTo>
                      <a:lnTo>
                        <a:pt x="286" y="1177"/>
                      </a:lnTo>
                      <a:lnTo>
                        <a:pt x="312" y="1177"/>
                      </a:lnTo>
                      <a:lnTo>
                        <a:pt x="338" y="1182"/>
                      </a:lnTo>
                      <a:lnTo>
                        <a:pt x="358" y="1187"/>
                      </a:lnTo>
                      <a:lnTo>
                        <a:pt x="358" y="1177"/>
                      </a:lnTo>
                      <a:lnTo>
                        <a:pt x="358" y="1187"/>
                      </a:lnTo>
                      <a:lnTo>
                        <a:pt x="378" y="1197"/>
                      </a:lnTo>
                      <a:lnTo>
                        <a:pt x="394" y="1207"/>
                      </a:lnTo>
                      <a:lnTo>
                        <a:pt x="404" y="1213"/>
                      </a:lnTo>
                      <a:lnTo>
                        <a:pt x="404" y="1202"/>
                      </a:lnTo>
                      <a:lnTo>
                        <a:pt x="399" y="1207"/>
                      </a:lnTo>
                      <a:lnTo>
                        <a:pt x="409" y="1218"/>
                      </a:lnTo>
                      <a:lnTo>
                        <a:pt x="419" y="1228"/>
                      </a:lnTo>
                      <a:lnTo>
                        <a:pt x="425" y="1223"/>
                      </a:lnTo>
                      <a:lnTo>
                        <a:pt x="419" y="1228"/>
                      </a:lnTo>
                      <a:lnTo>
                        <a:pt x="425" y="1238"/>
                      </a:lnTo>
                      <a:lnTo>
                        <a:pt x="430" y="1233"/>
                      </a:lnTo>
                      <a:lnTo>
                        <a:pt x="425" y="1233"/>
                      </a:lnTo>
                      <a:lnTo>
                        <a:pt x="425" y="1243"/>
                      </a:lnTo>
                      <a:lnTo>
                        <a:pt x="425" y="1254"/>
                      </a:lnTo>
                      <a:lnTo>
                        <a:pt x="425" y="1264"/>
                      </a:lnTo>
                      <a:lnTo>
                        <a:pt x="425" y="1274"/>
                      </a:lnTo>
                      <a:lnTo>
                        <a:pt x="430" y="1274"/>
                      </a:lnTo>
                      <a:lnTo>
                        <a:pt x="425" y="1274"/>
                      </a:lnTo>
                      <a:lnTo>
                        <a:pt x="419" y="1284"/>
                      </a:lnTo>
                      <a:lnTo>
                        <a:pt x="414" y="1294"/>
                      </a:lnTo>
                      <a:lnTo>
                        <a:pt x="419" y="1294"/>
                      </a:lnTo>
                      <a:lnTo>
                        <a:pt x="414" y="1289"/>
                      </a:lnTo>
                      <a:lnTo>
                        <a:pt x="404" y="1300"/>
                      </a:lnTo>
                      <a:lnTo>
                        <a:pt x="409" y="1305"/>
                      </a:lnTo>
                      <a:lnTo>
                        <a:pt x="409" y="1300"/>
                      </a:lnTo>
                      <a:lnTo>
                        <a:pt x="399" y="1305"/>
                      </a:lnTo>
                      <a:lnTo>
                        <a:pt x="394" y="1305"/>
                      </a:lnTo>
                      <a:lnTo>
                        <a:pt x="394" y="1310"/>
                      </a:lnTo>
                      <a:lnTo>
                        <a:pt x="384" y="1325"/>
                      </a:lnTo>
                      <a:lnTo>
                        <a:pt x="378" y="1335"/>
                      </a:lnTo>
                      <a:lnTo>
                        <a:pt x="373" y="1351"/>
                      </a:lnTo>
                      <a:lnTo>
                        <a:pt x="368" y="1366"/>
                      </a:lnTo>
                      <a:lnTo>
                        <a:pt x="368" y="1382"/>
                      </a:lnTo>
                      <a:lnTo>
                        <a:pt x="368" y="1402"/>
                      </a:lnTo>
                      <a:lnTo>
                        <a:pt x="368" y="1417"/>
                      </a:lnTo>
                      <a:lnTo>
                        <a:pt x="368" y="1422"/>
                      </a:lnTo>
                      <a:lnTo>
                        <a:pt x="373" y="1438"/>
                      </a:lnTo>
                      <a:lnTo>
                        <a:pt x="384" y="1453"/>
                      </a:lnTo>
                      <a:lnTo>
                        <a:pt x="394" y="1469"/>
                      </a:lnTo>
                      <a:lnTo>
                        <a:pt x="404" y="1479"/>
                      </a:lnTo>
                      <a:lnTo>
                        <a:pt x="409" y="1474"/>
                      </a:lnTo>
                      <a:lnTo>
                        <a:pt x="404" y="1479"/>
                      </a:lnTo>
                      <a:lnTo>
                        <a:pt x="414" y="1494"/>
                      </a:lnTo>
                      <a:lnTo>
                        <a:pt x="419" y="1499"/>
                      </a:lnTo>
                      <a:lnTo>
                        <a:pt x="430" y="1504"/>
                      </a:lnTo>
                      <a:lnTo>
                        <a:pt x="440" y="1509"/>
                      </a:lnTo>
                      <a:lnTo>
                        <a:pt x="445" y="1509"/>
                      </a:lnTo>
                      <a:lnTo>
                        <a:pt x="445" y="1499"/>
                      </a:lnTo>
                      <a:lnTo>
                        <a:pt x="445" y="1509"/>
                      </a:lnTo>
                      <a:lnTo>
                        <a:pt x="455" y="1515"/>
                      </a:lnTo>
                      <a:lnTo>
                        <a:pt x="465" y="1520"/>
                      </a:lnTo>
                      <a:lnTo>
                        <a:pt x="476" y="1520"/>
                      </a:lnTo>
                      <a:lnTo>
                        <a:pt x="486" y="1520"/>
                      </a:lnTo>
                      <a:lnTo>
                        <a:pt x="496" y="1520"/>
                      </a:lnTo>
                      <a:lnTo>
                        <a:pt x="522" y="1520"/>
                      </a:lnTo>
                      <a:lnTo>
                        <a:pt x="542" y="1515"/>
                      </a:lnTo>
                      <a:lnTo>
                        <a:pt x="547" y="1509"/>
                      </a:lnTo>
                      <a:lnTo>
                        <a:pt x="547" y="1515"/>
                      </a:lnTo>
                      <a:lnTo>
                        <a:pt x="563" y="1504"/>
                      </a:lnTo>
                      <a:lnTo>
                        <a:pt x="578" y="1499"/>
                      </a:lnTo>
                      <a:lnTo>
                        <a:pt x="578" y="1494"/>
                      </a:lnTo>
                      <a:lnTo>
                        <a:pt x="593" y="1479"/>
                      </a:lnTo>
                      <a:lnTo>
                        <a:pt x="588" y="1474"/>
                      </a:lnTo>
                      <a:lnTo>
                        <a:pt x="593" y="1484"/>
                      </a:lnTo>
                      <a:lnTo>
                        <a:pt x="609" y="1474"/>
                      </a:lnTo>
                      <a:lnTo>
                        <a:pt x="609" y="1469"/>
                      </a:lnTo>
                      <a:lnTo>
                        <a:pt x="619" y="1458"/>
                      </a:lnTo>
                      <a:lnTo>
                        <a:pt x="624" y="1458"/>
                      </a:lnTo>
                      <a:lnTo>
                        <a:pt x="629" y="1443"/>
                      </a:lnTo>
                      <a:lnTo>
                        <a:pt x="634" y="1428"/>
                      </a:lnTo>
                      <a:lnTo>
                        <a:pt x="634" y="1422"/>
                      </a:lnTo>
                      <a:lnTo>
                        <a:pt x="634" y="1407"/>
                      </a:lnTo>
                      <a:lnTo>
                        <a:pt x="624" y="1407"/>
                      </a:lnTo>
                      <a:lnTo>
                        <a:pt x="634" y="1412"/>
                      </a:lnTo>
                      <a:lnTo>
                        <a:pt x="640" y="1397"/>
                      </a:lnTo>
                      <a:lnTo>
                        <a:pt x="640" y="1392"/>
                      </a:lnTo>
                      <a:lnTo>
                        <a:pt x="634" y="1376"/>
                      </a:lnTo>
                      <a:lnTo>
                        <a:pt x="629" y="1361"/>
                      </a:lnTo>
                      <a:lnTo>
                        <a:pt x="624" y="1346"/>
                      </a:lnTo>
                      <a:lnTo>
                        <a:pt x="614" y="1330"/>
                      </a:lnTo>
                      <a:lnTo>
                        <a:pt x="609" y="1325"/>
                      </a:lnTo>
                      <a:lnTo>
                        <a:pt x="593" y="1315"/>
                      </a:lnTo>
                      <a:lnTo>
                        <a:pt x="588" y="1320"/>
                      </a:lnTo>
                      <a:lnTo>
                        <a:pt x="599" y="1320"/>
                      </a:lnTo>
                      <a:lnTo>
                        <a:pt x="588" y="1305"/>
                      </a:lnTo>
                      <a:lnTo>
                        <a:pt x="583" y="1294"/>
                      </a:lnTo>
                      <a:lnTo>
                        <a:pt x="573" y="1279"/>
                      </a:lnTo>
                      <a:lnTo>
                        <a:pt x="568" y="1264"/>
                      </a:lnTo>
                      <a:lnTo>
                        <a:pt x="558" y="1264"/>
                      </a:lnTo>
                      <a:lnTo>
                        <a:pt x="568" y="1264"/>
                      </a:lnTo>
                      <a:lnTo>
                        <a:pt x="568" y="1248"/>
                      </a:lnTo>
                      <a:lnTo>
                        <a:pt x="568" y="1233"/>
                      </a:lnTo>
                      <a:lnTo>
                        <a:pt x="568" y="1223"/>
                      </a:lnTo>
                      <a:lnTo>
                        <a:pt x="568" y="1207"/>
                      </a:lnTo>
                      <a:lnTo>
                        <a:pt x="558" y="1207"/>
                      </a:lnTo>
                      <a:lnTo>
                        <a:pt x="568" y="1213"/>
                      </a:lnTo>
                      <a:lnTo>
                        <a:pt x="573" y="1202"/>
                      </a:lnTo>
                      <a:lnTo>
                        <a:pt x="578" y="1187"/>
                      </a:lnTo>
                      <a:lnTo>
                        <a:pt x="583" y="1177"/>
                      </a:lnTo>
                      <a:lnTo>
                        <a:pt x="573" y="1172"/>
                      </a:lnTo>
                      <a:lnTo>
                        <a:pt x="578" y="1182"/>
                      </a:lnTo>
                      <a:lnTo>
                        <a:pt x="588" y="1177"/>
                      </a:lnTo>
                      <a:lnTo>
                        <a:pt x="588" y="1172"/>
                      </a:lnTo>
                      <a:lnTo>
                        <a:pt x="593" y="1172"/>
                      </a:lnTo>
                      <a:lnTo>
                        <a:pt x="599" y="1161"/>
                      </a:lnTo>
                      <a:lnTo>
                        <a:pt x="588" y="1156"/>
                      </a:lnTo>
                      <a:lnTo>
                        <a:pt x="593" y="1167"/>
                      </a:lnTo>
                      <a:lnTo>
                        <a:pt x="604" y="1161"/>
                      </a:lnTo>
                      <a:lnTo>
                        <a:pt x="614" y="1156"/>
                      </a:lnTo>
                      <a:lnTo>
                        <a:pt x="609" y="1146"/>
                      </a:lnTo>
                      <a:lnTo>
                        <a:pt x="609" y="1156"/>
                      </a:lnTo>
                      <a:lnTo>
                        <a:pt x="614" y="1156"/>
                      </a:lnTo>
                      <a:lnTo>
                        <a:pt x="629" y="1156"/>
                      </a:lnTo>
                      <a:lnTo>
                        <a:pt x="655" y="1161"/>
                      </a:lnTo>
                      <a:lnTo>
                        <a:pt x="680" y="1161"/>
                      </a:lnTo>
                      <a:lnTo>
                        <a:pt x="716" y="1167"/>
                      </a:lnTo>
                      <a:lnTo>
                        <a:pt x="757" y="1172"/>
                      </a:lnTo>
                      <a:lnTo>
                        <a:pt x="798" y="1172"/>
                      </a:lnTo>
                      <a:lnTo>
                        <a:pt x="839" y="1177"/>
                      </a:lnTo>
                      <a:lnTo>
                        <a:pt x="885" y="1177"/>
                      </a:lnTo>
                      <a:lnTo>
                        <a:pt x="890" y="1177"/>
                      </a:lnTo>
                      <a:lnTo>
                        <a:pt x="895" y="1172"/>
                      </a:lnTo>
                      <a:lnTo>
                        <a:pt x="906" y="1156"/>
                      </a:lnTo>
                      <a:lnTo>
                        <a:pt x="911" y="1136"/>
                      </a:lnTo>
                      <a:lnTo>
                        <a:pt x="916" y="1115"/>
                      </a:lnTo>
                      <a:lnTo>
                        <a:pt x="921" y="1095"/>
                      </a:lnTo>
                      <a:lnTo>
                        <a:pt x="926" y="1074"/>
                      </a:lnTo>
                      <a:lnTo>
                        <a:pt x="926" y="1069"/>
                      </a:lnTo>
                      <a:lnTo>
                        <a:pt x="926" y="1049"/>
                      </a:lnTo>
                      <a:lnTo>
                        <a:pt x="926" y="1028"/>
                      </a:lnTo>
                      <a:lnTo>
                        <a:pt x="926" y="1008"/>
                      </a:lnTo>
                      <a:lnTo>
                        <a:pt x="926" y="987"/>
                      </a:lnTo>
                      <a:lnTo>
                        <a:pt x="926" y="967"/>
                      </a:lnTo>
                      <a:lnTo>
                        <a:pt x="921" y="946"/>
                      </a:lnTo>
                      <a:lnTo>
                        <a:pt x="911" y="946"/>
                      </a:lnTo>
                      <a:lnTo>
                        <a:pt x="921" y="946"/>
                      </a:lnTo>
                      <a:lnTo>
                        <a:pt x="921" y="926"/>
                      </a:lnTo>
                      <a:lnTo>
                        <a:pt x="916" y="911"/>
                      </a:lnTo>
                      <a:lnTo>
                        <a:pt x="911" y="895"/>
                      </a:lnTo>
                      <a:lnTo>
                        <a:pt x="906" y="880"/>
                      </a:lnTo>
                      <a:lnTo>
                        <a:pt x="901" y="870"/>
                      </a:lnTo>
                      <a:lnTo>
                        <a:pt x="895" y="854"/>
                      </a:lnTo>
                      <a:lnTo>
                        <a:pt x="890" y="849"/>
                      </a:lnTo>
                      <a:lnTo>
                        <a:pt x="885" y="844"/>
                      </a:lnTo>
                      <a:lnTo>
                        <a:pt x="880" y="849"/>
                      </a:lnTo>
                      <a:lnTo>
                        <a:pt x="890" y="849"/>
                      </a:lnTo>
                      <a:lnTo>
                        <a:pt x="885" y="839"/>
                      </a:lnTo>
                      <a:lnTo>
                        <a:pt x="880" y="834"/>
                      </a:lnTo>
                      <a:lnTo>
                        <a:pt x="875" y="829"/>
                      </a:lnTo>
                      <a:lnTo>
                        <a:pt x="865" y="824"/>
                      </a:lnTo>
                      <a:lnTo>
                        <a:pt x="860" y="824"/>
                      </a:lnTo>
                      <a:lnTo>
                        <a:pt x="854" y="824"/>
                      </a:lnTo>
                      <a:lnTo>
                        <a:pt x="854" y="829"/>
                      </a:lnTo>
                      <a:lnTo>
                        <a:pt x="860" y="824"/>
                      </a:lnTo>
                      <a:lnTo>
                        <a:pt x="854" y="819"/>
                      </a:lnTo>
                      <a:lnTo>
                        <a:pt x="849" y="819"/>
                      </a:lnTo>
                      <a:lnTo>
                        <a:pt x="839" y="819"/>
                      </a:lnTo>
                      <a:lnTo>
                        <a:pt x="824" y="819"/>
                      </a:lnTo>
                      <a:lnTo>
                        <a:pt x="803" y="824"/>
                      </a:lnTo>
                      <a:lnTo>
                        <a:pt x="783" y="829"/>
                      </a:lnTo>
                      <a:lnTo>
                        <a:pt x="778" y="829"/>
                      </a:lnTo>
                      <a:lnTo>
                        <a:pt x="783" y="829"/>
                      </a:lnTo>
                      <a:lnTo>
                        <a:pt x="762" y="839"/>
                      </a:lnTo>
                      <a:lnTo>
                        <a:pt x="747" y="844"/>
                      </a:lnTo>
                      <a:lnTo>
                        <a:pt x="747" y="849"/>
                      </a:lnTo>
                      <a:lnTo>
                        <a:pt x="747" y="844"/>
                      </a:lnTo>
                      <a:lnTo>
                        <a:pt x="737" y="844"/>
                      </a:lnTo>
                      <a:lnTo>
                        <a:pt x="721" y="849"/>
                      </a:lnTo>
                      <a:lnTo>
                        <a:pt x="721" y="854"/>
                      </a:lnTo>
                      <a:lnTo>
                        <a:pt x="721" y="849"/>
                      </a:lnTo>
                      <a:lnTo>
                        <a:pt x="711" y="849"/>
                      </a:lnTo>
                      <a:lnTo>
                        <a:pt x="696" y="849"/>
                      </a:lnTo>
                      <a:lnTo>
                        <a:pt x="686" y="849"/>
                      </a:lnTo>
                      <a:lnTo>
                        <a:pt x="680" y="849"/>
                      </a:lnTo>
                      <a:lnTo>
                        <a:pt x="680" y="854"/>
                      </a:lnTo>
                      <a:lnTo>
                        <a:pt x="686" y="849"/>
                      </a:lnTo>
                      <a:lnTo>
                        <a:pt x="670" y="844"/>
                      </a:lnTo>
                      <a:lnTo>
                        <a:pt x="665" y="844"/>
                      </a:lnTo>
                      <a:lnTo>
                        <a:pt x="660" y="844"/>
                      </a:lnTo>
                      <a:lnTo>
                        <a:pt x="660" y="849"/>
                      </a:lnTo>
                      <a:lnTo>
                        <a:pt x="665" y="844"/>
                      </a:lnTo>
                      <a:lnTo>
                        <a:pt x="655" y="839"/>
                      </a:lnTo>
                      <a:lnTo>
                        <a:pt x="650" y="839"/>
                      </a:lnTo>
                      <a:lnTo>
                        <a:pt x="645" y="839"/>
                      </a:lnTo>
                      <a:lnTo>
                        <a:pt x="645" y="844"/>
                      </a:lnTo>
                      <a:lnTo>
                        <a:pt x="650" y="839"/>
                      </a:lnTo>
                      <a:lnTo>
                        <a:pt x="640" y="834"/>
                      </a:lnTo>
                      <a:lnTo>
                        <a:pt x="634" y="839"/>
                      </a:lnTo>
                      <a:lnTo>
                        <a:pt x="640" y="834"/>
                      </a:lnTo>
                      <a:lnTo>
                        <a:pt x="629" y="824"/>
                      </a:lnTo>
                      <a:lnTo>
                        <a:pt x="624" y="829"/>
                      </a:lnTo>
                      <a:lnTo>
                        <a:pt x="634" y="829"/>
                      </a:lnTo>
                      <a:lnTo>
                        <a:pt x="624" y="813"/>
                      </a:lnTo>
                      <a:lnTo>
                        <a:pt x="619" y="808"/>
                      </a:lnTo>
                      <a:lnTo>
                        <a:pt x="609" y="798"/>
                      </a:lnTo>
                      <a:lnTo>
                        <a:pt x="604" y="803"/>
                      </a:lnTo>
                      <a:lnTo>
                        <a:pt x="614" y="803"/>
                      </a:lnTo>
                      <a:lnTo>
                        <a:pt x="609" y="788"/>
                      </a:lnTo>
                      <a:lnTo>
                        <a:pt x="604" y="772"/>
                      </a:lnTo>
                      <a:lnTo>
                        <a:pt x="593" y="772"/>
                      </a:lnTo>
                      <a:lnTo>
                        <a:pt x="604" y="772"/>
                      </a:lnTo>
                      <a:lnTo>
                        <a:pt x="604" y="762"/>
                      </a:lnTo>
                      <a:lnTo>
                        <a:pt x="604" y="747"/>
                      </a:lnTo>
                      <a:lnTo>
                        <a:pt x="604" y="737"/>
                      </a:lnTo>
                      <a:lnTo>
                        <a:pt x="593" y="737"/>
                      </a:lnTo>
                      <a:lnTo>
                        <a:pt x="604" y="742"/>
                      </a:lnTo>
                      <a:lnTo>
                        <a:pt x="609" y="731"/>
                      </a:lnTo>
                      <a:lnTo>
                        <a:pt x="614" y="721"/>
                      </a:lnTo>
                      <a:lnTo>
                        <a:pt x="619" y="706"/>
                      </a:lnTo>
                      <a:lnTo>
                        <a:pt x="629" y="691"/>
                      </a:lnTo>
                      <a:lnTo>
                        <a:pt x="619" y="685"/>
                      </a:lnTo>
                      <a:lnTo>
                        <a:pt x="624" y="691"/>
                      </a:lnTo>
                      <a:lnTo>
                        <a:pt x="634" y="680"/>
                      </a:lnTo>
                      <a:lnTo>
                        <a:pt x="629" y="675"/>
                      </a:lnTo>
                      <a:lnTo>
                        <a:pt x="634" y="685"/>
                      </a:lnTo>
                      <a:lnTo>
                        <a:pt x="645" y="680"/>
                      </a:lnTo>
                      <a:lnTo>
                        <a:pt x="655" y="675"/>
                      </a:lnTo>
                      <a:lnTo>
                        <a:pt x="665" y="670"/>
                      </a:lnTo>
                      <a:lnTo>
                        <a:pt x="675" y="665"/>
                      </a:lnTo>
                      <a:lnTo>
                        <a:pt x="686" y="660"/>
                      </a:lnTo>
                      <a:lnTo>
                        <a:pt x="680" y="650"/>
                      </a:lnTo>
                      <a:lnTo>
                        <a:pt x="680" y="660"/>
                      </a:lnTo>
                      <a:lnTo>
                        <a:pt x="691" y="660"/>
                      </a:lnTo>
                      <a:lnTo>
                        <a:pt x="696" y="660"/>
                      </a:lnTo>
                      <a:lnTo>
                        <a:pt x="696" y="650"/>
                      </a:lnTo>
                      <a:lnTo>
                        <a:pt x="696" y="660"/>
                      </a:lnTo>
                      <a:lnTo>
                        <a:pt x="706" y="665"/>
                      </a:lnTo>
                      <a:lnTo>
                        <a:pt x="716" y="665"/>
                      </a:lnTo>
                      <a:lnTo>
                        <a:pt x="716" y="655"/>
                      </a:lnTo>
                      <a:lnTo>
                        <a:pt x="716" y="665"/>
                      </a:lnTo>
                      <a:lnTo>
                        <a:pt x="737" y="675"/>
                      </a:lnTo>
                      <a:lnTo>
                        <a:pt x="752" y="680"/>
                      </a:lnTo>
                      <a:lnTo>
                        <a:pt x="773" y="691"/>
                      </a:lnTo>
                      <a:lnTo>
                        <a:pt x="788" y="701"/>
                      </a:lnTo>
                      <a:lnTo>
                        <a:pt x="803" y="711"/>
                      </a:lnTo>
                      <a:lnTo>
                        <a:pt x="798" y="706"/>
                      </a:lnTo>
                      <a:lnTo>
                        <a:pt x="803" y="711"/>
                      </a:lnTo>
                      <a:lnTo>
                        <a:pt x="824" y="716"/>
                      </a:lnTo>
                      <a:lnTo>
                        <a:pt x="834" y="716"/>
                      </a:lnTo>
                      <a:lnTo>
                        <a:pt x="834" y="706"/>
                      </a:lnTo>
                      <a:lnTo>
                        <a:pt x="829" y="711"/>
                      </a:lnTo>
                      <a:lnTo>
                        <a:pt x="834" y="716"/>
                      </a:lnTo>
                      <a:lnTo>
                        <a:pt x="839" y="721"/>
                      </a:lnTo>
                      <a:lnTo>
                        <a:pt x="849" y="721"/>
                      </a:lnTo>
                      <a:lnTo>
                        <a:pt x="854" y="721"/>
                      </a:lnTo>
                      <a:lnTo>
                        <a:pt x="865" y="716"/>
                      </a:lnTo>
                      <a:lnTo>
                        <a:pt x="860" y="706"/>
                      </a:lnTo>
                      <a:lnTo>
                        <a:pt x="860" y="716"/>
                      </a:lnTo>
                      <a:lnTo>
                        <a:pt x="865" y="716"/>
                      </a:lnTo>
                      <a:lnTo>
                        <a:pt x="870" y="716"/>
                      </a:lnTo>
                      <a:lnTo>
                        <a:pt x="880" y="711"/>
                      </a:lnTo>
                      <a:lnTo>
                        <a:pt x="890" y="706"/>
                      </a:lnTo>
                      <a:lnTo>
                        <a:pt x="890" y="701"/>
                      </a:lnTo>
                      <a:lnTo>
                        <a:pt x="895" y="696"/>
                      </a:lnTo>
                      <a:lnTo>
                        <a:pt x="901" y="691"/>
                      </a:lnTo>
                      <a:lnTo>
                        <a:pt x="906" y="685"/>
                      </a:lnTo>
                      <a:lnTo>
                        <a:pt x="911" y="685"/>
                      </a:lnTo>
                      <a:lnTo>
                        <a:pt x="911" y="680"/>
                      </a:lnTo>
                      <a:lnTo>
                        <a:pt x="911" y="675"/>
                      </a:lnTo>
                      <a:lnTo>
                        <a:pt x="901" y="675"/>
                      </a:lnTo>
                      <a:lnTo>
                        <a:pt x="911" y="680"/>
                      </a:lnTo>
                      <a:lnTo>
                        <a:pt x="916" y="670"/>
                      </a:lnTo>
                      <a:lnTo>
                        <a:pt x="921" y="650"/>
                      </a:lnTo>
                      <a:lnTo>
                        <a:pt x="921" y="644"/>
                      </a:lnTo>
                      <a:lnTo>
                        <a:pt x="921" y="624"/>
                      </a:lnTo>
                      <a:lnTo>
                        <a:pt x="921" y="598"/>
                      </a:lnTo>
                      <a:lnTo>
                        <a:pt x="916" y="568"/>
                      </a:lnTo>
                      <a:lnTo>
                        <a:pt x="916" y="542"/>
                      </a:lnTo>
                      <a:lnTo>
                        <a:pt x="911" y="511"/>
                      </a:lnTo>
                      <a:lnTo>
                        <a:pt x="906" y="450"/>
                      </a:lnTo>
                      <a:lnTo>
                        <a:pt x="901" y="399"/>
                      </a:lnTo>
                      <a:lnTo>
                        <a:pt x="901" y="378"/>
                      </a:lnTo>
                      <a:lnTo>
                        <a:pt x="901" y="358"/>
                      </a:lnTo>
                      <a:lnTo>
                        <a:pt x="901" y="343"/>
                      </a:lnTo>
                      <a:lnTo>
                        <a:pt x="901" y="332"/>
                      </a:lnTo>
                      <a:lnTo>
                        <a:pt x="901" y="317"/>
                      </a:lnTo>
                      <a:lnTo>
                        <a:pt x="890" y="327"/>
                      </a:lnTo>
                      <a:lnTo>
                        <a:pt x="875" y="337"/>
                      </a:lnTo>
                      <a:lnTo>
                        <a:pt x="854" y="348"/>
                      </a:lnTo>
                      <a:lnTo>
                        <a:pt x="854" y="353"/>
                      </a:lnTo>
                      <a:lnTo>
                        <a:pt x="854" y="348"/>
                      </a:lnTo>
                      <a:lnTo>
                        <a:pt x="834" y="353"/>
                      </a:lnTo>
                      <a:lnTo>
                        <a:pt x="808" y="358"/>
                      </a:lnTo>
                      <a:lnTo>
                        <a:pt x="783" y="363"/>
                      </a:lnTo>
                      <a:lnTo>
                        <a:pt x="757" y="363"/>
                      </a:lnTo>
                      <a:lnTo>
                        <a:pt x="732" y="363"/>
                      </a:lnTo>
                      <a:lnTo>
                        <a:pt x="706" y="363"/>
                      </a:lnTo>
                      <a:lnTo>
                        <a:pt x="680" y="363"/>
                      </a:lnTo>
                      <a:lnTo>
                        <a:pt x="650" y="363"/>
                      </a:lnTo>
                      <a:lnTo>
                        <a:pt x="629" y="358"/>
                      </a:lnTo>
                      <a:lnTo>
                        <a:pt x="604" y="353"/>
                      </a:lnTo>
                      <a:lnTo>
                        <a:pt x="583" y="348"/>
                      </a:lnTo>
                      <a:lnTo>
                        <a:pt x="583" y="353"/>
                      </a:lnTo>
                      <a:lnTo>
                        <a:pt x="588" y="348"/>
                      </a:lnTo>
                      <a:lnTo>
                        <a:pt x="573" y="343"/>
                      </a:lnTo>
                      <a:lnTo>
                        <a:pt x="558" y="332"/>
                      </a:lnTo>
                      <a:lnTo>
                        <a:pt x="542" y="327"/>
                      </a:lnTo>
                      <a:lnTo>
                        <a:pt x="537" y="332"/>
                      </a:lnTo>
                      <a:lnTo>
                        <a:pt x="542" y="327"/>
                      </a:lnTo>
                      <a:lnTo>
                        <a:pt x="532" y="317"/>
                      </a:lnTo>
                      <a:lnTo>
                        <a:pt x="527" y="312"/>
                      </a:lnTo>
                      <a:lnTo>
                        <a:pt x="522" y="307"/>
                      </a:lnTo>
                      <a:lnTo>
                        <a:pt x="517" y="312"/>
                      </a:lnTo>
                      <a:lnTo>
                        <a:pt x="527" y="312"/>
                      </a:lnTo>
                      <a:lnTo>
                        <a:pt x="522" y="302"/>
                      </a:lnTo>
                      <a:lnTo>
                        <a:pt x="512" y="302"/>
                      </a:lnTo>
                      <a:lnTo>
                        <a:pt x="522" y="302"/>
                      </a:lnTo>
                      <a:lnTo>
                        <a:pt x="522" y="296"/>
                      </a:lnTo>
                      <a:lnTo>
                        <a:pt x="522" y="286"/>
                      </a:lnTo>
                      <a:lnTo>
                        <a:pt x="522" y="281"/>
                      </a:lnTo>
                      <a:lnTo>
                        <a:pt x="522" y="271"/>
                      </a:lnTo>
                      <a:lnTo>
                        <a:pt x="512" y="271"/>
                      </a:lnTo>
                      <a:lnTo>
                        <a:pt x="517" y="276"/>
                      </a:lnTo>
                      <a:lnTo>
                        <a:pt x="522" y="271"/>
                      </a:lnTo>
                      <a:lnTo>
                        <a:pt x="527" y="271"/>
                      </a:lnTo>
                      <a:lnTo>
                        <a:pt x="532" y="261"/>
                      </a:lnTo>
                      <a:lnTo>
                        <a:pt x="537" y="250"/>
                      </a:lnTo>
                      <a:lnTo>
                        <a:pt x="527" y="245"/>
                      </a:lnTo>
                      <a:lnTo>
                        <a:pt x="532" y="255"/>
                      </a:lnTo>
                      <a:lnTo>
                        <a:pt x="542" y="250"/>
                      </a:lnTo>
                      <a:lnTo>
                        <a:pt x="542" y="245"/>
                      </a:lnTo>
                      <a:lnTo>
                        <a:pt x="558" y="225"/>
                      </a:lnTo>
                      <a:lnTo>
                        <a:pt x="578" y="204"/>
                      </a:lnTo>
                      <a:lnTo>
                        <a:pt x="583" y="204"/>
                      </a:lnTo>
                      <a:lnTo>
                        <a:pt x="593" y="189"/>
                      </a:lnTo>
                      <a:lnTo>
                        <a:pt x="599" y="174"/>
                      </a:lnTo>
                      <a:lnTo>
                        <a:pt x="604" y="158"/>
                      </a:lnTo>
                      <a:lnTo>
                        <a:pt x="609" y="148"/>
                      </a:lnTo>
                      <a:lnTo>
                        <a:pt x="609" y="143"/>
                      </a:lnTo>
                      <a:lnTo>
                        <a:pt x="609" y="122"/>
                      </a:lnTo>
                      <a:lnTo>
                        <a:pt x="609" y="107"/>
                      </a:lnTo>
                      <a:lnTo>
                        <a:pt x="604" y="92"/>
                      </a:lnTo>
                      <a:lnTo>
                        <a:pt x="599" y="76"/>
                      </a:lnTo>
                      <a:lnTo>
                        <a:pt x="588" y="61"/>
                      </a:lnTo>
                      <a:lnTo>
                        <a:pt x="583" y="56"/>
                      </a:lnTo>
                      <a:lnTo>
                        <a:pt x="573" y="46"/>
                      </a:lnTo>
                      <a:lnTo>
                        <a:pt x="568" y="51"/>
                      </a:lnTo>
                      <a:lnTo>
                        <a:pt x="578" y="51"/>
                      </a:lnTo>
                      <a:lnTo>
                        <a:pt x="568" y="35"/>
                      </a:lnTo>
                      <a:lnTo>
                        <a:pt x="563" y="30"/>
                      </a:lnTo>
                      <a:lnTo>
                        <a:pt x="547" y="20"/>
                      </a:lnTo>
                      <a:lnTo>
                        <a:pt x="532" y="15"/>
                      </a:lnTo>
                      <a:lnTo>
                        <a:pt x="517" y="5"/>
                      </a:lnTo>
                      <a:lnTo>
                        <a:pt x="512" y="5"/>
                      </a:lnTo>
                      <a:lnTo>
                        <a:pt x="491" y="0"/>
                      </a:lnTo>
                      <a:lnTo>
                        <a:pt x="471" y="0"/>
                      </a:lnTo>
                      <a:lnTo>
                        <a:pt x="450" y="0"/>
                      </a:lnTo>
                      <a:lnTo>
                        <a:pt x="435" y="5"/>
                      </a:lnTo>
                      <a:lnTo>
                        <a:pt x="419" y="15"/>
                      </a:lnTo>
                      <a:lnTo>
                        <a:pt x="419" y="20"/>
                      </a:lnTo>
                      <a:lnTo>
                        <a:pt x="419" y="15"/>
                      </a:lnTo>
                      <a:lnTo>
                        <a:pt x="399" y="20"/>
                      </a:lnTo>
                      <a:lnTo>
                        <a:pt x="394" y="20"/>
                      </a:lnTo>
                      <a:lnTo>
                        <a:pt x="399" y="20"/>
                      </a:lnTo>
                      <a:lnTo>
                        <a:pt x="384" y="30"/>
                      </a:lnTo>
                      <a:lnTo>
                        <a:pt x="378" y="30"/>
                      </a:lnTo>
                      <a:lnTo>
                        <a:pt x="363" y="46"/>
                      </a:lnTo>
                      <a:lnTo>
                        <a:pt x="353" y="56"/>
                      </a:lnTo>
                      <a:lnTo>
                        <a:pt x="353" y="61"/>
                      </a:lnTo>
                      <a:lnTo>
                        <a:pt x="343" y="76"/>
                      </a:lnTo>
                      <a:lnTo>
                        <a:pt x="338" y="92"/>
                      </a:lnTo>
                      <a:lnTo>
                        <a:pt x="332" y="107"/>
                      </a:lnTo>
                      <a:lnTo>
                        <a:pt x="327" y="122"/>
                      </a:lnTo>
                      <a:lnTo>
                        <a:pt x="327" y="143"/>
                      </a:lnTo>
                      <a:lnTo>
                        <a:pt x="327" y="158"/>
                      </a:lnTo>
                      <a:lnTo>
                        <a:pt x="327" y="163"/>
                      </a:lnTo>
                      <a:lnTo>
                        <a:pt x="332" y="179"/>
                      </a:lnTo>
                      <a:lnTo>
                        <a:pt x="338" y="184"/>
                      </a:lnTo>
                      <a:lnTo>
                        <a:pt x="343" y="179"/>
                      </a:lnTo>
                      <a:lnTo>
                        <a:pt x="338" y="184"/>
                      </a:lnTo>
                      <a:lnTo>
                        <a:pt x="343" y="194"/>
                      </a:lnTo>
                      <a:lnTo>
                        <a:pt x="348" y="199"/>
                      </a:lnTo>
                      <a:lnTo>
                        <a:pt x="353" y="204"/>
                      </a:lnTo>
                      <a:lnTo>
                        <a:pt x="358" y="199"/>
                      </a:lnTo>
                      <a:lnTo>
                        <a:pt x="353" y="204"/>
                      </a:lnTo>
                      <a:lnTo>
                        <a:pt x="363" y="220"/>
                      </a:lnTo>
                      <a:lnTo>
                        <a:pt x="373" y="230"/>
                      </a:lnTo>
                      <a:lnTo>
                        <a:pt x="378" y="225"/>
                      </a:lnTo>
                      <a:lnTo>
                        <a:pt x="373" y="230"/>
                      </a:lnTo>
                      <a:lnTo>
                        <a:pt x="384" y="245"/>
                      </a:lnTo>
                      <a:lnTo>
                        <a:pt x="389" y="255"/>
                      </a:lnTo>
                      <a:lnTo>
                        <a:pt x="394" y="271"/>
                      </a:lnTo>
                      <a:lnTo>
                        <a:pt x="399" y="281"/>
                      </a:lnTo>
                      <a:lnTo>
                        <a:pt x="404" y="276"/>
                      </a:lnTo>
                      <a:lnTo>
                        <a:pt x="399" y="276"/>
                      </a:lnTo>
                      <a:lnTo>
                        <a:pt x="399" y="286"/>
                      </a:lnTo>
                      <a:lnTo>
                        <a:pt x="399" y="291"/>
                      </a:lnTo>
                      <a:lnTo>
                        <a:pt x="399" y="302"/>
                      </a:lnTo>
                      <a:lnTo>
                        <a:pt x="404" y="302"/>
                      </a:lnTo>
                      <a:lnTo>
                        <a:pt x="399" y="302"/>
                      </a:lnTo>
                      <a:lnTo>
                        <a:pt x="394" y="312"/>
                      </a:lnTo>
                      <a:lnTo>
                        <a:pt x="399" y="312"/>
                      </a:lnTo>
                      <a:lnTo>
                        <a:pt x="394" y="307"/>
                      </a:lnTo>
                      <a:lnTo>
                        <a:pt x="389" y="312"/>
                      </a:lnTo>
                      <a:lnTo>
                        <a:pt x="384" y="317"/>
                      </a:lnTo>
                      <a:lnTo>
                        <a:pt x="378" y="322"/>
                      </a:lnTo>
                      <a:lnTo>
                        <a:pt x="384" y="327"/>
                      </a:lnTo>
                      <a:lnTo>
                        <a:pt x="384" y="322"/>
                      </a:lnTo>
                      <a:lnTo>
                        <a:pt x="373" y="327"/>
                      </a:lnTo>
                      <a:lnTo>
                        <a:pt x="373" y="332"/>
                      </a:lnTo>
                      <a:lnTo>
                        <a:pt x="373" y="327"/>
                      </a:lnTo>
                      <a:lnTo>
                        <a:pt x="363" y="327"/>
                      </a:lnTo>
                      <a:lnTo>
                        <a:pt x="348" y="327"/>
                      </a:lnTo>
                      <a:lnTo>
                        <a:pt x="302" y="327"/>
                      </a:lnTo>
                      <a:lnTo>
                        <a:pt x="250" y="332"/>
                      </a:lnTo>
                      <a:lnTo>
                        <a:pt x="204" y="332"/>
                      </a:lnTo>
                      <a:lnTo>
                        <a:pt x="158" y="337"/>
                      </a:lnTo>
                      <a:lnTo>
                        <a:pt x="112" y="337"/>
                      </a:lnTo>
                      <a:lnTo>
                        <a:pt x="76" y="337"/>
                      </a:lnTo>
                      <a:lnTo>
                        <a:pt x="56" y="337"/>
                      </a:lnTo>
                      <a:lnTo>
                        <a:pt x="41" y="337"/>
                      </a:lnTo>
                      <a:lnTo>
                        <a:pt x="41" y="343"/>
                      </a:lnTo>
                      <a:lnTo>
                        <a:pt x="46" y="337"/>
                      </a:lnTo>
                      <a:lnTo>
                        <a:pt x="35" y="332"/>
                      </a:lnTo>
                      <a:lnTo>
                        <a:pt x="25" y="327"/>
                      </a:lnTo>
                      <a:lnTo>
                        <a:pt x="15" y="322"/>
                      </a:lnTo>
                      <a:lnTo>
                        <a:pt x="15" y="332"/>
                      </a:lnTo>
                      <a:lnTo>
                        <a:pt x="15" y="373"/>
                      </a:lnTo>
                      <a:lnTo>
                        <a:pt x="15" y="430"/>
                      </a:lnTo>
                      <a:lnTo>
                        <a:pt x="15" y="486"/>
                      </a:lnTo>
                      <a:lnTo>
                        <a:pt x="15" y="547"/>
                      </a:lnTo>
                      <a:lnTo>
                        <a:pt x="15" y="604"/>
                      </a:lnTo>
                      <a:lnTo>
                        <a:pt x="15" y="655"/>
                      </a:lnTo>
                      <a:lnTo>
                        <a:pt x="15" y="696"/>
                      </a:lnTo>
                      <a:lnTo>
                        <a:pt x="15" y="716"/>
                      </a:lnTo>
                      <a:lnTo>
                        <a:pt x="15" y="726"/>
                      </a:lnTo>
                      <a:lnTo>
                        <a:pt x="15" y="731"/>
                      </a:lnTo>
                      <a:lnTo>
                        <a:pt x="20" y="737"/>
                      </a:lnTo>
                      <a:lnTo>
                        <a:pt x="25" y="731"/>
                      </a:lnTo>
                      <a:lnTo>
                        <a:pt x="20" y="731"/>
                      </a:lnTo>
                      <a:lnTo>
                        <a:pt x="20" y="742"/>
                      </a:lnTo>
                      <a:lnTo>
                        <a:pt x="20" y="747"/>
                      </a:lnTo>
                      <a:lnTo>
                        <a:pt x="25" y="752"/>
                      </a:lnTo>
                      <a:lnTo>
                        <a:pt x="35" y="757"/>
                      </a:lnTo>
                      <a:lnTo>
                        <a:pt x="35" y="747"/>
                      </a:lnTo>
                      <a:lnTo>
                        <a:pt x="30" y="752"/>
                      </a:lnTo>
                      <a:lnTo>
                        <a:pt x="35" y="762"/>
                      </a:lnTo>
                      <a:lnTo>
                        <a:pt x="41" y="767"/>
                      </a:lnTo>
                      <a:lnTo>
                        <a:pt x="51" y="772"/>
                      </a:lnTo>
                      <a:lnTo>
                        <a:pt x="61" y="778"/>
                      </a:lnTo>
                      <a:lnTo>
                        <a:pt x="71" y="778"/>
                      </a:lnTo>
                      <a:lnTo>
                        <a:pt x="71" y="767"/>
                      </a:lnTo>
                      <a:lnTo>
                        <a:pt x="71" y="778"/>
                      </a:lnTo>
                      <a:lnTo>
                        <a:pt x="82" y="783"/>
                      </a:lnTo>
                      <a:lnTo>
                        <a:pt x="97" y="783"/>
                      </a:lnTo>
                      <a:lnTo>
                        <a:pt x="107" y="783"/>
                      </a:lnTo>
                      <a:lnTo>
                        <a:pt x="117" y="783"/>
                      </a:lnTo>
                      <a:lnTo>
                        <a:pt x="123" y="783"/>
                      </a:lnTo>
                      <a:lnTo>
                        <a:pt x="138" y="778"/>
                      </a:lnTo>
                      <a:lnTo>
                        <a:pt x="148" y="772"/>
                      </a:lnTo>
                      <a:lnTo>
                        <a:pt x="148" y="767"/>
                      </a:lnTo>
                      <a:lnTo>
                        <a:pt x="158" y="757"/>
                      </a:lnTo>
                      <a:lnTo>
                        <a:pt x="169" y="747"/>
                      </a:lnTo>
                      <a:lnTo>
                        <a:pt x="174" y="742"/>
                      </a:lnTo>
                      <a:close/>
                      <a:moveTo>
                        <a:pt x="158" y="737"/>
                      </a:moveTo>
                      <a:lnTo>
                        <a:pt x="148" y="747"/>
                      </a:lnTo>
                      <a:lnTo>
                        <a:pt x="138" y="757"/>
                      </a:lnTo>
                      <a:lnTo>
                        <a:pt x="143" y="762"/>
                      </a:lnTo>
                      <a:lnTo>
                        <a:pt x="143" y="757"/>
                      </a:lnTo>
                      <a:lnTo>
                        <a:pt x="133" y="762"/>
                      </a:lnTo>
                      <a:lnTo>
                        <a:pt x="117" y="767"/>
                      </a:lnTo>
                      <a:lnTo>
                        <a:pt x="117" y="772"/>
                      </a:lnTo>
                      <a:lnTo>
                        <a:pt x="117" y="767"/>
                      </a:lnTo>
                      <a:lnTo>
                        <a:pt x="107" y="767"/>
                      </a:lnTo>
                      <a:lnTo>
                        <a:pt x="97" y="767"/>
                      </a:lnTo>
                      <a:lnTo>
                        <a:pt x="82" y="767"/>
                      </a:lnTo>
                      <a:lnTo>
                        <a:pt x="82" y="772"/>
                      </a:lnTo>
                      <a:lnTo>
                        <a:pt x="87" y="767"/>
                      </a:lnTo>
                      <a:lnTo>
                        <a:pt x="76" y="762"/>
                      </a:lnTo>
                      <a:lnTo>
                        <a:pt x="71" y="762"/>
                      </a:lnTo>
                      <a:lnTo>
                        <a:pt x="61" y="762"/>
                      </a:lnTo>
                      <a:lnTo>
                        <a:pt x="61" y="767"/>
                      </a:lnTo>
                      <a:lnTo>
                        <a:pt x="66" y="762"/>
                      </a:lnTo>
                      <a:lnTo>
                        <a:pt x="56" y="757"/>
                      </a:lnTo>
                      <a:lnTo>
                        <a:pt x="46" y="752"/>
                      </a:lnTo>
                      <a:lnTo>
                        <a:pt x="41" y="757"/>
                      </a:lnTo>
                      <a:lnTo>
                        <a:pt x="51" y="757"/>
                      </a:lnTo>
                      <a:lnTo>
                        <a:pt x="46" y="747"/>
                      </a:lnTo>
                      <a:lnTo>
                        <a:pt x="41" y="742"/>
                      </a:lnTo>
                      <a:lnTo>
                        <a:pt x="30" y="737"/>
                      </a:lnTo>
                      <a:lnTo>
                        <a:pt x="25" y="742"/>
                      </a:lnTo>
                      <a:lnTo>
                        <a:pt x="35" y="742"/>
                      </a:lnTo>
                      <a:lnTo>
                        <a:pt x="35" y="731"/>
                      </a:lnTo>
                      <a:lnTo>
                        <a:pt x="30" y="726"/>
                      </a:lnTo>
                      <a:lnTo>
                        <a:pt x="25" y="721"/>
                      </a:lnTo>
                      <a:lnTo>
                        <a:pt x="20" y="726"/>
                      </a:lnTo>
                      <a:lnTo>
                        <a:pt x="30" y="726"/>
                      </a:lnTo>
                      <a:lnTo>
                        <a:pt x="30" y="716"/>
                      </a:lnTo>
                      <a:lnTo>
                        <a:pt x="30" y="696"/>
                      </a:lnTo>
                      <a:lnTo>
                        <a:pt x="30" y="655"/>
                      </a:lnTo>
                      <a:lnTo>
                        <a:pt x="30" y="604"/>
                      </a:lnTo>
                      <a:lnTo>
                        <a:pt x="30" y="547"/>
                      </a:lnTo>
                      <a:lnTo>
                        <a:pt x="30" y="486"/>
                      </a:lnTo>
                      <a:lnTo>
                        <a:pt x="30" y="430"/>
                      </a:lnTo>
                      <a:lnTo>
                        <a:pt x="30" y="373"/>
                      </a:lnTo>
                      <a:lnTo>
                        <a:pt x="30" y="332"/>
                      </a:lnTo>
                      <a:lnTo>
                        <a:pt x="20" y="332"/>
                      </a:lnTo>
                      <a:lnTo>
                        <a:pt x="20" y="343"/>
                      </a:lnTo>
                      <a:lnTo>
                        <a:pt x="30" y="348"/>
                      </a:lnTo>
                      <a:lnTo>
                        <a:pt x="41" y="353"/>
                      </a:lnTo>
                      <a:lnTo>
                        <a:pt x="56" y="353"/>
                      </a:lnTo>
                      <a:lnTo>
                        <a:pt x="76" y="353"/>
                      </a:lnTo>
                      <a:lnTo>
                        <a:pt x="112" y="353"/>
                      </a:lnTo>
                      <a:lnTo>
                        <a:pt x="158" y="353"/>
                      </a:lnTo>
                      <a:lnTo>
                        <a:pt x="204" y="348"/>
                      </a:lnTo>
                      <a:lnTo>
                        <a:pt x="250" y="348"/>
                      </a:lnTo>
                      <a:lnTo>
                        <a:pt x="302" y="343"/>
                      </a:lnTo>
                      <a:lnTo>
                        <a:pt x="348" y="343"/>
                      </a:lnTo>
                      <a:lnTo>
                        <a:pt x="363" y="343"/>
                      </a:lnTo>
                      <a:lnTo>
                        <a:pt x="373" y="343"/>
                      </a:lnTo>
                      <a:lnTo>
                        <a:pt x="378" y="343"/>
                      </a:lnTo>
                      <a:lnTo>
                        <a:pt x="389" y="337"/>
                      </a:lnTo>
                      <a:lnTo>
                        <a:pt x="389" y="332"/>
                      </a:lnTo>
                      <a:lnTo>
                        <a:pt x="394" y="327"/>
                      </a:lnTo>
                      <a:lnTo>
                        <a:pt x="399" y="322"/>
                      </a:lnTo>
                      <a:lnTo>
                        <a:pt x="404" y="317"/>
                      </a:lnTo>
                      <a:lnTo>
                        <a:pt x="409" y="317"/>
                      </a:lnTo>
                      <a:lnTo>
                        <a:pt x="414" y="307"/>
                      </a:lnTo>
                      <a:lnTo>
                        <a:pt x="414" y="302"/>
                      </a:lnTo>
                      <a:lnTo>
                        <a:pt x="414" y="291"/>
                      </a:lnTo>
                      <a:lnTo>
                        <a:pt x="414" y="286"/>
                      </a:lnTo>
                      <a:lnTo>
                        <a:pt x="414" y="276"/>
                      </a:lnTo>
                      <a:lnTo>
                        <a:pt x="409" y="266"/>
                      </a:lnTo>
                      <a:lnTo>
                        <a:pt x="404" y="250"/>
                      </a:lnTo>
                      <a:lnTo>
                        <a:pt x="399" y="240"/>
                      </a:lnTo>
                      <a:lnTo>
                        <a:pt x="389" y="225"/>
                      </a:lnTo>
                      <a:lnTo>
                        <a:pt x="384" y="220"/>
                      </a:lnTo>
                      <a:lnTo>
                        <a:pt x="373" y="209"/>
                      </a:lnTo>
                      <a:lnTo>
                        <a:pt x="368" y="215"/>
                      </a:lnTo>
                      <a:lnTo>
                        <a:pt x="378" y="215"/>
                      </a:lnTo>
                      <a:lnTo>
                        <a:pt x="368" y="199"/>
                      </a:lnTo>
                      <a:lnTo>
                        <a:pt x="363" y="194"/>
                      </a:lnTo>
                      <a:lnTo>
                        <a:pt x="358" y="189"/>
                      </a:lnTo>
                      <a:lnTo>
                        <a:pt x="353" y="184"/>
                      </a:lnTo>
                      <a:lnTo>
                        <a:pt x="348" y="189"/>
                      </a:lnTo>
                      <a:lnTo>
                        <a:pt x="358" y="189"/>
                      </a:lnTo>
                      <a:lnTo>
                        <a:pt x="353" y="179"/>
                      </a:lnTo>
                      <a:lnTo>
                        <a:pt x="348" y="174"/>
                      </a:lnTo>
                      <a:lnTo>
                        <a:pt x="343" y="168"/>
                      </a:lnTo>
                      <a:lnTo>
                        <a:pt x="338" y="174"/>
                      </a:lnTo>
                      <a:lnTo>
                        <a:pt x="348" y="174"/>
                      </a:lnTo>
                      <a:lnTo>
                        <a:pt x="343" y="158"/>
                      </a:lnTo>
                      <a:lnTo>
                        <a:pt x="332" y="158"/>
                      </a:lnTo>
                      <a:lnTo>
                        <a:pt x="343" y="158"/>
                      </a:lnTo>
                      <a:lnTo>
                        <a:pt x="343" y="143"/>
                      </a:lnTo>
                      <a:lnTo>
                        <a:pt x="343" y="122"/>
                      </a:lnTo>
                      <a:lnTo>
                        <a:pt x="332" y="122"/>
                      </a:lnTo>
                      <a:lnTo>
                        <a:pt x="343" y="128"/>
                      </a:lnTo>
                      <a:lnTo>
                        <a:pt x="348" y="112"/>
                      </a:lnTo>
                      <a:lnTo>
                        <a:pt x="353" y="97"/>
                      </a:lnTo>
                      <a:lnTo>
                        <a:pt x="358" y="81"/>
                      </a:lnTo>
                      <a:lnTo>
                        <a:pt x="368" y="66"/>
                      </a:lnTo>
                      <a:lnTo>
                        <a:pt x="358" y="61"/>
                      </a:lnTo>
                      <a:lnTo>
                        <a:pt x="363" y="66"/>
                      </a:lnTo>
                      <a:lnTo>
                        <a:pt x="373" y="56"/>
                      </a:lnTo>
                      <a:lnTo>
                        <a:pt x="389" y="41"/>
                      </a:lnTo>
                      <a:lnTo>
                        <a:pt x="384" y="35"/>
                      </a:lnTo>
                      <a:lnTo>
                        <a:pt x="389" y="46"/>
                      </a:lnTo>
                      <a:lnTo>
                        <a:pt x="404" y="35"/>
                      </a:lnTo>
                      <a:lnTo>
                        <a:pt x="399" y="25"/>
                      </a:lnTo>
                      <a:lnTo>
                        <a:pt x="399" y="35"/>
                      </a:lnTo>
                      <a:lnTo>
                        <a:pt x="419" y="30"/>
                      </a:lnTo>
                      <a:lnTo>
                        <a:pt x="425" y="25"/>
                      </a:lnTo>
                      <a:lnTo>
                        <a:pt x="425" y="30"/>
                      </a:lnTo>
                      <a:lnTo>
                        <a:pt x="440" y="20"/>
                      </a:lnTo>
                      <a:lnTo>
                        <a:pt x="455" y="15"/>
                      </a:lnTo>
                      <a:lnTo>
                        <a:pt x="450" y="5"/>
                      </a:lnTo>
                      <a:lnTo>
                        <a:pt x="450" y="15"/>
                      </a:lnTo>
                      <a:lnTo>
                        <a:pt x="471" y="15"/>
                      </a:lnTo>
                      <a:lnTo>
                        <a:pt x="491" y="15"/>
                      </a:lnTo>
                      <a:lnTo>
                        <a:pt x="512" y="20"/>
                      </a:lnTo>
                      <a:lnTo>
                        <a:pt x="512" y="10"/>
                      </a:lnTo>
                      <a:lnTo>
                        <a:pt x="512" y="20"/>
                      </a:lnTo>
                      <a:lnTo>
                        <a:pt x="527" y="30"/>
                      </a:lnTo>
                      <a:lnTo>
                        <a:pt x="542" y="35"/>
                      </a:lnTo>
                      <a:lnTo>
                        <a:pt x="558" y="46"/>
                      </a:lnTo>
                      <a:lnTo>
                        <a:pt x="558" y="35"/>
                      </a:lnTo>
                      <a:lnTo>
                        <a:pt x="552" y="41"/>
                      </a:lnTo>
                      <a:lnTo>
                        <a:pt x="563" y="56"/>
                      </a:lnTo>
                      <a:lnTo>
                        <a:pt x="573" y="66"/>
                      </a:lnTo>
                      <a:lnTo>
                        <a:pt x="578" y="61"/>
                      </a:lnTo>
                      <a:lnTo>
                        <a:pt x="573" y="66"/>
                      </a:lnTo>
                      <a:lnTo>
                        <a:pt x="583" y="81"/>
                      </a:lnTo>
                      <a:lnTo>
                        <a:pt x="588" y="97"/>
                      </a:lnTo>
                      <a:lnTo>
                        <a:pt x="593" y="112"/>
                      </a:lnTo>
                      <a:lnTo>
                        <a:pt x="599" y="107"/>
                      </a:lnTo>
                      <a:lnTo>
                        <a:pt x="593" y="107"/>
                      </a:lnTo>
                      <a:lnTo>
                        <a:pt x="593" y="122"/>
                      </a:lnTo>
                      <a:lnTo>
                        <a:pt x="593" y="143"/>
                      </a:lnTo>
                      <a:lnTo>
                        <a:pt x="599" y="143"/>
                      </a:lnTo>
                      <a:lnTo>
                        <a:pt x="593" y="143"/>
                      </a:lnTo>
                      <a:lnTo>
                        <a:pt x="588" y="153"/>
                      </a:lnTo>
                      <a:lnTo>
                        <a:pt x="583" y="168"/>
                      </a:lnTo>
                      <a:lnTo>
                        <a:pt x="578" y="184"/>
                      </a:lnTo>
                      <a:lnTo>
                        <a:pt x="568" y="199"/>
                      </a:lnTo>
                      <a:lnTo>
                        <a:pt x="573" y="199"/>
                      </a:lnTo>
                      <a:lnTo>
                        <a:pt x="568" y="194"/>
                      </a:lnTo>
                      <a:lnTo>
                        <a:pt x="547" y="215"/>
                      </a:lnTo>
                      <a:lnTo>
                        <a:pt x="532" y="235"/>
                      </a:lnTo>
                      <a:lnTo>
                        <a:pt x="537" y="240"/>
                      </a:lnTo>
                      <a:lnTo>
                        <a:pt x="537" y="235"/>
                      </a:lnTo>
                      <a:lnTo>
                        <a:pt x="527" y="240"/>
                      </a:lnTo>
                      <a:lnTo>
                        <a:pt x="522" y="240"/>
                      </a:lnTo>
                      <a:lnTo>
                        <a:pt x="522" y="245"/>
                      </a:lnTo>
                      <a:lnTo>
                        <a:pt x="517" y="255"/>
                      </a:lnTo>
                      <a:lnTo>
                        <a:pt x="512" y="266"/>
                      </a:lnTo>
                      <a:lnTo>
                        <a:pt x="517" y="266"/>
                      </a:lnTo>
                      <a:lnTo>
                        <a:pt x="512" y="261"/>
                      </a:lnTo>
                      <a:lnTo>
                        <a:pt x="506" y="266"/>
                      </a:lnTo>
                      <a:lnTo>
                        <a:pt x="506" y="271"/>
                      </a:lnTo>
                      <a:lnTo>
                        <a:pt x="506" y="281"/>
                      </a:lnTo>
                      <a:lnTo>
                        <a:pt x="506" y="286"/>
                      </a:lnTo>
                      <a:lnTo>
                        <a:pt x="506" y="296"/>
                      </a:lnTo>
                      <a:lnTo>
                        <a:pt x="506" y="302"/>
                      </a:lnTo>
                      <a:lnTo>
                        <a:pt x="506" y="307"/>
                      </a:lnTo>
                      <a:lnTo>
                        <a:pt x="512" y="317"/>
                      </a:lnTo>
                      <a:lnTo>
                        <a:pt x="517" y="322"/>
                      </a:lnTo>
                      <a:lnTo>
                        <a:pt x="522" y="327"/>
                      </a:lnTo>
                      <a:lnTo>
                        <a:pt x="532" y="337"/>
                      </a:lnTo>
                      <a:lnTo>
                        <a:pt x="537" y="343"/>
                      </a:lnTo>
                      <a:lnTo>
                        <a:pt x="552" y="348"/>
                      </a:lnTo>
                      <a:lnTo>
                        <a:pt x="568" y="358"/>
                      </a:lnTo>
                      <a:lnTo>
                        <a:pt x="583" y="363"/>
                      </a:lnTo>
                      <a:lnTo>
                        <a:pt x="573" y="358"/>
                      </a:lnTo>
                      <a:lnTo>
                        <a:pt x="583" y="363"/>
                      </a:lnTo>
                      <a:lnTo>
                        <a:pt x="604" y="368"/>
                      </a:lnTo>
                      <a:lnTo>
                        <a:pt x="629" y="373"/>
                      </a:lnTo>
                      <a:lnTo>
                        <a:pt x="650" y="378"/>
                      </a:lnTo>
                      <a:lnTo>
                        <a:pt x="680" y="378"/>
                      </a:lnTo>
                      <a:lnTo>
                        <a:pt x="706" y="378"/>
                      </a:lnTo>
                      <a:lnTo>
                        <a:pt x="732" y="378"/>
                      </a:lnTo>
                      <a:lnTo>
                        <a:pt x="757" y="378"/>
                      </a:lnTo>
                      <a:lnTo>
                        <a:pt x="783" y="378"/>
                      </a:lnTo>
                      <a:lnTo>
                        <a:pt x="808" y="373"/>
                      </a:lnTo>
                      <a:lnTo>
                        <a:pt x="834" y="368"/>
                      </a:lnTo>
                      <a:lnTo>
                        <a:pt x="854" y="363"/>
                      </a:lnTo>
                      <a:lnTo>
                        <a:pt x="860" y="358"/>
                      </a:lnTo>
                      <a:lnTo>
                        <a:pt x="860" y="363"/>
                      </a:lnTo>
                      <a:lnTo>
                        <a:pt x="880" y="353"/>
                      </a:lnTo>
                      <a:lnTo>
                        <a:pt x="895" y="343"/>
                      </a:lnTo>
                      <a:lnTo>
                        <a:pt x="890" y="332"/>
                      </a:lnTo>
                      <a:lnTo>
                        <a:pt x="885" y="332"/>
                      </a:lnTo>
                      <a:lnTo>
                        <a:pt x="885" y="343"/>
                      </a:lnTo>
                      <a:lnTo>
                        <a:pt x="885" y="358"/>
                      </a:lnTo>
                      <a:lnTo>
                        <a:pt x="885" y="378"/>
                      </a:lnTo>
                      <a:lnTo>
                        <a:pt x="885" y="399"/>
                      </a:lnTo>
                      <a:lnTo>
                        <a:pt x="890" y="450"/>
                      </a:lnTo>
                      <a:lnTo>
                        <a:pt x="895" y="511"/>
                      </a:lnTo>
                      <a:lnTo>
                        <a:pt x="901" y="542"/>
                      </a:lnTo>
                      <a:lnTo>
                        <a:pt x="901" y="568"/>
                      </a:lnTo>
                      <a:lnTo>
                        <a:pt x="906" y="598"/>
                      </a:lnTo>
                      <a:lnTo>
                        <a:pt x="906" y="624"/>
                      </a:lnTo>
                      <a:lnTo>
                        <a:pt x="906" y="644"/>
                      </a:lnTo>
                      <a:lnTo>
                        <a:pt x="911" y="644"/>
                      </a:lnTo>
                      <a:lnTo>
                        <a:pt x="906" y="644"/>
                      </a:lnTo>
                      <a:lnTo>
                        <a:pt x="901" y="665"/>
                      </a:lnTo>
                      <a:lnTo>
                        <a:pt x="895" y="675"/>
                      </a:lnTo>
                      <a:lnTo>
                        <a:pt x="895" y="680"/>
                      </a:lnTo>
                      <a:lnTo>
                        <a:pt x="901" y="680"/>
                      </a:lnTo>
                      <a:lnTo>
                        <a:pt x="895" y="675"/>
                      </a:lnTo>
                      <a:lnTo>
                        <a:pt x="890" y="680"/>
                      </a:lnTo>
                      <a:lnTo>
                        <a:pt x="885" y="685"/>
                      </a:lnTo>
                      <a:lnTo>
                        <a:pt x="880" y="691"/>
                      </a:lnTo>
                      <a:lnTo>
                        <a:pt x="885" y="696"/>
                      </a:lnTo>
                      <a:lnTo>
                        <a:pt x="885" y="691"/>
                      </a:lnTo>
                      <a:lnTo>
                        <a:pt x="875" y="696"/>
                      </a:lnTo>
                      <a:lnTo>
                        <a:pt x="865" y="701"/>
                      </a:lnTo>
                      <a:lnTo>
                        <a:pt x="865" y="706"/>
                      </a:lnTo>
                      <a:lnTo>
                        <a:pt x="865" y="701"/>
                      </a:lnTo>
                      <a:lnTo>
                        <a:pt x="860" y="701"/>
                      </a:lnTo>
                      <a:lnTo>
                        <a:pt x="849" y="706"/>
                      </a:lnTo>
                      <a:lnTo>
                        <a:pt x="849" y="711"/>
                      </a:lnTo>
                      <a:lnTo>
                        <a:pt x="849" y="706"/>
                      </a:lnTo>
                      <a:lnTo>
                        <a:pt x="839" y="706"/>
                      </a:lnTo>
                      <a:lnTo>
                        <a:pt x="839" y="711"/>
                      </a:lnTo>
                      <a:lnTo>
                        <a:pt x="844" y="706"/>
                      </a:lnTo>
                      <a:lnTo>
                        <a:pt x="839" y="701"/>
                      </a:lnTo>
                      <a:lnTo>
                        <a:pt x="834" y="701"/>
                      </a:lnTo>
                      <a:lnTo>
                        <a:pt x="824" y="701"/>
                      </a:lnTo>
                      <a:lnTo>
                        <a:pt x="803" y="696"/>
                      </a:lnTo>
                      <a:lnTo>
                        <a:pt x="803" y="701"/>
                      </a:lnTo>
                      <a:lnTo>
                        <a:pt x="808" y="696"/>
                      </a:lnTo>
                      <a:lnTo>
                        <a:pt x="793" y="685"/>
                      </a:lnTo>
                      <a:lnTo>
                        <a:pt x="778" y="675"/>
                      </a:lnTo>
                      <a:lnTo>
                        <a:pt x="757" y="665"/>
                      </a:lnTo>
                      <a:lnTo>
                        <a:pt x="742" y="660"/>
                      </a:lnTo>
                      <a:lnTo>
                        <a:pt x="721" y="650"/>
                      </a:lnTo>
                      <a:lnTo>
                        <a:pt x="716" y="650"/>
                      </a:lnTo>
                      <a:lnTo>
                        <a:pt x="706" y="650"/>
                      </a:lnTo>
                      <a:lnTo>
                        <a:pt x="706" y="655"/>
                      </a:lnTo>
                      <a:lnTo>
                        <a:pt x="711" y="650"/>
                      </a:lnTo>
                      <a:lnTo>
                        <a:pt x="701" y="644"/>
                      </a:lnTo>
                      <a:lnTo>
                        <a:pt x="696" y="644"/>
                      </a:lnTo>
                      <a:lnTo>
                        <a:pt x="691" y="644"/>
                      </a:lnTo>
                      <a:lnTo>
                        <a:pt x="680" y="644"/>
                      </a:lnTo>
                      <a:lnTo>
                        <a:pt x="670" y="650"/>
                      </a:lnTo>
                      <a:lnTo>
                        <a:pt x="660" y="655"/>
                      </a:lnTo>
                      <a:lnTo>
                        <a:pt x="650" y="660"/>
                      </a:lnTo>
                      <a:lnTo>
                        <a:pt x="640" y="665"/>
                      </a:lnTo>
                      <a:lnTo>
                        <a:pt x="629" y="670"/>
                      </a:lnTo>
                      <a:lnTo>
                        <a:pt x="624" y="670"/>
                      </a:lnTo>
                      <a:lnTo>
                        <a:pt x="614" y="680"/>
                      </a:lnTo>
                      <a:lnTo>
                        <a:pt x="614" y="685"/>
                      </a:lnTo>
                      <a:lnTo>
                        <a:pt x="604" y="701"/>
                      </a:lnTo>
                      <a:lnTo>
                        <a:pt x="599" y="716"/>
                      </a:lnTo>
                      <a:lnTo>
                        <a:pt x="593" y="726"/>
                      </a:lnTo>
                      <a:lnTo>
                        <a:pt x="588" y="737"/>
                      </a:lnTo>
                      <a:lnTo>
                        <a:pt x="588" y="747"/>
                      </a:lnTo>
                      <a:lnTo>
                        <a:pt x="588" y="762"/>
                      </a:lnTo>
                      <a:lnTo>
                        <a:pt x="588" y="772"/>
                      </a:lnTo>
                      <a:lnTo>
                        <a:pt x="588" y="778"/>
                      </a:lnTo>
                      <a:lnTo>
                        <a:pt x="593" y="793"/>
                      </a:lnTo>
                      <a:lnTo>
                        <a:pt x="599" y="808"/>
                      </a:lnTo>
                      <a:lnTo>
                        <a:pt x="609" y="819"/>
                      </a:lnTo>
                      <a:lnTo>
                        <a:pt x="614" y="813"/>
                      </a:lnTo>
                      <a:lnTo>
                        <a:pt x="609" y="819"/>
                      </a:lnTo>
                      <a:lnTo>
                        <a:pt x="619" y="834"/>
                      </a:lnTo>
                      <a:lnTo>
                        <a:pt x="629" y="844"/>
                      </a:lnTo>
                      <a:lnTo>
                        <a:pt x="634" y="849"/>
                      </a:lnTo>
                      <a:lnTo>
                        <a:pt x="645" y="854"/>
                      </a:lnTo>
                      <a:lnTo>
                        <a:pt x="650" y="854"/>
                      </a:lnTo>
                      <a:lnTo>
                        <a:pt x="650" y="844"/>
                      </a:lnTo>
                      <a:lnTo>
                        <a:pt x="650" y="854"/>
                      </a:lnTo>
                      <a:lnTo>
                        <a:pt x="660" y="859"/>
                      </a:lnTo>
                      <a:lnTo>
                        <a:pt x="665" y="859"/>
                      </a:lnTo>
                      <a:lnTo>
                        <a:pt x="665" y="849"/>
                      </a:lnTo>
                      <a:lnTo>
                        <a:pt x="665" y="859"/>
                      </a:lnTo>
                      <a:lnTo>
                        <a:pt x="680" y="865"/>
                      </a:lnTo>
                      <a:lnTo>
                        <a:pt x="686" y="865"/>
                      </a:lnTo>
                      <a:lnTo>
                        <a:pt x="696" y="865"/>
                      </a:lnTo>
                      <a:lnTo>
                        <a:pt x="711" y="865"/>
                      </a:lnTo>
                      <a:lnTo>
                        <a:pt x="721" y="865"/>
                      </a:lnTo>
                      <a:lnTo>
                        <a:pt x="727" y="865"/>
                      </a:lnTo>
                      <a:lnTo>
                        <a:pt x="742" y="859"/>
                      </a:lnTo>
                      <a:lnTo>
                        <a:pt x="737" y="849"/>
                      </a:lnTo>
                      <a:lnTo>
                        <a:pt x="737" y="859"/>
                      </a:lnTo>
                      <a:lnTo>
                        <a:pt x="747" y="859"/>
                      </a:lnTo>
                      <a:lnTo>
                        <a:pt x="752" y="859"/>
                      </a:lnTo>
                      <a:lnTo>
                        <a:pt x="767" y="854"/>
                      </a:lnTo>
                      <a:lnTo>
                        <a:pt x="788" y="844"/>
                      </a:lnTo>
                      <a:lnTo>
                        <a:pt x="783" y="834"/>
                      </a:lnTo>
                      <a:lnTo>
                        <a:pt x="783" y="844"/>
                      </a:lnTo>
                      <a:lnTo>
                        <a:pt x="803" y="839"/>
                      </a:lnTo>
                      <a:lnTo>
                        <a:pt x="824" y="834"/>
                      </a:lnTo>
                      <a:lnTo>
                        <a:pt x="839" y="834"/>
                      </a:lnTo>
                      <a:lnTo>
                        <a:pt x="849" y="834"/>
                      </a:lnTo>
                      <a:lnTo>
                        <a:pt x="849" y="824"/>
                      </a:lnTo>
                      <a:lnTo>
                        <a:pt x="844" y="829"/>
                      </a:lnTo>
                      <a:lnTo>
                        <a:pt x="849" y="834"/>
                      </a:lnTo>
                      <a:lnTo>
                        <a:pt x="854" y="839"/>
                      </a:lnTo>
                      <a:lnTo>
                        <a:pt x="860" y="839"/>
                      </a:lnTo>
                      <a:lnTo>
                        <a:pt x="860" y="829"/>
                      </a:lnTo>
                      <a:lnTo>
                        <a:pt x="860" y="839"/>
                      </a:lnTo>
                      <a:lnTo>
                        <a:pt x="870" y="844"/>
                      </a:lnTo>
                      <a:lnTo>
                        <a:pt x="870" y="834"/>
                      </a:lnTo>
                      <a:lnTo>
                        <a:pt x="865" y="839"/>
                      </a:lnTo>
                      <a:lnTo>
                        <a:pt x="870" y="844"/>
                      </a:lnTo>
                      <a:lnTo>
                        <a:pt x="875" y="839"/>
                      </a:lnTo>
                      <a:lnTo>
                        <a:pt x="870" y="844"/>
                      </a:lnTo>
                      <a:lnTo>
                        <a:pt x="875" y="854"/>
                      </a:lnTo>
                      <a:lnTo>
                        <a:pt x="880" y="859"/>
                      </a:lnTo>
                      <a:lnTo>
                        <a:pt x="885" y="854"/>
                      </a:lnTo>
                      <a:lnTo>
                        <a:pt x="880" y="859"/>
                      </a:lnTo>
                      <a:lnTo>
                        <a:pt x="885" y="875"/>
                      </a:lnTo>
                      <a:lnTo>
                        <a:pt x="890" y="885"/>
                      </a:lnTo>
                      <a:lnTo>
                        <a:pt x="895" y="900"/>
                      </a:lnTo>
                      <a:lnTo>
                        <a:pt x="901" y="916"/>
                      </a:lnTo>
                      <a:lnTo>
                        <a:pt x="906" y="931"/>
                      </a:lnTo>
                      <a:lnTo>
                        <a:pt x="911" y="926"/>
                      </a:lnTo>
                      <a:lnTo>
                        <a:pt x="906" y="926"/>
                      </a:lnTo>
                      <a:lnTo>
                        <a:pt x="906" y="946"/>
                      </a:lnTo>
                      <a:lnTo>
                        <a:pt x="906" y="952"/>
                      </a:lnTo>
                      <a:lnTo>
                        <a:pt x="911" y="972"/>
                      </a:lnTo>
                      <a:lnTo>
                        <a:pt x="916" y="967"/>
                      </a:lnTo>
                      <a:lnTo>
                        <a:pt x="911" y="967"/>
                      </a:lnTo>
                      <a:lnTo>
                        <a:pt x="911" y="987"/>
                      </a:lnTo>
                      <a:lnTo>
                        <a:pt x="911" y="1008"/>
                      </a:lnTo>
                      <a:lnTo>
                        <a:pt x="911" y="1028"/>
                      </a:lnTo>
                      <a:lnTo>
                        <a:pt x="911" y="1049"/>
                      </a:lnTo>
                      <a:lnTo>
                        <a:pt x="911" y="1069"/>
                      </a:lnTo>
                      <a:lnTo>
                        <a:pt x="916" y="1069"/>
                      </a:lnTo>
                      <a:lnTo>
                        <a:pt x="911" y="1069"/>
                      </a:lnTo>
                      <a:lnTo>
                        <a:pt x="906" y="1090"/>
                      </a:lnTo>
                      <a:lnTo>
                        <a:pt x="901" y="1110"/>
                      </a:lnTo>
                      <a:lnTo>
                        <a:pt x="895" y="1131"/>
                      </a:lnTo>
                      <a:lnTo>
                        <a:pt x="890" y="1151"/>
                      </a:lnTo>
                      <a:lnTo>
                        <a:pt x="880" y="1167"/>
                      </a:lnTo>
                      <a:lnTo>
                        <a:pt x="885" y="1167"/>
                      </a:lnTo>
                      <a:lnTo>
                        <a:pt x="885" y="1161"/>
                      </a:lnTo>
                      <a:lnTo>
                        <a:pt x="839" y="1161"/>
                      </a:lnTo>
                      <a:lnTo>
                        <a:pt x="798" y="1156"/>
                      </a:lnTo>
                      <a:lnTo>
                        <a:pt x="757" y="1156"/>
                      </a:lnTo>
                      <a:lnTo>
                        <a:pt x="716" y="1151"/>
                      </a:lnTo>
                      <a:lnTo>
                        <a:pt x="680" y="1146"/>
                      </a:lnTo>
                      <a:lnTo>
                        <a:pt x="655" y="1146"/>
                      </a:lnTo>
                      <a:lnTo>
                        <a:pt x="629" y="1141"/>
                      </a:lnTo>
                      <a:lnTo>
                        <a:pt x="614" y="1141"/>
                      </a:lnTo>
                      <a:lnTo>
                        <a:pt x="609" y="1141"/>
                      </a:lnTo>
                      <a:lnTo>
                        <a:pt x="599" y="1146"/>
                      </a:lnTo>
                      <a:lnTo>
                        <a:pt x="588" y="1151"/>
                      </a:lnTo>
                      <a:lnTo>
                        <a:pt x="583" y="1151"/>
                      </a:lnTo>
                      <a:lnTo>
                        <a:pt x="583" y="1156"/>
                      </a:lnTo>
                      <a:lnTo>
                        <a:pt x="578" y="1167"/>
                      </a:lnTo>
                      <a:lnTo>
                        <a:pt x="583" y="1167"/>
                      </a:lnTo>
                      <a:lnTo>
                        <a:pt x="583" y="1161"/>
                      </a:lnTo>
                      <a:lnTo>
                        <a:pt x="573" y="1167"/>
                      </a:lnTo>
                      <a:lnTo>
                        <a:pt x="568" y="1167"/>
                      </a:lnTo>
                      <a:lnTo>
                        <a:pt x="568" y="1172"/>
                      </a:lnTo>
                      <a:lnTo>
                        <a:pt x="563" y="1182"/>
                      </a:lnTo>
                      <a:lnTo>
                        <a:pt x="558" y="1197"/>
                      </a:lnTo>
                      <a:lnTo>
                        <a:pt x="552" y="1207"/>
                      </a:lnTo>
                      <a:lnTo>
                        <a:pt x="552" y="1223"/>
                      </a:lnTo>
                      <a:lnTo>
                        <a:pt x="552" y="1233"/>
                      </a:lnTo>
                      <a:lnTo>
                        <a:pt x="552" y="1248"/>
                      </a:lnTo>
                      <a:lnTo>
                        <a:pt x="552" y="1264"/>
                      </a:lnTo>
                      <a:lnTo>
                        <a:pt x="552" y="1269"/>
                      </a:lnTo>
                      <a:lnTo>
                        <a:pt x="558" y="1284"/>
                      </a:lnTo>
                      <a:lnTo>
                        <a:pt x="568" y="1300"/>
                      </a:lnTo>
                      <a:lnTo>
                        <a:pt x="573" y="1310"/>
                      </a:lnTo>
                      <a:lnTo>
                        <a:pt x="583" y="1325"/>
                      </a:lnTo>
                      <a:lnTo>
                        <a:pt x="588" y="1330"/>
                      </a:lnTo>
                      <a:lnTo>
                        <a:pt x="604" y="1341"/>
                      </a:lnTo>
                      <a:lnTo>
                        <a:pt x="604" y="1330"/>
                      </a:lnTo>
                      <a:lnTo>
                        <a:pt x="599" y="1335"/>
                      </a:lnTo>
                      <a:lnTo>
                        <a:pt x="609" y="1351"/>
                      </a:lnTo>
                      <a:lnTo>
                        <a:pt x="614" y="1366"/>
                      </a:lnTo>
                      <a:lnTo>
                        <a:pt x="619" y="1382"/>
                      </a:lnTo>
                      <a:lnTo>
                        <a:pt x="624" y="1397"/>
                      </a:lnTo>
                      <a:lnTo>
                        <a:pt x="629" y="1392"/>
                      </a:lnTo>
                      <a:lnTo>
                        <a:pt x="624" y="1392"/>
                      </a:lnTo>
                      <a:lnTo>
                        <a:pt x="619" y="1407"/>
                      </a:lnTo>
                      <a:lnTo>
                        <a:pt x="619" y="1422"/>
                      </a:lnTo>
                      <a:lnTo>
                        <a:pt x="624" y="1422"/>
                      </a:lnTo>
                      <a:lnTo>
                        <a:pt x="619" y="1422"/>
                      </a:lnTo>
                      <a:lnTo>
                        <a:pt x="614" y="1438"/>
                      </a:lnTo>
                      <a:lnTo>
                        <a:pt x="609" y="1453"/>
                      </a:lnTo>
                      <a:lnTo>
                        <a:pt x="614" y="1453"/>
                      </a:lnTo>
                      <a:lnTo>
                        <a:pt x="609" y="1448"/>
                      </a:lnTo>
                      <a:lnTo>
                        <a:pt x="599" y="1458"/>
                      </a:lnTo>
                      <a:lnTo>
                        <a:pt x="604" y="1463"/>
                      </a:lnTo>
                      <a:lnTo>
                        <a:pt x="604" y="1458"/>
                      </a:lnTo>
                      <a:lnTo>
                        <a:pt x="588" y="1469"/>
                      </a:lnTo>
                      <a:lnTo>
                        <a:pt x="583" y="1469"/>
                      </a:lnTo>
                      <a:lnTo>
                        <a:pt x="568" y="1484"/>
                      </a:lnTo>
                      <a:lnTo>
                        <a:pt x="573" y="1489"/>
                      </a:lnTo>
                      <a:lnTo>
                        <a:pt x="573" y="1484"/>
                      </a:lnTo>
                      <a:lnTo>
                        <a:pt x="558" y="1489"/>
                      </a:lnTo>
                      <a:lnTo>
                        <a:pt x="542" y="1499"/>
                      </a:lnTo>
                      <a:lnTo>
                        <a:pt x="542" y="1504"/>
                      </a:lnTo>
                      <a:lnTo>
                        <a:pt x="542" y="1499"/>
                      </a:lnTo>
                      <a:lnTo>
                        <a:pt x="522" y="1504"/>
                      </a:lnTo>
                      <a:lnTo>
                        <a:pt x="496" y="1504"/>
                      </a:lnTo>
                      <a:lnTo>
                        <a:pt x="486" y="1504"/>
                      </a:lnTo>
                      <a:lnTo>
                        <a:pt x="476" y="1504"/>
                      </a:lnTo>
                      <a:lnTo>
                        <a:pt x="465" y="1504"/>
                      </a:lnTo>
                      <a:lnTo>
                        <a:pt x="465" y="1509"/>
                      </a:lnTo>
                      <a:lnTo>
                        <a:pt x="471" y="1504"/>
                      </a:lnTo>
                      <a:lnTo>
                        <a:pt x="460" y="1499"/>
                      </a:lnTo>
                      <a:lnTo>
                        <a:pt x="450" y="1494"/>
                      </a:lnTo>
                      <a:lnTo>
                        <a:pt x="445" y="1494"/>
                      </a:lnTo>
                      <a:lnTo>
                        <a:pt x="440" y="1494"/>
                      </a:lnTo>
                      <a:lnTo>
                        <a:pt x="440" y="1499"/>
                      </a:lnTo>
                      <a:lnTo>
                        <a:pt x="445" y="1494"/>
                      </a:lnTo>
                      <a:lnTo>
                        <a:pt x="435" y="1489"/>
                      </a:lnTo>
                      <a:lnTo>
                        <a:pt x="425" y="1484"/>
                      </a:lnTo>
                      <a:lnTo>
                        <a:pt x="419" y="1489"/>
                      </a:lnTo>
                      <a:lnTo>
                        <a:pt x="430" y="1489"/>
                      </a:lnTo>
                      <a:lnTo>
                        <a:pt x="419" y="1474"/>
                      </a:lnTo>
                      <a:lnTo>
                        <a:pt x="414" y="1469"/>
                      </a:lnTo>
                      <a:lnTo>
                        <a:pt x="404" y="1458"/>
                      </a:lnTo>
                      <a:lnTo>
                        <a:pt x="399" y="1463"/>
                      </a:lnTo>
                      <a:lnTo>
                        <a:pt x="409" y="1463"/>
                      </a:lnTo>
                      <a:lnTo>
                        <a:pt x="399" y="1448"/>
                      </a:lnTo>
                      <a:lnTo>
                        <a:pt x="389" y="1433"/>
                      </a:lnTo>
                      <a:lnTo>
                        <a:pt x="384" y="1417"/>
                      </a:lnTo>
                      <a:lnTo>
                        <a:pt x="373" y="1417"/>
                      </a:lnTo>
                      <a:lnTo>
                        <a:pt x="384" y="1417"/>
                      </a:lnTo>
                      <a:lnTo>
                        <a:pt x="384" y="1402"/>
                      </a:lnTo>
                      <a:lnTo>
                        <a:pt x="384" y="1382"/>
                      </a:lnTo>
                      <a:lnTo>
                        <a:pt x="384" y="1366"/>
                      </a:lnTo>
                      <a:lnTo>
                        <a:pt x="373" y="1366"/>
                      </a:lnTo>
                      <a:lnTo>
                        <a:pt x="384" y="1371"/>
                      </a:lnTo>
                      <a:lnTo>
                        <a:pt x="389" y="1356"/>
                      </a:lnTo>
                      <a:lnTo>
                        <a:pt x="394" y="1341"/>
                      </a:lnTo>
                      <a:lnTo>
                        <a:pt x="399" y="1330"/>
                      </a:lnTo>
                      <a:lnTo>
                        <a:pt x="409" y="1315"/>
                      </a:lnTo>
                      <a:lnTo>
                        <a:pt x="399" y="1310"/>
                      </a:lnTo>
                      <a:lnTo>
                        <a:pt x="404" y="1320"/>
                      </a:lnTo>
                      <a:lnTo>
                        <a:pt x="414" y="1315"/>
                      </a:lnTo>
                      <a:lnTo>
                        <a:pt x="414" y="1310"/>
                      </a:lnTo>
                      <a:lnTo>
                        <a:pt x="425" y="1300"/>
                      </a:lnTo>
                      <a:lnTo>
                        <a:pt x="430" y="1300"/>
                      </a:lnTo>
                      <a:lnTo>
                        <a:pt x="435" y="1289"/>
                      </a:lnTo>
                      <a:lnTo>
                        <a:pt x="440" y="1279"/>
                      </a:lnTo>
                      <a:lnTo>
                        <a:pt x="440" y="1274"/>
                      </a:lnTo>
                      <a:lnTo>
                        <a:pt x="440" y="1264"/>
                      </a:lnTo>
                      <a:lnTo>
                        <a:pt x="440" y="1254"/>
                      </a:lnTo>
                      <a:lnTo>
                        <a:pt x="440" y="1243"/>
                      </a:lnTo>
                      <a:lnTo>
                        <a:pt x="440" y="1233"/>
                      </a:lnTo>
                      <a:lnTo>
                        <a:pt x="435" y="1223"/>
                      </a:lnTo>
                      <a:lnTo>
                        <a:pt x="430" y="1218"/>
                      </a:lnTo>
                      <a:lnTo>
                        <a:pt x="419" y="1207"/>
                      </a:lnTo>
                      <a:lnTo>
                        <a:pt x="409" y="1197"/>
                      </a:lnTo>
                      <a:lnTo>
                        <a:pt x="399" y="1192"/>
                      </a:lnTo>
                      <a:lnTo>
                        <a:pt x="384" y="1182"/>
                      </a:lnTo>
                      <a:lnTo>
                        <a:pt x="363" y="1172"/>
                      </a:lnTo>
                      <a:lnTo>
                        <a:pt x="358" y="1172"/>
                      </a:lnTo>
                      <a:lnTo>
                        <a:pt x="338" y="1167"/>
                      </a:lnTo>
                      <a:lnTo>
                        <a:pt x="312" y="1161"/>
                      </a:lnTo>
                      <a:lnTo>
                        <a:pt x="286" y="1161"/>
                      </a:lnTo>
                      <a:lnTo>
                        <a:pt x="250" y="1156"/>
                      </a:lnTo>
                      <a:lnTo>
                        <a:pt x="215" y="1156"/>
                      </a:lnTo>
                      <a:lnTo>
                        <a:pt x="169" y="1161"/>
                      </a:lnTo>
                      <a:lnTo>
                        <a:pt x="123" y="1161"/>
                      </a:lnTo>
                      <a:lnTo>
                        <a:pt x="82" y="1167"/>
                      </a:lnTo>
                      <a:lnTo>
                        <a:pt x="46" y="1172"/>
                      </a:lnTo>
                      <a:lnTo>
                        <a:pt x="20" y="1177"/>
                      </a:lnTo>
                      <a:lnTo>
                        <a:pt x="20" y="1182"/>
                      </a:lnTo>
                      <a:lnTo>
                        <a:pt x="30" y="1182"/>
                      </a:lnTo>
                      <a:lnTo>
                        <a:pt x="25" y="1172"/>
                      </a:lnTo>
                      <a:lnTo>
                        <a:pt x="20" y="1156"/>
                      </a:lnTo>
                      <a:lnTo>
                        <a:pt x="10" y="1156"/>
                      </a:lnTo>
                      <a:lnTo>
                        <a:pt x="20" y="1156"/>
                      </a:lnTo>
                      <a:lnTo>
                        <a:pt x="20" y="1141"/>
                      </a:lnTo>
                      <a:lnTo>
                        <a:pt x="15" y="1126"/>
                      </a:lnTo>
                      <a:lnTo>
                        <a:pt x="5" y="1126"/>
                      </a:lnTo>
                      <a:lnTo>
                        <a:pt x="15" y="1126"/>
                      </a:lnTo>
                      <a:lnTo>
                        <a:pt x="15" y="1090"/>
                      </a:lnTo>
                      <a:lnTo>
                        <a:pt x="15" y="1049"/>
                      </a:lnTo>
                      <a:lnTo>
                        <a:pt x="15" y="1013"/>
                      </a:lnTo>
                      <a:lnTo>
                        <a:pt x="20" y="977"/>
                      </a:lnTo>
                      <a:lnTo>
                        <a:pt x="25" y="941"/>
                      </a:lnTo>
                      <a:lnTo>
                        <a:pt x="30" y="911"/>
                      </a:lnTo>
                      <a:lnTo>
                        <a:pt x="30" y="895"/>
                      </a:lnTo>
                      <a:lnTo>
                        <a:pt x="20" y="895"/>
                      </a:lnTo>
                      <a:lnTo>
                        <a:pt x="30" y="900"/>
                      </a:lnTo>
                      <a:lnTo>
                        <a:pt x="35" y="890"/>
                      </a:lnTo>
                      <a:lnTo>
                        <a:pt x="41" y="880"/>
                      </a:lnTo>
                      <a:lnTo>
                        <a:pt x="30" y="875"/>
                      </a:lnTo>
                      <a:lnTo>
                        <a:pt x="35" y="885"/>
                      </a:lnTo>
                      <a:lnTo>
                        <a:pt x="46" y="880"/>
                      </a:lnTo>
                      <a:lnTo>
                        <a:pt x="56" y="875"/>
                      </a:lnTo>
                      <a:lnTo>
                        <a:pt x="66" y="870"/>
                      </a:lnTo>
                      <a:lnTo>
                        <a:pt x="61" y="859"/>
                      </a:lnTo>
                      <a:lnTo>
                        <a:pt x="61" y="870"/>
                      </a:lnTo>
                      <a:lnTo>
                        <a:pt x="71" y="870"/>
                      </a:lnTo>
                      <a:lnTo>
                        <a:pt x="82" y="870"/>
                      </a:lnTo>
                      <a:lnTo>
                        <a:pt x="92" y="870"/>
                      </a:lnTo>
                      <a:lnTo>
                        <a:pt x="92" y="859"/>
                      </a:lnTo>
                      <a:lnTo>
                        <a:pt x="92" y="870"/>
                      </a:lnTo>
                      <a:lnTo>
                        <a:pt x="102" y="875"/>
                      </a:lnTo>
                      <a:lnTo>
                        <a:pt x="112" y="880"/>
                      </a:lnTo>
                      <a:lnTo>
                        <a:pt x="123" y="885"/>
                      </a:lnTo>
                      <a:lnTo>
                        <a:pt x="138" y="890"/>
                      </a:lnTo>
                      <a:lnTo>
                        <a:pt x="148" y="895"/>
                      </a:lnTo>
                      <a:lnTo>
                        <a:pt x="148" y="885"/>
                      </a:lnTo>
                      <a:lnTo>
                        <a:pt x="143" y="890"/>
                      </a:lnTo>
                      <a:lnTo>
                        <a:pt x="153" y="900"/>
                      </a:lnTo>
                      <a:lnTo>
                        <a:pt x="163" y="911"/>
                      </a:lnTo>
                      <a:lnTo>
                        <a:pt x="174" y="921"/>
                      </a:lnTo>
                      <a:lnTo>
                        <a:pt x="179" y="926"/>
                      </a:lnTo>
                      <a:lnTo>
                        <a:pt x="189" y="931"/>
                      </a:lnTo>
                      <a:lnTo>
                        <a:pt x="199" y="936"/>
                      </a:lnTo>
                      <a:lnTo>
                        <a:pt x="215" y="941"/>
                      </a:lnTo>
                      <a:lnTo>
                        <a:pt x="230" y="946"/>
                      </a:lnTo>
                      <a:lnTo>
                        <a:pt x="245" y="946"/>
                      </a:lnTo>
                      <a:lnTo>
                        <a:pt x="261" y="946"/>
                      </a:lnTo>
                      <a:lnTo>
                        <a:pt x="266" y="946"/>
                      </a:lnTo>
                      <a:lnTo>
                        <a:pt x="276" y="941"/>
                      </a:lnTo>
                      <a:lnTo>
                        <a:pt x="291" y="936"/>
                      </a:lnTo>
                      <a:lnTo>
                        <a:pt x="307" y="931"/>
                      </a:lnTo>
                      <a:lnTo>
                        <a:pt x="307" y="926"/>
                      </a:lnTo>
                      <a:lnTo>
                        <a:pt x="317" y="916"/>
                      </a:lnTo>
                      <a:lnTo>
                        <a:pt x="327" y="906"/>
                      </a:lnTo>
                      <a:lnTo>
                        <a:pt x="332" y="906"/>
                      </a:lnTo>
                      <a:lnTo>
                        <a:pt x="343" y="890"/>
                      </a:lnTo>
                      <a:lnTo>
                        <a:pt x="332" y="885"/>
                      </a:lnTo>
                      <a:lnTo>
                        <a:pt x="338" y="890"/>
                      </a:lnTo>
                      <a:lnTo>
                        <a:pt x="348" y="880"/>
                      </a:lnTo>
                      <a:lnTo>
                        <a:pt x="353" y="880"/>
                      </a:lnTo>
                      <a:lnTo>
                        <a:pt x="358" y="859"/>
                      </a:lnTo>
                      <a:lnTo>
                        <a:pt x="363" y="844"/>
                      </a:lnTo>
                      <a:lnTo>
                        <a:pt x="363" y="839"/>
                      </a:lnTo>
                      <a:lnTo>
                        <a:pt x="363" y="829"/>
                      </a:lnTo>
                      <a:lnTo>
                        <a:pt x="363" y="819"/>
                      </a:lnTo>
                      <a:lnTo>
                        <a:pt x="363" y="808"/>
                      </a:lnTo>
                      <a:lnTo>
                        <a:pt x="363" y="798"/>
                      </a:lnTo>
                      <a:lnTo>
                        <a:pt x="358" y="793"/>
                      </a:lnTo>
                      <a:lnTo>
                        <a:pt x="353" y="788"/>
                      </a:lnTo>
                      <a:lnTo>
                        <a:pt x="348" y="793"/>
                      </a:lnTo>
                      <a:lnTo>
                        <a:pt x="358" y="793"/>
                      </a:lnTo>
                      <a:lnTo>
                        <a:pt x="353" y="783"/>
                      </a:lnTo>
                      <a:lnTo>
                        <a:pt x="348" y="778"/>
                      </a:lnTo>
                      <a:lnTo>
                        <a:pt x="343" y="772"/>
                      </a:lnTo>
                      <a:lnTo>
                        <a:pt x="338" y="778"/>
                      </a:lnTo>
                      <a:lnTo>
                        <a:pt x="348" y="778"/>
                      </a:lnTo>
                      <a:lnTo>
                        <a:pt x="348" y="767"/>
                      </a:lnTo>
                      <a:lnTo>
                        <a:pt x="338" y="752"/>
                      </a:lnTo>
                      <a:lnTo>
                        <a:pt x="332" y="747"/>
                      </a:lnTo>
                      <a:lnTo>
                        <a:pt x="317" y="737"/>
                      </a:lnTo>
                      <a:lnTo>
                        <a:pt x="302" y="726"/>
                      </a:lnTo>
                      <a:lnTo>
                        <a:pt x="286" y="716"/>
                      </a:lnTo>
                      <a:lnTo>
                        <a:pt x="271" y="711"/>
                      </a:lnTo>
                      <a:lnTo>
                        <a:pt x="256" y="706"/>
                      </a:lnTo>
                      <a:lnTo>
                        <a:pt x="250" y="706"/>
                      </a:lnTo>
                      <a:lnTo>
                        <a:pt x="230" y="706"/>
                      </a:lnTo>
                      <a:lnTo>
                        <a:pt x="215" y="706"/>
                      </a:lnTo>
                      <a:lnTo>
                        <a:pt x="199" y="711"/>
                      </a:lnTo>
                      <a:lnTo>
                        <a:pt x="184" y="716"/>
                      </a:lnTo>
                      <a:lnTo>
                        <a:pt x="179" y="716"/>
                      </a:lnTo>
                      <a:lnTo>
                        <a:pt x="174" y="721"/>
                      </a:lnTo>
                      <a:lnTo>
                        <a:pt x="179" y="726"/>
                      </a:lnTo>
                      <a:lnTo>
                        <a:pt x="179" y="721"/>
                      </a:lnTo>
                      <a:lnTo>
                        <a:pt x="174" y="721"/>
                      </a:lnTo>
                      <a:lnTo>
                        <a:pt x="169" y="721"/>
                      </a:lnTo>
                      <a:lnTo>
                        <a:pt x="169" y="726"/>
                      </a:lnTo>
                      <a:lnTo>
                        <a:pt x="163" y="737"/>
                      </a:lnTo>
                      <a:lnTo>
                        <a:pt x="169" y="737"/>
                      </a:lnTo>
                      <a:lnTo>
                        <a:pt x="163" y="731"/>
                      </a:lnTo>
                      <a:lnTo>
                        <a:pt x="158" y="737"/>
                      </a:lnTo>
                      <a:close/>
                    </a:path>
                  </a:pathLst>
                </a:custGeom>
                <a:solidFill>
                  <a:srgbClr val="000000"/>
                </a:solidFill>
                <a:ln w="9525">
                  <a:noFill/>
                  <a:round/>
                  <a:headEnd/>
                  <a:tailEnd/>
                </a:ln>
              </p:spPr>
              <p:txBody>
                <a:bodyPr/>
                <a:lstStyle/>
                <a:p>
                  <a:endParaRPr lang="en-US"/>
                </a:p>
              </p:txBody>
            </p:sp>
          </p:grpSp>
          <p:sp>
            <p:nvSpPr>
              <p:cNvPr id="26643" name="Text Box 27"/>
              <p:cNvSpPr txBox="1">
                <a:spLocks noChangeArrowheads="1"/>
              </p:cNvSpPr>
              <p:nvPr/>
            </p:nvSpPr>
            <p:spPr bwMode="auto">
              <a:xfrm>
                <a:off x="336" y="2976"/>
                <a:ext cx="1104" cy="171"/>
              </a:xfrm>
              <a:prstGeom prst="rect">
                <a:avLst/>
              </a:prstGeom>
              <a:noFill/>
              <a:ln w="9525">
                <a:noFill/>
                <a:miter lim="800000"/>
                <a:headEnd/>
                <a:tailEnd/>
              </a:ln>
            </p:spPr>
            <p:txBody>
              <a:bodyPr>
                <a:spAutoFit/>
              </a:bodyPr>
              <a:lstStyle/>
              <a:p>
                <a:pPr algn="ctr" eaLnBrk="0" hangingPunct="0">
                  <a:spcBef>
                    <a:spcPct val="50000"/>
                  </a:spcBef>
                </a:pPr>
                <a:r>
                  <a:rPr lang="en-US" sz="1600" b="1"/>
                  <a:t>Confidential</a:t>
                </a:r>
              </a:p>
            </p:txBody>
          </p:sp>
        </p:grpSp>
        <p:sp>
          <p:nvSpPr>
            <p:cNvPr id="26641" name="Text Box 28"/>
            <p:cNvSpPr txBox="1">
              <a:spLocks noChangeArrowheads="1"/>
            </p:cNvSpPr>
            <p:nvPr/>
          </p:nvSpPr>
          <p:spPr bwMode="auto">
            <a:xfrm>
              <a:off x="1180" y="3168"/>
              <a:ext cx="1200" cy="213"/>
            </a:xfrm>
            <a:prstGeom prst="rect">
              <a:avLst/>
            </a:prstGeom>
            <a:noFill/>
            <a:ln w="9525">
              <a:noFill/>
              <a:miter lim="800000"/>
              <a:headEnd/>
              <a:tailEnd/>
            </a:ln>
          </p:spPr>
          <p:txBody>
            <a:bodyPr>
              <a:spAutoFit/>
            </a:bodyPr>
            <a:lstStyle/>
            <a:p>
              <a:pPr algn="ctr" eaLnBrk="0" hangingPunct="0">
                <a:spcBef>
                  <a:spcPct val="50000"/>
                </a:spcBef>
              </a:pPr>
              <a:r>
                <a:rPr lang="en-US" sz="1600" b="1"/>
                <a:t>Communications</a:t>
              </a:r>
            </a:p>
          </p:txBody>
        </p:sp>
      </p:grpSp>
      <p:grpSp>
        <p:nvGrpSpPr>
          <p:cNvPr id="12" name="Group 29"/>
          <p:cNvGrpSpPr>
            <a:grpSpLocks/>
          </p:cNvGrpSpPr>
          <p:nvPr/>
        </p:nvGrpSpPr>
        <p:grpSpPr bwMode="auto">
          <a:xfrm>
            <a:off x="5148263" y="3200400"/>
            <a:ext cx="2244725" cy="2981325"/>
            <a:chOff x="3234" y="2010"/>
            <a:chExt cx="1414" cy="1878"/>
          </a:xfrm>
        </p:grpSpPr>
        <p:grpSp>
          <p:nvGrpSpPr>
            <p:cNvPr id="26636" name="Group 30"/>
            <p:cNvGrpSpPr>
              <a:grpSpLocks/>
            </p:cNvGrpSpPr>
            <p:nvPr/>
          </p:nvGrpSpPr>
          <p:grpSpPr bwMode="auto">
            <a:xfrm>
              <a:off x="3234" y="2010"/>
              <a:ext cx="1414" cy="1878"/>
              <a:chOff x="3312" y="2400"/>
              <a:chExt cx="1152" cy="1515"/>
            </a:xfrm>
          </p:grpSpPr>
          <p:sp>
            <p:nvSpPr>
              <p:cNvPr id="26638" name="Puzzle4"/>
              <p:cNvSpPr>
                <a:spLocks noEditPoints="1" noChangeArrowheads="1"/>
              </p:cNvSpPr>
              <p:nvPr/>
            </p:nvSpPr>
            <p:spPr bwMode="auto">
              <a:xfrm>
                <a:off x="3408" y="2400"/>
                <a:ext cx="944" cy="1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2 w 21600"/>
                  <a:gd name="T25" fmla="*/ 5660 h 21600"/>
                  <a:gd name="T26" fmla="*/ 20204 w 21600"/>
                  <a:gd name="T27" fmla="*/ 159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26639" name="Text Box 32"/>
              <p:cNvSpPr txBox="1">
                <a:spLocks noChangeArrowheads="1"/>
              </p:cNvSpPr>
              <p:nvPr/>
            </p:nvSpPr>
            <p:spPr bwMode="auto">
              <a:xfrm>
                <a:off x="3312" y="2832"/>
                <a:ext cx="1152" cy="171"/>
              </a:xfrm>
              <a:prstGeom prst="rect">
                <a:avLst/>
              </a:prstGeom>
              <a:noFill/>
              <a:ln w="9525">
                <a:noFill/>
                <a:miter lim="800000"/>
                <a:headEnd/>
                <a:tailEnd/>
              </a:ln>
            </p:spPr>
            <p:txBody>
              <a:bodyPr>
                <a:spAutoFit/>
              </a:bodyPr>
              <a:lstStyle/>
              <a:p>
                <a:pPr algn="ctr" eaLnBrk="0" hangingPunct="0">
                  <a:spcBef>
                    <a:spcPct val="50000"/>
                  </a:spcBef>
                </a:pPr>
                <a:r>
                  <a:rPr lang="en-US" sz="1600" b="1"/>
                  <a:t>Right to Request</a:t>
                </a:r>
              </a:p>
            </p:txBody>
          </p:sp>
        </p:grpSp>
        <p:sp>
          <p:nvSpPr>
            <p:cNvPr id="26637" name="Text Box 33"/>
            <p:cNvSpPr txBox="1">
              <a:spLocks noChangeArrowheads="1"/>
            </p:cNvSpPr>
            <p:nvPr/>
          </p:nvSpPr>
          <p:spPr bwMode="auto">
            <a:xfrm>
              <a:off x="3469" y="3066"/>
              <a:ext cx="1008" cy="366"/>
            </a:xfrm>
            <a:prstGeom prst="rect">
              <a:avLst/>
            </a:prstGeom>
            <a:noFill/>
            <a:ln w="9525">
              <a:noFill/>
              <a:miter lim="800000"/>
              <a:headEnd/>
              <a:tailEnd/>
            </a:ln>
          </p:spPr>
          <p:txBody>
            <a:bodyPr>
              <a:spAutoFit/>
            </a:bodyPr>
            <a:lstStyle/>
            <a:p>
              <a:pPr algn="ctr" eaLnBrk="0" hangingPunct="0">
                <a:spcBef>
                  <a:spcPct val="50000"/>
                </a:spcBef>
              </a:pPr>
              <a:r>
                <a:rPr lang="en-US" sz="1600" b="1"/>
                <a:t>Privacy Restrictions</a:t>
              </a:r>
            </a:p>
          </p:txBody>
        </p:sp>
      </p:grpSp>
      <p:sp>
        <p:nvSpPr>
          <p:cNvPr id="26633" name="Rectangle 34"/>
          <p:cNvSpPr>
            <a:spLocks noGrp="1" noChangeArrowheads="1"/>
          </p:cNvSpPr>
          <p:nvPr>
            <p:ph type="title"/>
          </p:nvPr>
        </p:nvSpPr>
        <p:spPr>
          <a:xfrm>
            <a:off x="2667000" y="228600"/>
            <a:ext cx="6273800" cy="1143000"/>
          </a:xfrm>
          <a:noFill/>
        </p:spPr>
        <p:txBody>
          <a:bodyPr/>
          <a:lstStyle/>
          <a:p>
            <a:pPr eaLnBrk="1" hangingPunct="1"/>
            <a:r>
              <a:rPr lang="en-US" sz="3600" b="0" smtClean="0"/>
              <a:t>Patient Rights</a:t>
            </a:r>
          </a:p>
        </p:txBody>
      </p:sp>
      <p:pic>
        <p:nvPicPr>
          <p:cNvPr id="26634" name="Picture 35" descr="j0234700"/>
          <p:cNvPicPr>
            <a:picLocks noChangeAspect="1" noChangeArrowheads="1" noCrop="1"/>
          </p:cNvPicPr>
          <p:nvPr/>
        </p:nvPicPr>
        <p:blipFill>
          <a:blip r:embed="rId3" cstate="print"/>
          <a:srcRect/>
          <a:stretch>
            <a:fillRect/>
          </a:stretch>
        </p:blipFill>
        <p:spPr bwMode="auto">
          <a:xfrm>
            <a:off x="7450138" y="304800"/>
            <a:ext cx="1287462" cy="1336675"/>
          </a:xfrm>
          <a:prstGeom prst="rect">
            <a:avLst/>
          </a:prstGeom>
          <a:noFill/>
          <a:ln w="9525">
            <a:noFill/>
            <a:miter lim="800000"/>
            <a:headEnd/>
            <a:tailEnd/>
          </a:ln>
        </p:spPr>
      </p:pic>
      <p:sp>
        <p:nvSpPr>
          <p:cNvPr id="26635" name="TextBox 35"/>
          <p:cNvSpPr txBox="1">
            <a:spLocks noChangeArrowheads="1"/>
          </p:cNvSpPr>
          <p:nvPr/>
        </p:nvSpPr>
        <p:spPr bwMode="auto">
          <a:xfrm>
            <a:off x="8610600" y="6611938"/>
            <a:ext cx="533400" cy="246062"/>
          </a:xfrm>
          <a:prstGeom prst="rect">
            <a:avLst/>
          </a:prstGeom>
          <a:noFill/>
          <a:ln w="9525">
            <a:noFill/>
            <a:miter lim="800000"/>
            <a:headEnd/>
            <a:tailEnd/>
          </a:ln>
        </p:spPr>
        <p:txBody>
          <a:bodyPr>
            <a:spAutoFit/>
          </a:bodyPr>
          <a:lstStyle/>
          <a:p>
            <a:pPr algn="ctr"/>
            <a:fld id="{FD008A32-6994-49C4-A9AB-2CA8B26B9926}" type="slidenum">
              <a:rPr lang="en-US" sz="1000">
                <a:solidFill>
                  <a:schemeClr val="bg1"/>
                </a:solidFill>
              </a:rPr>
              <a:pPr algn="ctr"/>
              <a:t>22</a:t>
            </a:fld>
            <a:endParaRPr lang="en-US" sz="1000">
              <a:solidFill>
                <a:schemeClr val="bg1"/>
              </a:solidFill>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iterate type="lt">
                                    <p:tmAbs val="75"/>
                                  </p:iterate>
                                  <p:childTnLst>
                                    <p:set>
                                      <p:cBhvr>
                                        <p:cTn id="11" dur="1" fill="hold">
                                          <p:stCondLst>
                                            <p:cond delay="74"/>
                                          </p:stCondLst>
                                        </p:cTn>
                                        <p:tgtEl>
                                          <p:spTgt spid="2"/>
                                        </p:tgtEl>
                                        <p:attrNameLst>
                                          <p:attrName>style.visibility</p:attrName>
                                        </p:attrNameLst>
                                      </p:cBhvr>
                                      <p:to>
                                        <p:strVal val="visible"/>
                                      </p:to>
                                    </p:set>
                                  </p:childTnLst>
                                </p:cTn>
                              </p:par>
                            </p:childTnLst>
                          </p:cTn>
                        </p:par>
                        <p:par>
                          <p:cTn id="12" fill="hold">
                            <p:stCondLst>
                              <p:cond delay="575"/>
                            </p:stCondLst>
                            <p:childTnLst>
                              <p:par>
                                <p:cTn id="13" presetID="1" presetClass="entr" presetSubtype="0" fill="hold" nodeType="after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par>
                          <p:cTn id="15" fill="hold">
                            <p:stCondLst>
                              <p:cond delay="1075"/>
                            </p:stCondLst>
                            <p:childTnLst>
                              <p:par>
                                <p:cTn id="16" presetID="1" presetClass="entr" presetSubtype="0" fill="hold" nodeType="afterEffect">
                                  <p:stCondLst>
                                    <p:cond delay="0"/>
                                  </p:stCondLst>
                                  <p:childTnLst>
                                    <p:set>
                                      <p:cBhvr>
                                        <p:cTn id="17" dur="1" fill="hold">
                                          <p:stCondLst>
                                            <p:cond delay="499"/>
                                          </p:stCondLst>
                                        </p:cTn>
                                        <p:tgtEl>
                                          <p:spTgt spid="9"/>
                                        </p:tgtEl>
                                        <p:attrNameLst>
                                          <p:attrName>style.visibility</p:attrName>
                                        </p:attrNameLst>
                                      </p:cBhvr>
                                      <p:to>
                                        <p:strVal val="visible"/>
                                      </p:to>
                                    </p:set>
                                  </p:childTnLst>
                                </p:cTn>
                              </p:par>
                            </p:childTnLst>
                          </p:cTn>
                        </p:par>
                        <p:par>
                          <p:cTn id="18" fill="hold">
                            <p:stCondLst>
                              <p:cond delay="1575"/>
                            </p:stCondLst>
                            <p:childTnLst>
                              <p:par>
                                <p:cTn id="19" presetID="9"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par>
                          <p:cTn id="22" fill="hold">
                            <p:stCondLst>
                              <p:cond delay="2075"/>
                            </p:stCondLst>
                            <p:childTnLst>
                              <p:par>
                                <p:cTn id="23" presetID="1" presetClass="entr" presetSubtype="0" fill="hold" nodeType="after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600" b="0" smtClean="0">
                <a:solidFill>
                  <a:schemeClr val="tx1"/>
                </a:solidFill>
                <a:cs typeface="Arial" charset="0"/>
              </a:rPr>
              <a:t>Accounting of Disclosures (AOD)</a:t>
            </a:r>
          </a:p>
        </p:txBody>
      </p:sp>
      <p:sp>
        <p:nvSpPr>
          <p:cNvPr id="26627" name="Content Placeholder 2"/>
          <p:cNvSpPr>
            <a:spLocks noGrp="1"/>
          </p:cNvSpPr>
          <p:nvPr>
            <p:ph idx="1"/>
          </p:nvPr>
        </p:nvSpPr>
        <p:spPr>
          <a:xfrm>
            <a:off x="381000" y="1524000"/>
            <a:ext cx="8477250" cy="5029200"/>
          </a:xfrm>
        </p:spPr>
        <p:txBody>
          <a:bodyPr/>
          <a:lstStyle/>
          <a:p>
            <a:pPr marL="0" indent="0">
              <a:spcBef>
                <a:spcPts val="1000"/>
              </a:spcBef>
              <a:buFontTx/>
              <a:buNone/>
              <a:defRPr/>
            </a:pPr>
            <a:r>
              <a:rPr lang="en-US" dirty="0" smtClean="0">
                <a:cs typeface="Arial" pitchFamily="34" charset="0"/>
              </a:rPr>
              <a:t>An individual has a right to receive an accounting of disclosures of PHI made by a facility in the six years prior to the date on which the accounting is requested, including:</a:t>
            </a:r>
          </a:p>
          <a:p>
            <a:pPr lvl="1">
              <a:spcBef>
                <a:spcPct val="50000"/>
              </a:spcBef>
              <a:buClr>
                <a:schemeClr val="bg1"/>
              </a:buClr>
              <a:buFont typeface="Wingdings" pitchFamily="2" charset="2"/>
              <a:buChar char="Ø"/>
              <a:defRPr/>
            </a:pPr>
            <a:r>
              <a:rPr lang="en-US" dirty="0" smtClean="0">
                <a:cs typeface="Arial" pitchFamily="34" charset="0"/>
              </a:rPr>
              <a:t>Required by Law</a:t>
            </a:r>
          </a:p>
          <a:p>
            <a:pPr lvl="1">
              <a:spcBef>
                <a:spcPct val="50000"/>
              </a:spcBef>
              <a:buClr>
                <a:schemeClr val="bg1"/>
              </a:buClr>
              <a:buFont typeface="Wingdings" pitchFamily="2" charset="2"/>
              <a:buChar char="Ø"/>
              <a:defRPr/>
            </a:pPr>
            <a:r>
              <a:rPr lang="en-US" dirty="0" smtClean="0">
                <a:cs typeface="Arial" pitchFamily="34" charset="0"/>
              </a:rPr>
              <a:t>Public Health Activities</a:t>
            </a:r>
          </a:p>
          <a:p>
            <a:pPr lvl="1">
              <a:spcBef>
                <a:spcPct val="50000"/>
              </a:spcBef>
              <a:buClr>
                <a:schemeClr val="bg1"/>
              </a:buClr>
              <a:buFont typeface="Wingdings" pitchFamily="2" charset="2"/>
              <a:buChar char="Ø"/>
              <a:defRPr/>
            </a:pPr>
            <a:r>
              <a:rPr lang="en-US" dirty="0" smtClean="0">
                <a:cs typeface="Arial" pitchFamily="34" charset="0"/>
              </a:rPr>
              <a:t>Judicial and Administrative Proceedings</a:t>
            </a:r>
          </a:p>
          <a:p>
            <a:pPr lvl="1">
              <a:spcBef>
                <a:spcPct val="50000"/>
              </a:spcBef>
              <a:buClr>
                <a:schemeClr val="bg1"/>
              </a:buClr>
              <a:buFont typeface="Wingdings" pitchFamily="2" charset="2"/>
              <a:buChar char="Ø"/>
              <a:defRPr/>
            </a:pPr>
            <a:r>
              <a:rPr lang="en-US" dirty="0" smtClean="0">
                <a:cs typeface="Arial" pitchFamily="34" charset="0"/>
              </a:rPr>
              <a:t>Law Enforcement</a:t>
            </a:r>
          </a:p>
          <a:p>
            <a:pPr lvl="1">
              <a:spcBef>
                <a:spcPct val="50000"/>
              </a:spcBef>
              <a:buClr>
                <a:schemeClr val="bg1"/>
              </a:buClr>
              <a:buFont typeface="Wingdings" pitchFamily="2" charset="2"/>
              <a:buChar char="Ø"/>
              <a:defRPr/>
            </a:pPr>
            <a:r>
              <a:rPr lang="en-US" dirty="0" smtClean="0">
                <a:cs typeface="Arial" pitchFamily="34" charset="0"/>
              </a:rPr>
              <a:t>Decedents</a:t>
            </a:r>
          </a:p>
          <a:p>
            <a:pPr lvl="1">
              <a:spcBef>
                <a:spcPct val="50000"/>
              </a:spcBef>
              <a:buClr>
                <a:schemeClr val="bg1"/>
              </a:buClr>
              <a:buFont typeface="Wingdings" pitchFamily="2" charset="2"/>
              <a:buChar char="Ø"/>
              <a:defRPr/>
            </a:pPr>
            <a:r>
              <a:rPr lang="en-US" dirty="0" smtClean="0">
                <a:cs typeface="Arial" pitchFamily="34" charset="0"/>
              </a:rPr>
              <a:t>Organ Donors</a:t>
            </a:r>
          </a:p>
          <a:p>
            <a:pPr lvl="1">
              <a:spcBef>
                <a:spcPct val="50000"/>
              </a:spcBef>
              <a:buClr>
                <a:schemeClr val="bg1"/>
              </a:buClr>
              <a:buFont typeface="Wingdings" pitchFamily="2" charset="2"/>
              <a:buChar char="Ø"/>
              <a:defRPr/>
            </a:pPr>
            <a:r>
              <a:rPr lang="en-US" dirty="0" smtClean="0">
                <a:cs typeface="Arial" pitchFamily="34" charset="0"/>
              </a:rPr>
              <a:t>Public Good (To avert threat to society)</a:t>
            </a:r>
          </a:p>
          <a:p>
            <a:pPr lvl="1">
              <a:spcBef>
                <a:spcPct val="50000"/>
              </a:spcBef>
              <a:buClr>
                <a:schemeClr val="bg1"/>
              </a:buClr>
              <a:buFont typeface="Wingdings" pitchFamily="2" charset="2"/>
              <a:buChar char="Ø"/>
              <a:defRPr/>
            </a:pPr>
            <a:r>
              <a:rPr lang="en-US" dirty="0" smtClean="0">
                <a:cs typeface="Arial" pitchFamily="34" charset="0"/>
              </a:rPr>
              <a:t>Workers’ Compensation (Non-Payment Disclosures)</a:t>
            </a:r>
          </a:p>
          <a:p>
            <a:pPr>
              <a:defRPr/>
            </a:pPr>
            <a:endParaRPr lang="en-US" dirty="0" smtClean="0"/>
          </a:p>
        </p:txBody>
      </p:sp>
      <p:sp>
        <p:nvSpPr>
          <p:cNvPr id="27652" name="Slide Number Placeholder 4"/>
          <p:cNvSpPr>
            <a:spLocks noGrp="1"/>
          </p:cNvSpPr>
          <p:nvPr>
            <p:ph type="sldNum" sz="quarter" idx="12"/>
          </p:nvPr>
        </p:nvSpPr>
        <p:spPr>
          <a:noFill/>
        </p:spPr>
        <p:txBody>
          <a:bodyPr/>
          <a:lstStyle/>
          <a:p>
            <a:fld id="{C483ADA0-64E3-4C5E-BA6D-146E05C8A90C}" type="slidenum">
              <a:rPr lang="en-US" smtClean="0"/>
              <a:pPr/>
              <a:t>23</a:t>
            </a:fld>
            <a:endParaRPr lang="en-US" smtClean="0"/>
          </a:p>
        </p:txBody>
      </p:sp>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4"/>
          <p:cNvSpPr>
            <a:spLocks noGrp="1"/>
          </p:cNvSpPr>
          <p:nvPr>
            <p:ph type="title"/>
          </p:nvPr>
        </p:nvSpPr>
        <p:spPr/>
        <p:txBody>
          <a:bodyPr/>
          <a:lstStyle/>
          <a:p>
            <a:r>
              <a:rPr lang="en-US" smtClean="0"/>
              <a:t/>
            </a:r>
            <a:br>
              <a:rPr lang="en-US" smtClean="0"/>
            </a:br>
            <a:r>
              <a:rPr lang="en-US" sz="3600" b="0" smtClean="0"/>
              <a:t>Right to Request Amendment </a:t>
            </a:r>
            <a:r>
              <a:rPr lang="en-US" smtClean="0"/>
              <a:t/>
            </a:r>
            <a:br>
              <a:rPr lang="en-US" smtClean="0"/>
            </a:br>
            <a:endParaRPr lang="en-US" smtClean="0"/>
          </a:p>
        </p:txBody>
      </p:sp>
      <p:sp>
        <p:nvSpPr>
          <p:cNvPr id="28675" name="Content Placeholder 15"/>
          <p:cNvSpPr>
            <a:spLocks noGrp="1"/>
          </p:cNvSpPr>
          <p:nvPr>
            <p:ph sz="half" idx="1"/>
          </p:nvPr>
        </p:nvSpPr>
        <p:spPr>
          <a:xfrm>
            <a:off x="457200" y="2209800"/>
            <a:ext cx="4162425" cy="5105400"/>
          </a:xfrm>
        </p:spPr>
        <p:txBody>
          <a:bodyPr/>
          <a:lstStyle/>
          <a:p>
            <a:pPr>
              <a:buClr>
                <a:schemeClr val="bg1"/>
              </a:buClr>
              <a:buFont typeface="Wingdings" pitchFamily="2" charset="2"/>
              <a:buChar char="Ø"/>
            </a:pPr>
            <a:endParaRPr lang="en-US" sz="2000" smtClean="0"/>
          </a:p>
          <a:p>
            <a:pPr>
              <a:buClr>
                <a:schemeClr val="bg1"/>
              </a:buClr>
              <a:buFont typeface="Wingdings" pitchFamily="2" charset="2"/>
              <a:buChar char="Ø"/>
            </a:pPr>
            <a:r>
              <a:rPr lang="en-US" sz="2000" smtClean="0"/>
              <a:t>Request must be submitted in writing and forwarded to the FPO</a:t>
            </a:r>
          </a:p>
          <a:p>
            <a:pPr>
              <a:buClr>
                <a:schemeClr val="bg1"/>
              </a:buClr>
              <a:buFontTx/>
              <a:buNone/>
            </a:pPr>
            <a:endParaRPr lang="en-US" sz="2000" smtClean="0"/>
          </a:p>
          <a:p>
            <a:pPr>
              <a:buClr>
                <a:schemeClr val="bg1"/>
              </a:buClr>
              <a:buFont typeface="Wingdings" pitchFamily="2" charset="2"/>
              <a:buChar char="Ø"/>
            </a:pPr>
            <a:r>
              <a:rPr lang="en-US" sz="2000" smtClean="0"/>
              <a:t>FPO must act on request to amend no later than 60 days after receipt</a:t>
            </a:r>
          </a:p>
          <a:p>
            <a:pPr>
              <a:buClr>
                <a:schemeClr val="bg1"/>
              </a:buClr>
              <a:buFontTx/>
              <a:buNone/>
            </a:pPr>
            <a:endParaRPr lang="en-US" sz="2000" smtClean="0"/>
          </a:p>
          <a:p>
            <a:pPr>
              <a:buClr>
                <a:schemeClr val="bg1"/>
              </a:buClr>
              <a:buFont typeface="Wingdings" pitchFamily="2" charset="2"/>
              <a:buChar char="Ø"/>
            </a:pPr>
            <a:r>
              <a:rPr lang="en-US" sz="2000" smtClean="0"/>
              <a:t>If request denied, FPO must provide patient written notice outlining the reason(s) for denial</a:t>
            </a:r>
          </a:p>
          <a:p>
            <a:pPr>
              <a:buClr>
                <a:schemeClr val="bg1"/>
              </a:buClr>
              <a:buFontTx/>
              <a:buNone/>
            </a:pPr>
            <a:endParaRPr lang="en-US" sz="2000" smtClean="0"/>
          </a:p>
        </p:txBody>
      </p:sp>
      <p:sp>
        <p:nvSpPr>
          <p:cNvPr id="28676" name="Content Placeholder 16"/>
          <p:cNvSpPr>
            <a:spLocks noGrp="1"/>
          </p:cNvSpPr>
          <p:nvPr>
            <p:ph sz="half" idx="2"/>
          </p:nvPr>
        </p:nvSpPr>
        <p:spPr>
          <a:xfrm>
            <a:off x="4724400" y="2209800"/>
            <a:ext cx="4162425" cy="5105400"/>
          </a:xfrm>
        </p:spPr>
        <p:txBody>
          <a:bodyPr/>
          <a:lstStyle/>
          <a:p>
            <a:pPr>
              <a:buClr>
                <a:schemeClr val="bg1"/>
              </a:buClr>
              <a:buFont typeface="Wingdings" pitchFamily="2" charset="2"/>
              <a:buChar char="Ø"/>
            </a:pPr>
            <a:endParaRPr lang="en-US" sz="2000" smtClean="0"/>
          </a:p>
          <a:p>
            <a:pPr>
              <a:buClr>
                <a:schemeClr val="bg1"/>
              </a:buClr>
              <a:buFont typeface="Wingdings" pitchFamily="2" charset="2"/>
              <a:buChar char="Ø"/>
            </a:pPr>
            <a:r>
              <a:rPr lang="en-US" sz="2000" smtClean="0"/>
              <a:t>Facility may deny patient’s request for amendment if it determines that the PHI:</a:t>
            </a:r>
          </a:p>
          <a:p>
            <a:pPr lvl="1">
              <a:buClr>
                <a:schemeClr val="bg1"/>
              </a:buClr>
              <a:buFont typeface="Wingdings" pitchFamily="2" charset="2"/>
              <a:buChar char="ü"/>
            </a:pPr>
            <a:r>
              <a:rPr lang="en-US" sz="1800" smtClean="0"/>
              <a:t>Was not created by the Facility, unless originator is no longer available to act on the request</a:t>
            </a:r>
          </a:p>
          <a:p>
            <a:pPr lvl="1">
              <a:buClr>
                <a:schemeClr val="bg1"/>
              </a:buClr>
              <a:buFont typeface="Wingdings" pitchFamily="2" charset="2"/>
              <a:buChar char="ü"/>
            </a:pPr>
            <a:r>
              <a:rPr lang="en-US" sz="1800" smtClean="0"/>
              <a:t>Is not part of the designated record set</a:t>
            </a:r>
          </a:p>
          <a:p>
            <a:pPr lvl="1">
              <a:buClr>
                <a:schemeClr val="bg1"/>
              </a:buClr>
              <a:buFont typeface="Wingdings" pitchFamily="2" charset="2"/>
              <a:buChar char="ü"/>
            </a:pPr>
            <a:r>
              <a:rPr lang="en-US" sz="1800" smtClean="0"/>
              <a:t>Would not be available for access pursuant to Patients Right to Access Policy</a:t>
            </a:r>
          </a:p>
          <a:p>
            <a:pPr lvl="1">
              <a:buClr>
                <a:schemeClr val="bg1"/>
              </a:buClr>
              <a:buFont typeface="Wingdings" pitchFamily="2" charset="2"/>
              <a:buChar char="ü"/>
            </a:pPr>
            <a:r>
              <a:rPr lang="en-US" sz="1800" smtClean="0"/>
              <a:t>Record is accurate and complete</a:t>
            </a:r>
          </a:p>
        </p:txBody>
      </p:sp>
      <p:sp>
        <p:nvSpPr>
          <p:cNvPr id="28677" name="Rectangle 19"/>
          <p:cNvSpPr>
            <a:spLocks noChangeArrowheads="1"/>
          </p:cNvSpPr>
          <p:nvPr/>
        </p:nvSpPr>
        <p:spPr bwMode="auto">
          <a:xfrm>
            <a:off x="457200" y="1524000"/>
            <a:ext cx="8534400" cy="1089025"/>
          </a:xfrm>
          <a:prstGeom prst="rect">
            <a:avLst/>
          </a:prstGeom>
          <a:noFill/>
          <a:ln w="9525">
            <a:noFill/>
            <a:miter lim="800000"/>
            <a:headEnd/>
            <a:tailEnd/>
          </a:ln>
        </p:spPr>
        <p:txBody>
          <a:bodyPr>
            <a:spAutoFit/>
          </a:bodyPr>
          <a:lstStyle/>
          <a:p>
            <a:pPr>
              <a:lnSpc>
                <a:spcPct val="90000"/>
              </a:lnSpc>
              <a:spcBef>
                <a:spcPct val="20000"/>
              </a:spcBef>
              <a:buClr>
                <a:schemeClr val="bg1"/>
              </a:buClr>
            </a:pPr>
            <a:r>
              <a:rPr lang="en-US" sz="2400">
                <a:solidFill>
                  <a:schemeClr val="bg1"/>
                </a:solidFill>
                <a:cs typeface="Arial" charset="0"/>
              </a:rPr>
              <a:t>Amend is defined as the patient’s right to add information with which he/she disagrees; record content is not to be changed or deleted.</a:t>
            </a:r>
          </a:p>
        </p:txBody>
      </p:sp>
      <p:sp>
        <p:nvSpPr>
          <p:cNvPr id="28678" name="Slide Number Placeholder 6"/>
          <p:cNvSpPr>
            <a:spLocks noGrp="1"/>
          </p:cNvSpPr>
          <p:nvPr>
            <p:ph type="sldNum" sz="quarter" idx="12"/>
          </p:nvPr>
        </p:nvSpPr>
        <p:spPr>
          <a:noFill/>
        </p:spPr>
        <p:txBody>
          <a:bodyPr/>
          <a:lstStyle/>
          <a:p>
            <a:fld id="{00AA21F0-319F-4912-91A9-09AF59CE95FA}" type="slidenum">
              <a:rPr lang="en-US" smtClean="0"/>
              <a:pPr/>
              <a:t>24</a:t>
            </a:fld>
            <a:endParaRPr lang="en-US" smtClean="0"/>
          </a:p>
        </p:txBody>
      </p:sp>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14600" y="274638"/>
            <a:ext cx="6172200" cy="1143000"/>
          </a:xfrm>
        </p:spPr>
        <p:txBody>
          <a:bodyPr/>
          <a:lstStyle/>
          <a:p>
            <a:r>
              <a:rPr lang="en-US" sz="3600" b="0" smtClean="0"/>
              <a:t>Right to Access</a:t>
            </a:r>
          </a:p>
        </p:txBody>
      </p:sp>
      <p:sp>
        <p:nvSpPr>
          <p:cNvPr id="3" name="Content Placeholder 2"/>
          <p:cNvSpPr>
            <a:spLocks noGrp="1"/>
          </p:cNvSpPr>
          <p:nvPr>
            <p:ph sz="half" idx="2"/>
          </p:nvPr>
        </p:nvSpPr>
        <p:spPr/>
        <p:txBody>
          <a:bodyPr>
            <a:normAutofit fontScale="85000" lnSpcReduction="10000"/>
          </a:bodyPr>
          <a:lstStyle/>
          <a:p>
            <a:pPr>
              <a:buClrTx/>
              <a:buFont typeface="Wingdings" pitchFamily="2" charset="2"/>
              <a:buChar char="Ø"/>
              <a:defRPr/>
            </a:pPr>
            <a:r>
              <a:rPr lang="en-US" dirty="0" smtClean="0"/>
              <a:t>Patient has the right to inspect and obtain a paper copy of their medical record with a valid written authorization.</a:t>
            </a:r>
          </a:p>
          <a:p>
            <a:pPr>
              <a:buClrTx/>
              <a:buFontTx/>
              <a:buNone/>
              <a:defRPr/>
            </a:pPr>
            <a:endParaRPr lang="en-US" dirty="0" smtClean="0"/>
          </a:p>
          <a:p>
            <a:pPr>
              <a:buClrTx/>
              <a:buFont typeface="Wingdings" pitchFamily="2" charset="2"/>
              <a:buChar char="Ø"/>
              <a:defRPr/>
            </a:pPr>
            <a:r>
              <a:rPr lang="en-US" dirty="0" smtClean="0"/>
              <a:t>Facility must act on a request for access no later than 15 days after its receipt (or provide written explanation for extenuating circumstances).</a:t>
            </a:r>
          </a:p>
          <a:p>
            <a:pPr>
              <a:buClrTx/>
              <a:buFontTx/>
              <a:buNone/>
              <a:defRPr/>
            </a:pPr>
            <a:endParaRPr lang="en-US" dirty="0" smtClean="0"/>
          </a:p>
          <a:p>
            <a:pPr>
              <a:buClrTx/>
              <a:buFont typeface="Wingdings" pitchFamily="2" charset="2"/>
              <a:buChar char="Ø"/>
              <a:defRPr/>
            </a:pPr>
            <a:r>
              <a:rPr lang="en-US" dirty="0" smtClean="0"/>
              <a:t>Facility must produce PHI from its primary source or system.</a:t>
            </a:r>
          </a:p>
          <a:p>
            <a:pPr>
              <a:buClrTx/>
              <a:buFontTx/>
              <a:buNone/>
              <a:defRPr/>
            </a:pPr>
            <a:endParaRPr lang="en-US" dirty="0" smtClean="0"/>
          </a:p>
        </p:txBody>
      </p:sp>
      <p:sp>
        <p:nvSpPr>
          <p:cNvPr id="7" name="Content Placeholder 6"/>
          <p:cNvSpPr>
            <a:spLocks noGrp="1"/>
          </p:cNvSpPr>
          <p:nvPr>
            <p:ph sz="quarter" idx="4"/>
          </p:nvPr>
        </p:nvSpPr>
        <p:spPr/>
        <p:txBody>
          <a:bodyPr>
            <a:normAutofit fontScale="85000" lnSpcReduction="10000"/>
          </a:bodyPr>
          <a:lstStyle/>
          <a:p>
            <a:pPr>
              <a:buClr>
                <a:schemeClr val="bg1"/>
              </a:buClr>
              <a:buFont typeface="Wingdings" pitchFamily="2" charset="2"/>
              <a:buChar char="Ø"/>
              <a:defRPr/>
            </a:pPr>
            <a:r>
              <a:rPr lang="en-US" dirty="0" smtClean="0"/>
              <a:t>Reasonable, cost based, fees, may be imposed for copying, postage and preparing a summary or explanation, in accordance with State Law.</a:t>
            </a:r>
          </a:p>
          <a:p>
            <a:pPr>
              <a:buClr>
                <a:schemeClr val="bg1"/>
              </a:buClr>
              <a:buFontTx/>
              <a:buNone/>
              <a:defRPr/>
            </a:pPr>
            <a:endParaRPr lang="en-US" dirty="0" smtClean="0"/>
          </a:p>
          <a:p>
            <a:pPr>
              <a:buClr>
                <a:schemeClr val="bg1"/>
              </a:buClr>
              <a:buFont typeface="Wingdings" pitchFamily="2" charset="2"/>
              <a:buChar char="Ø"/>
              <a:defRPr/>
            </a:pPr>
            <a:r>
              <a:rPr lang="en-US" dirty="0" smtClean="0"/>
              <a:t>Individuals with system access are not to access their own record or a family member’s record in any system.  Copies will be provided with proper authorization.</a:t>
            </a:r>
            <a:endParaRPr lang="en-US" dirty="0"/>
          </a:p>
        </p:txBody>
      </p:sp>
      <p:sp>
        <p:nvSpPr>
          <p:cNvPr id="29701" name="Slide Number Placeholder 5"/>
          <p:cNvSpPr>
            <a:spLocks noGrp="1"/>
          </p:cNvSpPr>
          <p:nvPr>
            <p:ph type="sldNum" sz="quarter" idx="12"/>
          </p:nvPr>
        </p:nvSpPr>
        <p:spPr>
          <a:noFill/>
        </p:spPr>
        <p:txBody>
          <a:bodyPr/>
          <a:lstStyle/>
          <a:p>
            <a:fld id="{AE985FDF-9153-4984-AD30-E286D896DC45}" type="slidenum">
              <a:rPr lang="en-US" smtClean="0"/>
              <a:pPr/>
              <a:t>25</a:t>
            </a:fld>
            <a:endParaRPr lang="en-US" smtClean="0"/>
          </a:p>
        </p:txBody>
      </p:sp>
    </p:spTree>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7"/>
          <p:cNvSpPr>
            <a:spLocks noGrp="1"/>
          </p:cNvSpPr>
          <p:nvPr>
            <p:ph type="title"/>
          </p:nvPr>
        </p:nvSpPr>
        <p:spPr/>
        <p:txBody>
          <a:bodyPr/>
          <a:lstStyle/>
          <a:p>
            <a:r>
              <a:rPr lang="en-US" sz="3600" b="0" smtClean="0"/>
              <a:t>Right to Privacy Restrictions</a:t>
            </a:r>
          </a:p>
        </p:txBody>
      </p:sp>
      <p:sp>
        <p:nvSpPr>
          <p:cNvPr id="30723" name="Content Placeholder 8"/>
          <p:cNvSpPr>
            <a:spLocks noGrp="1"/>
          </p:cNvSpPr>
          <p:nvPr>
            <p:ph idx="1"/>
          </p:nvPr>
        </p:nvSpPr>
        <p:spPr/>
        <p:txBody>
          <a:bodyPr>
            <a:normAutofit lnSpcReduction="10000"/>
          </a:bodyPr>
          <a:lstStyle/>
          <a:p>
            <a:pPr eaLnBrk="1" hangingPunct="1">
              <a:lnSpc>
                <a:spcPct val="90000"/>
              </a:lnSpc>
              <a:buClr>
                <a:schemeClr val="bg1"/>
              </a:buClr>
              <a:buFont typeface="Wingdings" pitchFamily="2" charset="2"/>
              <a:buChar char="Ø"/>
              <a:defRPr/>
            </a:pPr>
            <a:endParaRPr lang="en-US" dirty="0" smtClean="0"/>
          </a:p>
          <a:p>
            <a:pPr eaLnBrk="1" hangingPunct="1">
              <a:lnSpc>
                <a:spcPct val="90000"/>
              </a:lnSpc>
              <a:buClr>
                <a:schemeClr val="bg1"/>
              </a:buClr>
              <a:buFont typeface="Wingdings" pitchFamily="2" charset="2"/>
              <a:buChar char="Ø"/>
              <a:defRPr/>
            </a:pPr>
            <a:r>
              <a:rPr lang="en-US" dirty="0" smtClean="0"/>
              <a:t>Patients have the right to request a privacy restriction of their PHI.</a:t>
            </a:r>
          </a:p>
          <a:p>
            <a:pPr eaLnBrk="1" hangingPunct="1">
              <a:lnSpc>
                <a:spcPct val="90000"/>
              </a:lnSpc>
              <a:buClr>
                <a:schemeClr val="bg1"/>
              </a:buClr>
              <a:buFont typeface="Wingdings" pitchFamily="2" charset="2"/>
              <a:buChar char="Ø"/>
              <a:defRPr/>
            </a:pPr>
            <a:endParaRPr lang="en-US" dirty="0" smtClean="0"/>
          </a:p>
          <a:p>
            <a:pPr eaLnBrk="1" hangingPunct="1">
              <a:lnSpc>
                <a:spcPct val="90000"/>
              </a:lnSpc>
              <a:buClr>
                <a:schemeClr val="bg1"/>
              </a:buClr>
              <a:buFont typeface="Wingdings" pitchFamily="2" charset="2"/>
              <a:buChar char="Ø"/>
              <a:defRPr/>
            </a:pPr>
            <a:r>
              <a:rPr lang="en-US" b="1" dirty="0" smtClean="0"/>
              <a:t>NEVER</a:t>
            </a:r>
            <a:r>
              <a:rPr lang="en-US" dirty="0" smtClean="0"/>
              <a:t> agree to a restriction that a patient may request.</a:t>
            </a:r>
          </a:p>
          <a:p>
            <a:pPr eaLnBrk="1" hangingPunct="1">
              <a:lnSpc>
                <a:spcPct val="90000"/>
              </a:lnSpc>
              <a:buClr>
                <a:schemeClr val="bg1"/>
              </a:buClr>
              <a:buFontTx/>
              <a:buNone/>
              <a:defRPr/>
            </a:pPr>
            <a:endParaRPr lang="en-US" dirty="0" smtClean="0"/>
          </a:p>
          <a:p>
            <a:pPr eaLnBrk="1" hangingPunct="1">
              <a:lnSpc>
                <a:spcPct val="90000"/>
              </a:lnSpc>
              <a:buClr>
                <a:schemeClr val="bg1"/>
              </a:buClr>
              <a:buFont typeface="Wingdings" pitchFamily="2" charset="2"/>
              <a:buChar char="Ø"/>
              <a:defRPr/>
            </a:pPr>
            <a:r>
              <a:rPr lang="en-US" b="1" dirty="0" smtClean="0"/>
              <a:t>All</a:t>
            </a:r>
            <a:r>
              <a:rPr lang="en-US" dirty="0" smtClean="0"/>
              <a:t> requests must be made in writing and given to the FPO to make a decision. </a:t>
            </a:r>
          </a:p>
          <a:p>
            <a:pPr eaLnBrk="1" hangingPunct="1">
              <a:lnSpc>
                <a:spcPct val="90000"/>
              </a:lnSpc>
              <a:buClr>
                <a:schemeClr val="bg1"/>
              </a:buClr>
              <a:buFontTx/>
              <a:buNone/>
              <a:defRPr/>
            </a:pPr>
            <a:endParaRPr lang="en-US" dirty="0" smtClean="0"/>
          </a:p>
          <a:p>
            <a:pPr eaLnBrk="1" hangingPunct="1">
              <a:lnSpc>
                <a:spcPct val="90000"/>
              </a:lnSpc>
              <a:buClr>
                <a:schemeClr val="bg1"/>
              </a:buClr>
              <a:buFont typeface="Wingdings" pitchFamily="2" charset="2"/>
              <a:buChar char="Ø"/>
              <a:defRPr/>
            </a:pPr>
            <a:r>
              <a:rPr lang="en-US" b="1" dirty="0" smtClean="0"/>
              <a:t>NO</a:t>
            </a:r>
            <a:r>
              <a:rPr lang="en-US" dirty="0" smtClean="0"/>
              <a:t> request is so small that it should not be routed to the FPO.</a:t>
            </a:r>
          </a:p>
          <a:p>
            <a:pPr eaLnBrk="1" hangingPunct="1">
              <a:lnSpc>
                <a:spcPct val="90000"/>
              </a:lnSpc>
              <a:buClr>
                <a:schemeClr val="bg1"/>
              </a:buClr>
              <a:buFont typeface="Wingdings" pitchFamily="2" charset="2"/>
              <a:buChar char="Ø"/>
              <a:defRPr/>
            </a:pPr>
            <a:endParaRPr lang="en-US" dirty="0" smtClean="0"/>
          </a:p>
          <a:p>
            <a:pPr eaLnBrk="1" hangingPunct="1">
              <a:lnSpc>
                <a:spcPct val="90000"/>
              </a:lnSpc>
              <a:buClr>
                <a:schemeClr val="bg1"/>
              </a:buClr>
              <a:buFont typeface="Wingdings" pitchFamily="2" charset="2"/>
              <a:buChar char="Ø"/>
              <a:defRPr/>
            </a:pPr>
            <a:r>
              <a:rPr lang="en-US" dirty="0" smtClean="0"/>
              <a:t>Patients may request in writing that his or her health plan not be notified of an item or service paid for out of pocket.</a:t>
            </a:r>
          </a:p>
          <a:p>
            <a:pPr>
              <a:defRPr/>
            </a:pPr>
            <a:endParaRPr lang="en-US" dirty="0" smtClean="0"/>
          </a:p>
        </p:txBody>
      </p:sp>
      <p:sp>
        <p:nvSpPr>
          <p:cNvPr id="30724" name="Slide Number Placeholder 4"/>
          <p:cNvSpPr>
            <a:spLocks noGrp="1"/>
          </p:cNvSpPr>
          <p:nvPr>
            <p:ph type="sldNum" sz="quarter" idx="12"/>
          </p:nvPr>
        </p:nvSpPr>
        <p:spPr>
          <a:noFill/>
        </p:spPr>
        <p:txBody>
          <a:bodyPr/>
          <a:lstStyle/>
          <a:p>
            <a:fld id="{1BDAFCEE-512B-44EC-828C-9D7D59019904}" type="slidenum">
              <a:rPr lang="en-US" smtClean="0"/>
              <a:pPr/>
              <a:t>26</a:t>
            </a:fld>
            <a:endParaRPr lang="en-US" smtClean="0"/>
          </a:p>
        </p:txBody>
      </p:sp>
    </p:spTree>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b="0" smtClean="0"/>
              <a:t>Confidential Communications</a:t>
            </a:r>
          </a:p>
        </p:txBody>
      </p:sp>
      <p:sp>
        <p:nvSpPr>
          <p:cNvPr id="31747" name="Rectangle 3"/>
          <p:cNvSpPr>
            <a:spLocks noGrp="1" noChangeArrowheads="1"/>
          </p:cNvSpPr>
          <p:nvPr>
            <p:ph type="body" idx="1"/>
          </p:nvPr>
        </p:nvSpPr>
        <p:spPr/>
        <p:txBody>
          <a:bodyPr/>
          <a:lstStyle/>
          <a:p>
            <a:pPr eaLnBrk="1" hangingPunct="1">
              <a:buClr>
                <a:schemeClr val="bg1"/>
              </a:buClr>
              <a:buFont typeface="Wingdings" pitchFamily="2" charset="2"/>
              <a:buChar char="Ø"/>
            </a:pPr>
            <a:r>
              <a:rPr lang="en-US" smtClean="0"/>
              <a:t>Request for use of alternate address or phone number for future contact which is the responsibility of the patient to provide.</a:t>
            </a:r>
          </a:p>
          <a:p>
            <a:pPr eaLnBrk="1" hangingPunct="1">
              <a:buClr>
                <a:schemeClr val="bg1"/>
              </a:buClr>
              <a:buFont typeface="Wingdings" pitchFamily="2" charset="2"/>
              <a:buChar char="Ø"/>
            </a:pPr>
            <a:endParaRPr lang="en-US" smtClean="0"/>
          </a:p>
          <a:p>
            <a:pPr eaLnBrk="1" hangingPunct="1">
              <a:buClr>
                <a:schemeClr val="bg1"/>
              </a:buClr>
              <a:buFont typeface="Wingdings" pitchFamily="2" charset="2"/>
              <a:buChar char="Ø"/>
            </a:pPr>
            <a:r>
              <a:rPr lang="en-US" smtClean="0"/>
              <a:t>Route any request for Confidential Communications to Admissions.</a:t>
            </a:r>
          </a:p>
          <a:p>
            <a:pPr eaLnBrk="1" hangingPunct="1">
              <a:buClr>
                <a:schemeClr val="bg1"/>
              </a:buClr>
              <a:buFont typeface="Wingdings" pitchFamily="2" charset="2"/>
              <a:buChar char="Ø"/>
            </a:pPr>
            <a:endParaRPr lang="en-US" smtClean="0"/>
          </a:p>
          <a:p>
            <a:pPr eaLnBrk="1" hangingPunct="1">
              <a:buClr>
                <a:schemeClr val="bg1"/>
              </a:buClr>
              <a:buFont typeface="Wingdings" pitchFamily="2" charset="2"/>
              <a:buChar char="Ø"/>
            </a:pPr>
            <a:r>
              <a:rPr lang="en-US" smtClean="0"/>
              <a:t>All communication only with alternate address and/or phone number given.</a:t>
            </a:r>
          </a:p>
        </p:txBody>
      </p:sp>
      <p:pic>
        <p:nvPicPr>
          <p:cNvPr id="31748" name="Picture 4" descr="MCj02343290000[1]"/>
          <p:cNvPicPr>
            <a:picLocks noChangeAspect="1" noChangeArrowheads="1"/>
          </p:cNvPicPr>
          <p:nvPr/>
        </p:nvPicPr>
        <p:blipFill>
          <a:blip r:embed="rId3" cstate="print"/>
          <a:srcRect/>
          <a:stretch>
            <a:fillRect/>
          </a:stretch>
        </p:blipFill>
        <p:spPr bwMode="auto">
          <a:xfrm>
            <a:off x="5486400" y="4854575"/>
            <a:ext cx="3263900" cy="2003425"/>
          </a:xfrm>
          <a:prstGeom prst="rect">
            <a:avLst/>
          </a:prstGeom>
          <a:noFill/>
          <a:ln w="9525">
            <a:noFill/>
            <a:miter lim="800000"/>
            <a:headEnd/>
            <a:tailEnd/>
          </a:ln>
        </p:spPr>
      </p:pic>
      <p:sp>
        <p:nvSpPr>
          <p:cNvPr id="31749" name="Slide Number Placeholder 5"/>
          <p:cNvSpPr>
            <a:spLocks noGrp="1"/>
          </p:cNvSpPr>
          <p:nvPr>
            <p:ph type="sldNum" sz="quarter" idx="12"/>
          </p:nvPr>
        </p:nvSpPr>
        <p:spPr>
          <a:noFill/>
        </p:spPr>
        <p:txBody>
          <a:bodyPr/>
          <a:lstStyle/>
          <a:p>
            <a:fld id="{12493149-1816-468E-BA3F-A2A494DFF595}" type="slidenum">
              <a:rPr lang="en-US" smtClean="0"/>
              <a:pPr/>
              <a:t>27</a:t>
            </a:fld>
            <a:endParaRPr lang="en-US"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200400"/>
            <a:ext cx="7772400" cy="1362075"/>
          </a:xfrm>
        </p:spPr>
        <p:txBody>
          <a:bodyPr/>
          <a:lstStyle/>
          <a:p>
            <a:pPr algn="ctr">
              <a:defRPr/>
            </a:pPr>
            <a:r>
              <a:rPr lang="en-US" sz="7200" dirty="0" smtClean="0">
                <a:solidFill>
                  <a:schemeClr val="bg1"/>
                </a:solidFill>
              </a:rPr>
              <a:t>SECURITY</a:t>
            </a:r>
            <a:endParaRPr lang="en-US" sz="7200" dirty="0">
              <a:solidFill>
                <a:schemeClr val="bg1"/>
              </a:solidFill>
            </a:endParaRPr>
          </a:p>
        </p:txBody>
      </p:sp>
      <p:sp>
        <p:nvSpPr>
          <p:cNvPr id="32771" name="Slide Number Placeholder 3"/>
          <p:cNvSpPr>
            <a:spLocks noGrp="1"/>
          </p:cNvSpPr>
          <p:nvPr>
            <p:ph type="sldNum" sz="quarter" idx="12"/>
          </p:nvPr>
        </p:nvSpPr>
        <p:spPr>
          <a:noFill/>
        </p:spPr>
        <p:txBody>
          <a:bodyPr/>
          <a:lstStyle/>
          <a:p>
            <a:fld id="{9B5C2FA7-1344-4A15-B38A-662EEE26F50C}" type="slidenum">
              <a:rPr lang="en-US" smtClean="0"/>
              <a:pPr/>
              <a:t>28</a:t>
            </a:fld>
            <a:endParaRPr lang="en-US" smtClean="0"/>
          </a:p>
        </p:txBody>
      </p:sp>
    </p:spTree>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3600" b="0" dirty="0" smtClean="0">
                <a:solidFill>
                  <a:schemeClr val="tx1"/>
                </a:solidFill>
              </a:rPr>
              <a:t>Facility </a:t>
            </a:r>
            <a:r>
              <a:rPr lang="en-US" sz="3600" b="0" dirty="0" smtClean="0">
                <a:solidFill>
                  <a:schemeClr val="tx1"/>
                </a:solidFill>
                <a:effectLst>
                  <a:outerShdw blurRad="38100" dist="38100" dir="2700000" algn="tl">
                    <a:srgbClr val="FFFFFF"/>
                  </a:outerShdw>
                </a:effectLst>
              </a:rPr>
              <a:t>I</a:t>
            </a:r>
            <a:r>
              <a:rPr lang="en-US" sz="3600" b="0" dirty="0" smtClean="0">
                <a:solidFill>
                  <a:schemeClr val="tx1"/>
                </a:solidFill>
              </a:rPr>
              <a:t>nformation Security Official (</a:t>
            </a:r>
            <a:r>
              <a:rPr lang="en-US" sz="3600" b="0" dirty="0" err="1" smtClean="0">
                <a:solidFill>
                  <a:schemeClr val="tx1"/>
                </a:solidFill>
              </a:rPr>
              <a:t>FISO</a:t>
            </a:r>
            <a:r>
              <a:rPr lang="en-US" sz="3600" b="0" dirty="0" smtClean="0">
                <a:solidFill>
                  <a:schemeClr val="tx1"/>
                </a:solidFill>
              </a:rPr>
              <a:t>)</a:t>
            </a:r>
          </a:p>
        </p:txBody>
      </p:sp>
      <p:sp>
        <p:nvSpPr>
          <p:cNvPr id="33795" name="Rectangle 3"/>
          <p:cNvSpPr>
            <a:spLocks noGrp="1" noChangeArrowheads="1"/>
          </p:cNvSpPr>
          <p:nvPr>
            <p:ph type="body" idx="1"/>
          </p:nvPr>
        </p:nvSpPr>
        <p:spPr/>
        <p:txBody>
          <a:bodyPr/>
          <a:lstStyle/>
          <a:p>
            <a:pPr eaLnBrk="1" hangingPunct="1"/>
            <a:endParaRPr lang="en-US" sz="2800" smtClean="0"/>
          </a:p>
          <a:p>
            <a:pPr eaLnBrk="1" hangingPunct="1">
              <a:buClr>
                <a:schemeClr val="bg1"/>
              </a:buClr>
              <a:buFont typeface="Wingdings" pitchFamily="2" charset="2"/>
              <a:buChar char="Ø"/>
            </a:pPr>
            <a:r>
              <a:rPr lang="en-US" sz="2800" smtClean="0">
                <a:cs typeface="Arial" charset="0"/>
              </a:rPr>
              <a:t>Required by HIPAA</a:t>
            </a:r>
          </a:p>
          <a:p>
            <a:pPr eaLnBrk="1" hangingPunct="1">
              <a:buClr>
                <a:schemeClr val="bg1"/>
              </a:buClr>
              <a:buFont typeface="Wingdings" pitchFamily="2" charset="2"/>
              <a:buChar char="Ø"/>
            </a:pPr>
            <a:endParaRPr lang="en-US" sz="2800" smtClean="0">
              <a:cs typeface="Arial" charset="0"/>
            </a:endParaRPr>
          </a:p>
          <a:p>
            <a:pPr eaLnBrk="1" hangingPunct="1">
              <a:buClr>
                <a:schemeClr val="bg1"/>
              </a:buClr>
              <a:buFont typeface="Wingdings" pitchFamily="2" charset="2"/>
              <a:buChar char="Ø"/>
            </a:pPr>
            <a:r>
              <a:rPr lang="en-US" sz="2800" smtClean="0">
                <a:cs typeface="Arial" charset="0"/>
              </a:rPr>
              <a:t>Responsible for compliance with all patient security laws</a:t>
            </a:r>
          </a:p>
          <a:p>
            <a:pPr eaLnBrk="1" hangingPunct="1">
              <a:buFontTx/>
              <a:buNone/>
            </a:pPr>
            <a:endParaRPr lang="en-US" sz="2800" smtClean="0"/>
          </a:p>
        </p:txBody>
      </p:sp>
      <p:sp>
        <p:nvSpPr>
          <p:cNvPr id="62468" name="Text Box 4"/>
          <p:cNvSpPr txBox="1">
            <a:spLocks noChangeArrowheads="1"/>
          </p:cNvSpPr>
          <p:nvPr/>
        </p:nvSpPr>
        <p:spPr bwMode="auto">
          <a:xfrm>
            <a:off x="271463" y="381000"/>
            <a:ext cx="744537" cy="1200150"/>
          </a:xfrm>
          <a:prstGeom prst="rect">
            <a:avLst/>
          </a:prstGeom>
          <a:noFill/>
          <a:ln w="12700">
            <a:noFill/>
            <a:miter lim="800000"/>
            <a:headEnd/>
            <a:tailEnd/>
          </a:ln>
          <a:effectLst/>
        </p:spPr>
        <p:txBody>
          <a:bodyPr>
            <a:spAutoFit/>
          </a:bodyPr>
          <a:lstStyle/>
          <a:p>
            <a:pPr algn="ctr" eaLnBrk="0" hangingPunct="0">
              <a:spcBef>
                <a:spcPct val="50000"/>
              </a:spcBef>
              <a:defRPr/>
            </a:pPr>
            <a:endParaRPr lang="en-US" sz="7200" b="1" dirty="0">
              <a:solidFill>
                <a:schemeClr val="bg1"/>
              </a:solidFill>
              <a:effectLst>
                <a:outerShdw blurRad="38100" dist="38100" dir="2700000" algn="tl">
                  <a:srgbClr val="FFFFFF"/>
                </a:outerShdw>
              </a:effectLst>
              <a:latin typeface="Verdana" pitchFamily="34" charset="0"/>
            </a:endParaRPr>
          </a:p>
        </p:txBody>
      </p:sp>
      <p:pic>
        <p:nvPicPr>
          <p:cNvPr id="33797" name="Picture 4" descr="C:\Users\Jo Ann\AppData\Local\Microsoft\Windows\Temporary Internet Files\Content.IE5\S6GNANUY\MCj04247660000[1].wmf"/>
          <p:cNvPicPr>
            <a:picLocks noChangeAspect="1" noChangeArrowheads="1"/>
          </p:cNvPicPr>
          <p:nvPr/>
        </p:nvPicPr>
        <p:blipFill>
          <a:blip r:embed="rId3" cstate="print"/>
          <a:srcRect/>
          <a:stretch>
            <a:fillRect/>
          </a:stretch>
        </p:blipFill>
        <p:spPr bwMode="auto">
          <a:xfrm>
            <a:off x="6858000" y="4495800"/>
            <a:ext cx="1876425" cy="1997075"/>
          </a:xfrm>
          <a:prstGeom prst="rect">
            <a:avLst/>
          </a:prstGeom>
          <a:noFill/>
          <a:ln w="9525">
            <a:noFill/>
            <a:miter lim="800000"/>
            <a:headEnd/>
            <a:tailEnd/>
          </a:ln>
        </p:spPr>
      </p:pic>
      <p:sp>
        <p:nvSpPr>
          <p:cNvPr id="33798" name="Slide Number Placeholder 6"/>
          <p:cNvSpPr>
            <a:spLocks noGrp="1"/>
          </p:cNvSpPr>
          <p:nvPr>
            <p:ph type="sldNum" sz="quarter" idx="12"/>
          </p:nvPr>
        </p:nvSpPr>
        <p:spPr>
          <a:noFill/>
        </p:spPr>
        <p:txBody>
          <a:bodyPr/>
          <a:lstStyle/>
          <a:p>
            <a:fld id="{502800CB-2553-43F7-B2F6-77A2FE403F12}" type="slidenum">
              <a:rPr lang="en-US" smtClean="0"/>
              <a:pPr/>
              <a:t>29</a:t>
            </a:fld>
            <a:endParaRPr lang="en-US" smtClean="0"/>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b="0" smtClean="0"/>
              <a:t>HITECH and Its Purpose</a:t>
            </a:r>
          </a:p>
        </p:txBody>
      </p:sp>
      <p:sp>
        <p:nvSpPr>
          <p:cNvPr id="7171" name="Rectangle 3"/>
          <p:cNvSpPr>
            <a:spLocks noGrp="1" noChangeArrowheads="1"/>
          </p:cNvSpPr>
          <p:nvPr>
            <p:ph type="body" sz="half" idx="1"/>
          </p:nvPr>
        </p:nvSpPr>
        <p:spPr/>
        <p:txBody>
          <a:bodyPr/>
          <a:lstStyle/>
          <a:p>
            <a:pPr lvl="2">
              <a:lnSpc>
                <a:spcPct val="90000"/>
              </a:lnSpc>
              <a:spcAft>
                <a:spcPct val="30000"/>
              </a:spcAft>
              <a:buFont typeface="Wingdings" pitchFamily="2" charset="2"/>
              <a:buNone/>
            </a:pPr>
            <a:endParaRPr lang="en-US" sz="2400" b="1" u="sng" smtClean="0"/>
          </a:p>
          <a:p>
            <a:pPr lvl="2">
              <a:lnSpc>
                <a:spcPct val="90000"/>
              </a:lnSpc>
              <a:spcAft>
                <a:spcPct val="30000"/>
              </a:spcAft>
              <a:buFont typeface="Wingdings" pitchFamily="2" charset="2"/>
              <a:buNone/>
            </a:pPr>
            <a:r>
              <a:rPr lang="en-US" sz="2500" u="sng" smtClean="0"/>
              <a:t>What</a:t>
            </a:r>
            <a:r>
              <a:rPr lang="en-US" sz="2400" u="sng" smtClean="0"/>
              <a:t> is HITECH?</a:t>
            </a:r>
          </a:p>
          <a:p>
            <a:pPr lvl="1">
              <a:lnSpc>
                <a:spcPct val="90000"/>
              </a:lnSpc>
              <a:spcAft>
                <a:spcPct val="30000"/>
              </a:spcAft>
              <a:buClr>
                <a:schemeClr val="bg1"/>
              </a:buClr>
              <a:buFont typeface="Wingdings" pitchFamily="2" charset="2"/>
              <a:buChar char="Ø"/>
            </a:pPr>
            <a:r>
              <a:rPr lang="en-US" sz="2200" smtClean="0"/>
              <a:t>Health Information Technology for Economic and Clinical Health Act</a:t>
            </a:r>
          </a:p>
          <a:p>
            <a:pPr lvl="1">
              <a:lnSpc>
                <a:spcPct val="90000"/>
              </a:lnSpc>
              <a:spcAft>
                <a:spcPct val="30000"/>
              </a:spcAft>
              <a:buClr>
                <a:schemeClr val="bg1"/>
              </a:buClr>
              <a:buFont typeface="Wingdings" pitchFamily="2" charset="2"/>
              <a:buChar char="Ø"/>
            </a:pPr>
            <a:r>
              <a:rPr lang="en-US" sz="2200" smtClean="0"/>
              <a:t>Subtitle D of the American Recovery and Reinvestment Act of 2009 (ARRA)</a:t>
            </a:r>
          </a:p>
          <a:p>
            <a:pPr lvl="1">
              <a:lnSpc>
                <a:spcPct val="90000"/>
              </a:lnSpc>
              <a:spcAft>
                <a:spcPct val="30000"/>
              </a:spcAft>
              <a:buClr>
                <a:schemeClr val="bg1"/>
              </a:buClr>
              <a:buFont typeface="Wingdings" pitchFamily="2" charset="2"/>
              <a:buChar char="Ø"/>
            </a:pPr>
            <a:r>
              <a:rPr lang="en-US" sz="2200" smtClean="0"/>
              <a:t>It’s a federal law</a:t>
            </a:r>
          </a:p>
          <a:p>
            <a:pPr lvl="1">
              <a:lnSpc>
                <a:spcPct val="90000"/>
              </a:lnSpc>
              <a:spcAft>
                <a:spcPct val="30000"/>
              </a:spcAft>
              <a:buFont typeface="Wingdings" pitchFamily="2" charset="2"/>
              <a:buChar char="§"/>
            </a:pPr>
            <a:endParaRPr lang="en-US" smtClean="0"/>
          </a:p>
          <a:p>
            <a:pPr lvl="2">
              <a:lnSpc>
                <a:spcPct val="90000"/>
              </a:lnSpc>
              <a:spcAft>
                <a:spcPct val="30000"/>
              </a:spcAft>
              <a:buFontTx/>
              <a:buNone/>
            </a:pPr>
            <a:endParaRPr lang="en-US" sz="2400" smtClean="0"/>
          </a:p>
          <a:p>
            <a:pPr>
              <a:lnSpc>
                <a:spcPct val="90000"/>
              </a:lnSpc>
            </a:pPr>
            <a:endParaRPr lang="en-US" sz="2400" smtClean="0"/>
          </a:p>
        </p:txBody>
      </p:sp>
      <p:sp>
        <p:nvSpPr>
          <p:cNvPr id="7172" name="Rectangle 4"/>
          <p:cNvSpPr>
            <a:spLocks noGrp="1" noChangeArrowheads="1"/>
          </p:cNvSpPr>
          <p:nvPr>
            <p:ph type="body" sz="half" idx="2"/>
          </p:nvPr>
        </p:nvSpPr>
        <p:spPr>
          <a:xfrm>
            <a:off x="4648200" y="1447800"/>
            <a:ext cx="4162425" cy="4876800"/>
          </a:xfrm>
        </p:spPr>
        <p:txBody>
          <a:bodyPr/>
          <a:lstStyle/>
          <a:p>
            <a:pPr algn="ctr">
              <a:lnSpc>
                <a:spcPct val="90000"/>
              </a:lnSpc>
              <a:spcAft>
                <a:spcPct val="30000"/>
              </a:spcAft>
              <a:buFont typeface="Wingdings" pitchFamily="2" charset="2"/>
              <a:buNone/>
            </a:pPr>
            <a:endParaRPr lang="en-US" sz="2400" b="1" u="sng" smtClean="0"/>
          </a:p>
          <a:p>
            <a:pPr algn="ctr">
              <a:lnSpc>
                <a:spcPct val="90000"/>
              </a:lnSpc>
              <a:spcAft>
                <a:spcPct val="30000"/>
              </a:spcAft>
              <a:buFont typeface="Wingdings" pitchFamily="2" charset="2"/>
              <a:buNone/>
            </a:pPr>
            <a:r>
              <a:rPr lang="en-US" sz="2500" u="sng" smtClean="0"/>
              <a:t>Purpose</a:t>
            </a:r>
          </a:p>
          <a:p>
            <a:pPr>
              <a:lnSpc>
                <a:spcPct val="90000"/>
              </a:lnSpc>
              <a:spcAft>
                <a:spcPct val="30000"/>
              </a:spcAft>
              <a:buClr>
                <a:schemeClr val="bg1"/>
              </a:buClr>
              <a:buFont typeface="Wingdings" pitchFamily="2" charset="2"/>
              <a:buChar char="Ø"/>
            </a:pPr>
            <a:r>
              <a:rPr lang="en-US" sz="2200" smtClean="0"/>
              <a:t>Makes massive changes to privacy and security laws</a:t>
            </a:r>
          </a:p>
          <a:p>
            <a:pPr>
              <a:lnSpc>
                <a:spcPct val="90000"/>
              </a:lnSpc>
              <a:spcAft>
                <a:spcPct val="30000"/>
              </a:spcAft>
              <a:buClr>
                <a:schemeClr val="bg1"/>
              </a:buClr>
              <a:buFont typeface="Wingdings" pitchFamily="2" charset="2"/>
              <a:buChar char="Ø"/>
            </a:pPr>
            <a:r>
              <a:rPr lang="en-US" sz="2200" smtClean="0"/>
              <a:t>Applies to covered entities and business associates</a:t>
            </a:r>
          </a:p>
          <a:p>
            <a:pPr>
              <a:lnSpc>
                <a:spcPct val="90000"/>
              </a:lnSpc>
              <a:spcAft>
                <a:spcPct val="30000"/>
              </a:spcAft>
              <a:buClr>
                <a:schemeClr val="bg1"/>
              </a:buClr>
              <a:buFont typeface="Wingdings" pitchFamily="2" charset="2"/>
              <a:buChar char="Ø"/>
            </a:pPr>
            <a:r>
              <a:rPr lang="en-US" sz="2200" smtClean="0"/>
              <a:t>Creates a nationwide electronic health record</a:t>
            </a:r>
            <a:endParaRPr lang="en-US" sz="2200" b="1" smtClean="0"/>
          </a:p>
          <a:p>
            <a:pPr>
              <a:lnSpc>
                <a:spcPct val="90000"/>
              </a:lnSpc>
              <a:spcAft>
                <a:spcPct val="30000"/>
              </a:spcAft>
              <a:buClr>
                <a:schemeClr val="bg1"/>
              </a:buClr>
              <a:buFont typeface="Wingdings" pitchFamily="2" charset="2"/>
              <a:buChar char="Ø"/>
            </a:pPr>
            <a:r>
              <a:rPr lang="en-US" sz="2200" smtClean="0"/>
              <a:t>Increases penalties for privacy and security violations</a:t>
            </a:r>
          </a:p>
          <a:p>
            <a:pPr>
              <a:lnSpc>
                <a:spcPct val="90000"/>
              </a:lnSpc>
            </a:pPr>
            <a:endParaRPr lang="en-US" sz="2400" smtClean="0"/>
          </a:p>
        </p:txBody>
      </p:sp>
      <p:sp>
        <p:nvSpPr>
          <p:cNvPr id="7173" name="Slide Number Placeholder 6"/>
          <p:cNvSpPr>
            <a:spLocks noGrp="1"/>
          </p:cNvSpPr>
          <p:nvPr>
            <p:ph type="sldNum" sz="quarter" idx="12"/>
          </p:nvPr>
        </p:nvSpPr>
        <p:spPr>
          <a:noFill/>
        </p:spPr>
        <p:txBody>
          <a:bodyPr/>
          <a:lstStyle/>
          <a:p>
            <a:fld id="{2113F084-318E-4AA9-878D-F275DC9D669D}" type="slidenum">
              <a:rPr lang="en-US" smtClean="0"/>
              <a:pPr/>
              <a:t>3</a:t>
            </a:fld>
            <a:endParaRPr lang="en-US" smtClean="0"/>
          </a:p>
        </p:txBody>
      </p:sp>
    </p:spTree>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90800" y="228600"/>
            <a:ext cx="6553200" cy="990600"/>
          </a:xfrm>
        </p:spPr>
        <p:txBody>
          <a:bodyPr/>
          <a:lstStyle/>
          <a:p>
            <a:pPr eaLnBrk="1" hangingPunct="1"/>
            <a:r>
              <a:rPr lang="en-US" sz="3600" b="0" smtClean="0"/>
              <a:t>HIPAA Security Rule</a:t>
            </a:r>
          </a:p>
        </p:txBody>
      </p:sp>
      <p:graphicFrame>
        <p:nvGraphicFramePr>
          <p:cNvPr id="281624" name="Group 24"/>
          <p:cNvGraphicFramePr>
            <a:graphicFrameLocks noGrp="1"/>
          </p:cNvGraphicFramePr>
          <p:nvPr/>
        </p:nvGraphicFramePr>
        <p:xfrm>
          <a:off x="533400" y="3886200"/>
          <a:ext cx="7924800" cy="2514600"/>
        </p:xfrm>
        <a:graphic>
          <a:graphicData uri="http://schemas.openxmlformats.org/drawingml/2006/table">
            <a:tbl>
              <a:tblPr/>
              <a:tblGrid>
                <a:gridCol w="2590800"/>
                <a:gridCol w="53340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Confidentiality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Data or information must not be available or disclosed to unauthorized persons.</a:t>
                      </a:r>
                    </a:p>
                  </a:txBody>
                  <a:tcPr marL="182880"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Integrity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Data or information cannot be altered or destroyed in an unauthorized manner.</a:t>
                      </a:r>
                    </a:p>
                  </a:txBody>
                  <a:tcPr marL="182880"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rPr>
                        <a:t>Availability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Data or information is accessible and usable upon demand by an authorized person.</a:t>
                      </a:r>
                    </a:p>
                  </a:txBody>
                  <a:tcPr marL="182880"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33" name="Rectangle 19"/>
          <p:cNvSpPr>
            <a:spLocks noGrp="1" noChangeArrowheads="1"/>
          </p:cNvSpPr>
          <p:nvPr>
            <p:ph type="body" idx="1"/>
          </p:nvPr>
        </p:nvSpPr>
        <p:spPr>
          <a:xfrm>
            <a:off x="228600" y="1905000"/>
            <a:ext cx="8229600" cy="1219200"/>
          </a:xfrm>
        </p:spPr>
        <p:txBody>
          <a:bodyPr/>
          <a:lstStyle/>
          <a:p>
            <a:pPr eaLnBrk="1" hangingPunct="1">
              <a:lnSpc>
                <a:spcPct val="105000"/>
              </a:lnSpc>
              <a:spcAft>
                <a:spcPct val="20000"/>
              </a:spcAft>
              <a:buFontTx/>
              <a:buNone/>
            </a:pPr>
            <a:r>
              <a:rPr lang="en-US" smtClean="0"/>
              <a:t>	</a:t>
            </a:r>
            <a:r>
              <a:rPr lang="en-US" smtClean="0">
                <a:cs typeface="Arial" charset="0"/>
              </a:rPr>
              <a:t>According to the HIPAA Security Rule, our facility must take specific measures to protect the Confidentiality, Integrity and Availability of Electronic Protected Health Information (EPHI). </a:t>
            </a:r>
            <a:endParaRPr lang="en-US" smtClean="0">
              <a:solidFill>
                <a:schemeClr val="tx1"/>
              </a:solidFill>
              <a:cs typeface="Arial" charset="0"/>
            </a:endParaRPr>
          </a:p>
        </p:txBody>
      </p:sp>
      <p:sp>
        <p:nvSpPr>
          <p:cNvPr id="34834" name="Slide Number Placeholder 5"/>
          <p:cNvSpPr>
            <a:spLocks noGrp="1"/>
          </p:cNvSpPr>
          <p:nvPr>
            <p:ph type="sldNum" sz="quarter" idx="12"/>
          </p:nvPr>
        </p:nvSpPr>
        <p:spPr>
          <a:noFill/>
        </p:spPr>
        <p:txBody>
          <a:bodyPr/>
          <a:lstStyle/>
          <a:p>
            <a:fld id="{5CC8BA42-98F5-4A97-84A8-AEF624571D43}" type="slidenum">
              <a:rPr lang="en-US" smtClean="0"/>
              <a:pPr/>
              <a:t>30</a:t>
            </a:fld>
            <a:endParaRPr lang="en-US" smtClean="0"/>
          </a:p>
        </p:txBody>
      </p:sp>
    </p:spTree>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14600" y="152400"/>
            <a:ext cx="6400800" cy="990600"/>
          </a:xfrm>
        </p:spPr>
        <p:txBody>
          <a:bodyPr/>
          <a:lstStyle/>
          <a:p>
            <a:pPr eaLnBrk="1" hangingPunct="1"/>
            <a:r>
              <a:rPr lang="en-US" sz="3600" b="0" smtClean="0"/>
              <a:t>Why Information Security?</a:t>
            </a:r>
          </a:p>
        </p:txBody>
      </p:sp>
      <p:sp>
        <p:nvSpPr>
          <p:cNvPr id="35843" name="Rectangle 3"/>
          <p:cNvSpPr>
            <a:spLocks noGrp="1" noChangeArrowheads="1"/>
          </p:cNvSpPr>
          <p:nvPr>
            <p:ph type="body" idx="1"/>
          </p:nvPr>
        </p:nvSpPr>
        <p:spPr>
          <a:xfrm>
            <a:off x="533400" y="1447800"/>
            <a:ext cx="7772400" cy="4876800"/>
          </a:xfrm>
        </p:spPr>
        <p:txBody>
          <a:bodyPr/>
          <a:lstStyle/>
          <a:p>
            <a:pPr eaLnBrk="1" hangingPunct="1">
              <a:buClr>
                <a:schemeClr val="bg1"/>
              </a:buClr>
              <a:buFont typeface="Wingdings" pitchFamily="2" charset="2"/>
              <a:buChar char="Ø"/>
            </a:pPr>
            <a:r>
              <a:rPr lang="en-US" smtClean="0">
                <a:cs typeface="Arial" charset="0"/>
              </a:rPr>
              <a:t>Protect the availability and integrity of clinical and patient administration systems. </a:t>
            </a:r>
          </a:p>
          <a:p>
            <a:pPr eaLnBrk="1" hangingPunct="1">
              <a:lnSpc>
                <a:spcPct val="130000"/>
              </a:lnSpc>
              <a:buClr>
                <a:schemeClr val="bg1"/>
              </a:buClr>
              <a:buFont typeface="Wingdings" pitchFamily="2" charset="2"/>
              <a:buChar char="Ø"/>
            </a:pPr>
            <a:r>
              <a:rPr lang="en-US" smtClean="0">
                <a:cs typeface="Arial" charset="0"/>
              </a:rPr>
              <a:t>Protect our patients’ confidentiality.</a:t>
            </a:r>
          </a:p>
          <a:p>
            <a:pPr eaLnBrk="1" hangingPunct="1">
              <a:lnSpc>
                <a:spcPct val="130000"/>
              </a:lnSpc>
              <a:buClr>
                <a:schemeClr val="bg1"/>
              </a:buClr>
              <a:buFont typeface="Wingdings" pitchFamily="2" charset="2"/>
              <a:buChar char="Ø"/>
            </a:pPr>
            <a:r>
              <a:rPr lang="en-US" smtClean="0">
                <a:cs typeface="Arial" charset="0"/>
              </a:rPr>
              <a:t>Maintain our facility’s reputation.</a:t>
            </a:r>
          </a:p>
          <a:p>
            <a:pPr eaLnBrk="1" hangingPunct="1">
              <a:buClr>
                <a:schemeClr val="bg1"/>
              </a:buClr>
              <a:buFont typeface="Wingdings" pitchFamily="2" charset="2"/>
              <a:buChar char="Ø"/>
            </a:pPr>
            <a:r>
              <a:rPr lang="en-US" smtClean="0">
                <a:cs typeface="Arial" charset="0"/>
              </a:rPr>
              <a:t>Comply with federal and state information security laws, including the HIPAA Security Rule. </a:t>
            </a:r>
          </a:p>
          <a:p>
            <a:pPr eaLnBrk="1" hangingPunct="1">
              <a:buClr>
                <a:schemeClr val="bg1"/>
              </a:buClr>
              <a:buFontTx/>
              <a:buNone/>
            </a:pPr>
            <a:endParaRPr lang="en-US" sz="1000" smtClean="0">
              <a:cs typeface="Arial" charset="0"/>
            </a:endParaRPr>
          </a:p>
          <a:p>
            <a:pPr eaLnBrk="1" hangingPunct="1">
              <a:buClr>
                <a:schemeClr val="bg1"/>
              </a:buClr>
              <a:buFont typeface="Wingdings" pitchFamily="2" charset="2"/>
              <a:buChar char="Ø"/>
            </a:pPr>
            <a:r>
              <a:rPr lang="en-US" smtClean="0">
                <a:cs typeface="Arial" charset="0"/>
              </a:rPr>
              <a:t>The </a:t>
            </a:r>
            <a:r>
              <a:rPr lang="en-US" u="sng" smtClean="0">
                <a:cs typeface="Arial" charset="0"/>
              </a:rPr>
              <a:t>true cost</a:t>
            </a:r>
            <a:r>
              <a:rPr lang="en-US" smtClean="0">
                <a:cs typeface="Arial" charset="0"/>
              </a:rPr>
              <a:t> of ignoring information security is an impact to patient safety and our quality of patient care!</a:t>
            </a:r>
          </a:p>
        </p:txBody>
      </p:sp>
      <p:sp>
        <p:nvSpPr>
          <p:cNvPr id="35844" name="Rectangle 4"/>
          <p:cNvSpPr>
            <a:spLocks noChangeArrowheads="1"/>
          </p:cNvSpPr>
          <p:nvPr/>
        </p:nvSpPr>
        <p:spPr bwMode="auto">
          <a:xfrm>
            <a:off x="304800" y="3733800"/>
            <a:ext cx="7772400" cy="3124200"/>
          </a:xfrm>
          <a:prstGeom prst="rect">
            <a:avLst/>
          </a:prstGeom>
          <a:noFill/>
          <a:ln w="9525">
            <a:noFill/>
            <a:miter lim="800000"/>
            <a:headEnd/>
            <a:tailEnd/>
          </a:ln>
        </p:spPr>
        <p:txBody>
          <a:bodyPr/>
          <a:lstStyle/>
          <a:p>
            <a:pPr marL="342900" indent="-342900">
              <a:lnSpc>
                <a:spcPct val="150000"/>
              </a:lnSpc>
              <a:spcBef>
                <a:spcPct val="20000"/>
              </a:spcBef>
            </a:pPr>
            <a:endParaRPr lang="en-US" sz="1200" b="1">
              <a:solidFill>
                <a:srgbClr val="081F5B"/>
              </a:solidFill>
            </a:endParaRPr>
          </a:p>
          <a:p>
            <a:pPr marL="342900" indent="-342900">
              <a:lnSpc>
                <a:spcPct val="150000"/>
              </a:lnSpc>
              <a:spcBef>
                <a:spcPct val="20000"/>
              </a:spcBef>
            </a:pPr>
            <a:endParaRPr lang="en-US" b="1">
              <a:solidFill>
                <a:srgbClr val="081F5B"/>
              </a:solidFill>
            </a:endParaRPr>
          </a:p>
        </p:txBody>
      </p:sp>
      <p:sp>
        <p:nvSpPr>
          <p:cNvPr id="35845" name="Slide Number Placeholder 5"/>
          <p:cNvSpPr>
            <a:spLocks noGrp="1"/>
          </p:cNvSpPr>
          <p:nvPr>
            <p:ph type="sldNum" sz="quarter" idx="12"/>
          </p:nvPr>
        </p:nvSpPr>
        <p:spPr>
          <a:noFill/>
        </p:spPr>
        <p:txBody>
          <a:bodyPr/>
          <a:lstStyle/>
          <a:p>
            <a:fld id="{724C1EFD-CD86-4462-8C59-4F0150F9F4BD}" type="slidenum">
              <a:rPr lang="en-US" smtClean="0"/>
              <a:pPr/>
              <a:t>31</a:t>
            </a:fld>
            <a:endParaRPr lang="en-US" smtClean="0"/>
          </a:p>
        </p:txBody>
      </p:sp>
    </p:spTree>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lstStyle/>
          <a:p>
            <a:pPr eaLnBrk="1" hangingPunct="1"/>
            <a:r>
              <a:rPr lang="en-US" sz="3600" b="0" smtClean="0"/>
              <a:t>What Is My Responsibility?</a:t>
            </a:r>
          </a:p>
        </p:txBody>
      </p:sp>
      <p:sp>
        <p:nvSpPr>
          <p:cNvPr id="5124" name="Rectangle 4"/>
          <p:cNvSpPr>
            <a:spLocks noGrp="1" noChangeArrowheads="1"/>
          </p:cNvSpPr>
          <p:nvPr>
            <p:ph type="body" idx="1"/>
          </p:nvPr>
        </p:nvSpPr>
        <p:spPr>
          <a:xfrm>
            <a:off x="381000" y="1524000"/>
            <a:ext cx="8001000" cy="4800600"/>
          </a:xfrm>
        </p:spPr>
        <p:txBody>
          <a:bodyPr>
            <a:normAutofit fontScale="55000" lnSpcReduction="20000"/>
          </a:bodyPr>
          <a:lstStyle/>
          <a:p>
            <a:pPr eaLnBrk="1" hangingPunct="1">
              <a:buClr>
                <a:schemeClr val="bg1"/>
              </a:buClr>
              <a:buFont typeface="Wingdings" pitchFamily="2" charset="2"/>
              <a:buChar char="Ø"/>
              <a:defRPr/>
            </a:pPr>
            <a:endParaRPr lang="en-US" sz="3500" dirty="0" smtClean="0"/>
          </a:p>
          <a:p>
            <a:pPr eaLnBrk="1" hangingPunct="1">
              <a:buClr>
                <a:schemeClr val="bg1"/>
              </a:buClr>
              <a:buFont typeface="Wingdings" pitchFamily="2" charset="2"/>
              <a:buChar char="Ø"/>
              <a:defRPr/>
            </a:pPr>
            <a:r>
              <a:rPr lang="en-US" sz="3500" dirty="0" smtClean="0">
                <a:cs typeface="Arial" pitchFamily="34" charset="0"/>
              </a:rPr>
              <a:t>You play a crucial role to protect our patients and our company. You are responsible for your password by:  </a:t>
            </a:r>
          </a:p>
          <a:p>
            <a:pPr eaLnBrk="1" hangingPunct="1">
              <a:lnSpc>
                <a:spcPct val="10000"/>
              </a:lnSpc>
              <a:buClr>
                <a:schemeClr val="bg1"/>
              </a:buClr>
              <a:buFont typeface="Wingdings" pitchFamily="2" charset="2"/>
              <a:buChar char="Ø"/>
              <a:defRPr/>
            </a:pPr>
            <a:endParaRPr lang="en-US" dirty="0" smtClean="0">
              <a:cs typeface="Arial" pitchFamily="34" charset="0"/>
            </a:endParaRPr>
          </a:p>
          <a:p>
            <a:pPr lvl="1" eaLnBrk="1" hangingPunct="1">
              <a:lnSpc>
                <a:spcPct val="130000"/>
              </a:lnSpc>
              <a:buClr>
                <a:schemeClr val="bg1"/>
              </a:buClr>
              <a:buFont typeface="Wingdings" pitchFamily="2" charset="2"/>
              <a:buChar char="ü"/>
              <a:defRPr/>
            </a:pPr>
            <a:r>
              <a:rPr lang="en-US" sz="3500" dirty="0" smtClean="0">
                <a:cs typeface="Arial" pitchFamily="34" charset="0"/>
              </a:rPr>
              <a:t>Protecting it</a:t>
            </a:r>
          </a:p>
          <a:p>
            <a:pPr lvl="1" eaLnBrk="1" hangingPunct="1">
              <a:lnSpc>
                <a:spcPct val="130000"/>
              </a:lnSpc>
              <a:buClr>
                <a:schemeClr val="bg1"/>
              </a:buClr>
              <a:buFont typeface="Wingdings" pitchFamily="2" charset="2"/>
              <a:buChar char="ü"/>
              <a:defRPr/>
            </a:pPr>
            <a:r>
              <a:rPr lang="en-US" sz="3500" dirty="0" smtClean="0">
                <a:cs typeface="Arial" pitchFamily="34" charset="0"/>
              </a:rPr>
              <a:t>Creating quality ones</a:t>
            </a:r>
          </a:p>
          <a:p>
            <a:pPr eaLnBrk="1" hangingPunct="1">
              <a:lnSpc>
                <a:spcPct val="130000"/>
              </a:lnSpc>
              <a:buClr>
                <a:schemeClr val="bg1"/>
              </a:buClr>
              <a:buFont typeface="Wingdings" pitchFamily="2" charset="2"/>
              <a:buChar char="Ø"/>
              <a:defRPr/>
            </a:pPr>
            <a:r>
              <a:rPr lang="en-US" sz="3500" dirty="0" smtClean="0">
                <a:cs typeface="Arial" pitchFamily="34" charset="0"/>
              </a:rPr>
              <a:t>Safely use the Internet to help protect our systems from malicious software, proper use of social networking systems (e.g. </a:t>
            </a:r>
            <a:r>
              <a:rPr lang="en-US" sz="3500" dirty="0" err="1" smtClean="0">
                <a:cs typeface="Arial" pitchFamily="34" charset="0"/>
              </a:rPr>
              <a:t>Facebook</a:t>
            </a:r>
            <a:r>
              <a:rPr lang="en-US" sz="3500" dirty="0" smtClean="0">
                <a:cs typeface="Arial" pitchFamily="34" charset="0"/>
              </a:rPr>
              <a:t>) and proper cell phone usage (no picture taking).  </a:t>
            </a:r>
          </a:p>
          <a:p>
            <a:pPr eaLnBrk="1" hangingPunct="1">
              <a:lnSpc>
                <a:spcPct val="130000"/>
              </a:lnSpc>
              <a:buClr>
                <a:schemeClr val="bg1"/>
              </a:buClr>
              <a:buFont typeface="Wingdings" pitchFamily="2" charset="2"/>
              <a:buChar char="Ø"/>
              <a:defRPr/>
            </a:pPr>
            <a:r>
              <a:rPr lang="en-US" sz="3500" dirty="0" smtClean="0">
                <a:cs typeface="Arial" pitchFamily="34" charset="0"/>
              </a:rPr>
              <a:t>Safely use email by encrypting when sending PHI outside the company.  </a:t>
            </a:r>
            <a:endParaRPr lang="en-US" sz="3100" dirty="0" smtClean="0">
              <a:cs typeface="Arial" pitchFamily="34" charset="0"/>
            </a:endParaRPr>
          </a:p>
          <a:p>
            <a:pPr eaLnBrk="1" hangingPunct="1">
              <a:lnSpc>
                <a:spcPct val="130000"/>
              </a:lnSpc>
              <a:buClr>
                <a:schemeClr val="bg1"/>
              </a:buClr>
              <a:buFont typeface="Wingdings" pitchFamily="2" charset="2"/>
              <a:buChar char="Ø"/>
              <a:defRPr/>
            </a:pPr>
            <a:r>
              <a:rPr lang="en-US" sz="3500" dirty="0" smtClean="0">
                <a:cs typeface="Arial" pitchFamily="34" charset="0"/>
              </a:rPr>
              <a:t>Recognize signs of someone attempting to illegally access our systems. </a:t>
            </a:r>
          </a:p>
          <a:p>
            <a:pPr eaLnBrk="1" hangingPunct="1">
              <a:lnSpc>
                <a:spcPct val="130000"/>
              </a:lnSpc>
              <a:buClr>
                <a:schemeClr val="bg1"/>
              </a:buClr>
              <a:buFont typeface="Wingdings" pitchFamily="2" charset="2"/>
              <a:buChar char="Ø"/>
              <a:defRPr/>
            </a:pPr>
            <a:r>
              <a:rPr lang="en-US" sz="3500" dirty="0" smtClean="0">
                <a:cs typeface="Arial" pitchFamily="34" charset="0"/>
              </a:rPr>
              <a:t>Get help or more information about Information Security, </a:t>
            </a:r>
            <a:br>
              <a:rPr lang="en-US" sz="3500" dirty="0" smtClean="0">
                <a:cs typeface="Arial" pitchFamily="34" charset="0"/>
              </a:rPr>
            </a:br>
            <a:r>
              <a:rPr lang="en-US" sz="3500" dirty="0" smtClean="0">
                <a:cs typeface="Arial" pitchFamily="34" charset="0"/>
              </a:rPr>
              <a:t>as needed.</a:t>
            </a:r>
          </a:p>
        </p:txBody>
      </p:sp>
      <p:sp>
        <p:nvSpPr>
          <p:cNvPr id="36868" name="Slide Number Placeholder 4"/>
          <p:cNvSpPr>
            <a:spLocks noGrp="1"/>
          </p:cNvSpPr>
          <p:nvPr>
            <p:ph type="sldNum" sz="quarter" idx="12"/>
          </p:nvPr>
        </p:nvSpPr>
        <p:spPr>
          <a:noFill/>
        </p:spPr>
        <p:txBody>
          <a:bodyPr/>
          <a:lstStyle/>
          <a:p>
            <a:fld id="{B882D2F4-5BCE-4DE4-B619-EFAB5A80C158}" type="slidenum">
              <a:rPr lang="en-US" smtClean="0"/>
              <a:pPr/>
              <a:t>32</a:t>
            </a:fld>
            <a:endParaRPr lang="en-US" smtClean="0"/>
          </a:p>
        </p:txBody>
      </p:sp>
    </p:spTree>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152400"/>
            <a:ext cx="6553200" cy="990600"/>
          </a:xfrm>
        </p:spPr>
        <p:txBody>
          <a:bodyPr/>
          <a:lstStyle/>
          <a:p>
            <a:pPr eaLnBrk="1" hangingPunct="1"/>
            <a:r>
              <a:rPr lang="en-US" sz="3600" b="0" smtClean="0"/>
              <a:t>Protecting Against Email Viruses</a:t>
            </a:r>
          </a:p>
        </p:txBody>
      </p:sp>
      <p:sp>
        <p:nvSpPr>
          <p:cNvPr id="34819" name="Rectangle 3"/>
          <p:cNvSpPr>
            <a:spLocks noGrp="1" noChangeArrowheads="1"/>
          </p:cNvSpPr>
          <p:nvPr>
            <p:ph type="body" idx="1"/>
          </p:nvPr>
        </p:nvSpPr>
        <p:spPr>
          <a:xfrm>
            <a:off x="685800" y="1600200"/>
            <a:ext cx="7772400" cy="4495800"/>
          </a:xfrm>
        </p:spPr>
        <p:txBody>
          <a:bodyPr>
            <a:normAutofit fontScale="92500" lnSpcReduction="10000"/>
          </a:bodyPr>
          <a:lstStyle/>
          <a:p>
            <a:pPr eaLnBrk="1" hangingPunct="1">
              <a:lnSpc>
                <a:spcPct val="115000"/>
              </a:lnSpc>
              <a:spcAft>
                <a:spcPct val="30000"/>
              </a:spcAft>
              <a:buClr>
                <a:schemeClr val="bg1"/>
              </a:buClr>
              <a:buFont typeface="Wingdings" pitchFamily="2" charset="2"/>
              <a:buChar char="Ø"/>
              <a:defRPr/>
            </a:pPr>
            <a:r>
              <a:rPr lang="en-US" dirty="0" smtClean="0">
                <a:cs typeface="Arial" pitchFamily="34" charset="0"/>
              </a:rPr>
              <a:t>Only open email that you need to perform your job.</a:t>
            </a:r>
          </a:p>
          <a:p>
            <a:pPr eaLnBrk="1" hangingPunct="1">
              <a:lnSpc>
                <a:spcPct val="115000"/>
              </a:lnSpc>
              <a:spcAft>
                <a:spcPct val="30000"/>
              </a:spcAft>
              <a:buClr>
                <a:schemeClr val="bg1"/>
              </a:buClr>
              <a:buFont typeface="Wingdings" pitchFamily="2" charset="2"/>
              <a:buChar char="Ø"/>
              <a:defRPr/>
            </a:pPr>
            <a:r>
              <a:rPr lang="en-US" dirty="0" smtClean="0">
                <a:cs typeface="Arial" pitchFamily="34" charset="0"/>
              </a:rPr>
              <a:t>Don’t open email attachments in strange or unexpected emails.</a:t>
            </a:r>
          </a:p>
          <a:p>
            <a:pPr eaLnBrk="1" hangingPunct="1">
              <a:lnSpc>
                <a:spcPct val="115000"/>
              </a:lnSpc>
              <a:spcAft>
                <a:spcPct val="30000"/>
              </a:spcAft>
              <a:buClr>
                <a:schemeClr val="bg1"/>
              </a:buClr>
              <a:buFont typeface="Wingdings" pitchFamily="2" charset="2"/>
              <a:buChar char="Ø"/>
              <a:defRPr/>
            </a:pPr>
            <a:r>
              <a:rPr lang="en-US" dirty="0" smtClean="0">
                <a:cs typeface="Arial" pitchFamily="34" charset="0"/>
              </a:rPr>
              <a:t>Transmit confidential information to appropriate individuals outside the company using only approved, secure methods. (Contact your FISO if you need additional information.)</a:t>
            </a:r>
          </a:p>
          <a:p>
            <a:pPr eaLnBrk="1" hangingPunct="1">
              <a:lnSpc>
                <a:spcPct val="115000"/>
              </a:lnSpc>
              <a:spcAft>
                <a:spcPct val="30000"/>
              </a:spcAft>
              <a:buClr>
                <a:schemeClr val="bg1"/>
              </a:buClr>
              <a:buFont typeface="Wingdings" pitchFamily="2" charset="2"/>
              <a:buChar char="Ø"/>
              <a:defRPr/>
            </a:pPr>
            <a:r>
              <a:rPr lang="en-US" dirty="0" smtClean="0">
                <a:cs typeface="Arial" pitchFamily="34" charset="0"/>
              </a:rPr>
              <a:t>Only use company approved software – when in doubt, ask!</a:t>
            </a:r>
          </a:p>
          <a:p>
            <a:pPr eaLnBrk="1" hangingPunct="1">
              <a:lnSpc>
                <a:spcPct val="115000"/>
              </a:lnSpc>
              <a:spcAft>
                <a:spcPct val="30000"/>
              </a:spcAft>
              <a:buClr>
                <a:schemeClr val="bg1"/>
              </a:buClr>
              <a:buFont typeface="Wingdings" pitchFamily="2" charset="2"/>
              <a:buChar char="Ø"/>
              <a:defRPr/>
            </a:pPr>
            <a:r>
              <a:rPr lang="en-US" dirty="0" smtClean="0">
                <a:cs typeface="Arial" pitchFamily="34" charset="0"/>
              </a:rPr>
              <a:t>Only use company supplied diskettes or CDs. </a:t>
            </a:r>
          </a:p>
        </p:txBody>
      </p:sp>
      <p:sp>
        <p:nvSpPr>
          <p:cNvPr id="37892" name="Slide Number Placeholder 4"/>
          <p:cNvSpPr>
            <a:spLocks noGrp="1"/>
          </p:cNvSpPr>
          <p:nvPr>
            <p:ph type="sldNum" sz="quarter" idx="12"/>
          </p:nvPr>
        </p:nvSpPr>
        <p:spPr>
          <a:noFill/>
        </p:spPr>
        <p:txBody>
          <a:bodyPr/>
          <a:lstStyle/>
          <a:p>
            <a:fld id="{4B4D5488-4AA0-48AB-8A79-B7A871F70341}" type="slidenum">
              <a:rPr lang="en-US" smtClean="0"/>
              <a:pPr/>
              <a:t>33</a:t>
            </a:fld>
            <a:endParaRPr lang="en-US" smtClean="0"/>
          </a:p>
        </p:txBody>
      </p:sp>
    </p:spTree>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b="0" smtClean="0"/>
              <a:t>Keeping Passwords Private</a:t>
            </a:r>
          </a:p>
        </p:txBody>
      </p:sp>
      <p:sp>
        <p:nvSpPr>
          <p:cNvPr id="38915" name="Rectangle 3"/>
          <p:cNvSpPr>
            <a:spLocks noGrp="1" noChangeArrowheads="1"/>
          </p:cNvSpPr>
          <p:nvPr>
            <p:ph type="body" idx="1"/>
          </p:nvPr>
        </p:nvSpPr>
        <p:spPr>
          <a:xfrm>
            <a:off x="685800" y="1828800"/>
            <a:ext cx="7772400" cy="4191000"/>
          </a:xfrm>
        </p:spPr>
        <p:txBody>
          <a:bodyPr/>
          <a:lstStyle/>
          <a:p>
            <a:pPr marL="457200" indent="-457200" eaLnBrk="1" hangingPunct="1">
              <a:lnSpc>
                <a:spcPct val="130000"/>
              </a:lnSpc>
              <a:spcAft>
                <a:spcPct val="35000"/>
              </a:spcAft>
              <a:buClr>
                <a:schemeClr val="bg1"/>
              </a:buClr>
              <a:buFont typeface="Wingdings" pitchFamily="2" charset="2"/>
              <a:buChar char="Ø"/>
            </a:pPr>
            <a:r>
              <a:rPr lang="en-US" smtClean="0">
                <a:cs typeface="Arial" charset="0"/>
              </a:rPr>
              <a:t>To protect your passwords…</a:t>
            </a:r>
          </a:p>
          <a:p>
            <a:pPr marL="857250" lvl="1" indent="-457200" eaLnBrk="1" hangingPunct="1">
              <a:lnSpc>
                <a:spcPct val="120000"/>
              </a:lnSpc>
              <a:spcAft>
                <a:spcPct val="15000"/>
              </a:spcAft>
              <a:buClr>
                <a:schemeClr val="bg1"/>
              </a:buClr>
              <a:buFont typeface="Wingdings" pitchFamily="2" charset="2"/>
              <a:buChar char="ü"/>
            </a:pPr>
            <a:r>
              <a:rPr lang="en-US" sz="2200" smtClean="0">
                <a:cs typeface="Arial" charset="0"/>
              </a:rPr>
              <a:t>Keep them to yourself,</a:t>
            </a:r>
          </a:p>
          <a:p>
            <a:pPr marL="857250" lvl="1" indent="-457200" eaLnBrk="1" hangingPunct="1">
              <a:lnSpc>
                <a:spcPct val="120000"/>
              </a:lnSpc>
              <a:spcAft>
                <a:spcPct val="15000"/>
              </a:spcAft>
              <a:buClr>
                <a:schemeClr val="bg1"/>
              </a:buClr>
              <a:buFont typeface="Wingdings" pitchFamily="2" charset="2"/>
              <a:buChar char="ü"/>
            </a:pPr>
            <a:r>
              <a:rPr lang="en-US" sz="2200" smtClean="0">
                <a:cs typeface="Arial" charset="0"/>
              </a:rPr>
              <a:t>Don’t allow others to give you theirs, no matter the circumstance,</a:t>
            </a:r>
          </a:p>
          <a:p>
            <a:pPr marL="857250" lvl="1" indent="-457200" eaLnBrk="1" hangingPunct="1">
              <a:lnSpc>
                <a:spcPct val="120000"/>
              </a:lnSpc>
              <a:spcAft>
                <a:spcPct val="15000"/>
              </a:spcAft>
              <a:buClr>
                <a:schemeClr val="bg1"/>
              </a:buClr>
              <a:buFont typeface="Wingdings" pitchFamily="2" charset="2"/>
              <a:buChar char="ü"/>
            </a:pPr>
            <a:r>
              <a:rPr lang="en-US" sz="2200" smtClean="0">
                <a:cs typeface="Arial" charset="0"/>
              </a:rPr>
              <a:t>Never post them around your workstation</a:t>
            </a:r>
          </a:p>
          <a:p>
            <a:pPr marL="457200" indent="-457200" eaLnBrk="1" hangingPunct="1">
              <a:lnSpc>
                <a:spcPct val="120000"/>
              </a:lnSpc>
              <a:buClr>
                <a:schemeClr val="bg1"/>
              </a:buClr>
              <a:buFont typeface="Wingdings" pitchFamily="2" charset="2"/>
              <a:buChar char="Ø"/>
            </a:pPr>
            <a:r>
              <a:rPr lang="en-US" smtClean="0">
                <a:cs typeface="Arial" charset="0"/>
              </a:rPr>
              <a:t>If you suspect anyone has learned your password, change it. Call the help desk or your FISO for assistance.</a:t>
            </a:r>
          </a:p>
        </p:txBody>
      </p:sp>
      <p:sp>
        <p:nvSpPr>
          <p:cNvPr id="38916" name="Slide Number Placeholder 4"/>
          <p:cNvSpPr>
            <a:spLocks noGrp="1"/>
          </p:cNvSpPr>
          <p:nvPr>
            <p:ph type="sldNum" sz="quarter" idx="12"/>
          </p:nvPr>
        </p:nvSpPr>
        <p:spPr>
          <a:noFill/>
        </p:spPr>
        <p:txBody>
          <a:bodyPr/>
          <a:lstStyle/>
          <a:p>
            <a:fld id="{DDF7656B-9746-4C9B-8023-8182D387BC13}" type="slidenum">
              <a:rPr lang="en-US" smtClean="0"/>
              <a:pPr/>
              <a:t>34</a:t>
            </a:fld>
            <a:endParaRPr lang="en-US" smtClean="0"/>
          </a:p>
        </p:txBody>
      </p:sp>
    </p:spTree>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b="0" smtClean="0"/>
              <a:t>Creating Quality Passwords</a:t>
            </a:r>
          </a:p>
        </p:txBody>
      </p:sp>
      <p:sp>
        <p:nvSpPr>
          <p:cNvPr id="39939" name="Rectangle 3"/>
          <p:cNvSpPr>
            <a:spLocks noGrp="1" noChangeArrowheads="1"/>
          </p:cNvSpPr>
          <p:nvPr>
            <p:ph type="body" idx="1"/>
          </p:nvPr>
        </p:nvSpPr>
        <p:spPr>
          <a:xfrm>
            <a:off x="685800" y="1600200"/>
            <a:ext cx="7924800" cy="4876800"/>
          </a:xfrm>
        </p:spPr>
        <p:txBody>
          <a:bodyPr/>
          <a:lstStyle/>
          <a:p>
            <a:pPr marL="457200" indent="-457200" eaLnBrk="1" hangingPunct="1">
              <a:lnSpc>
                <a:spcPct val="105000"/>
              </a:lnSpc>
              <a:spcAft>
                <a:spcPct val="15000"/>
              </a:spcAft>
              <a:buFontTx/>
              <a:buNone/>
            </a:pPr>
            <a:r>
              <a:rPr lang="en-US" sz="3200" smtClean="0">
                <a:cs typeface="Arial" charset="0"/>
              </a:rPr>
              <a:t>Keep your password safe!</a:t>
            </a:r>
          </a:p>
          <a:p>
            <a:pPr marL="457200" indent="-457200" eaLnBrk="1" hangingPunct="1">
              <a:lnSpc>
                <a:spcPct val="105000"/>
              </a:lnSpc>
              <a:spcAft>
                <a:spcPct val="15000"/>
              </a:spcAft>
              <a:buClr>
                <a:schemeClr val="bg1"/>
              </a:buClr>
              <a:buFont typeface="Wingdings" pitchFamily="2" charset="2"/>
              <a:buChar char="Ø"/>
            </a:pPr>
            <a:r>
              <a:rPr lang="en-US" smtClean="0">
                <a:cs typeface="Arial" charset="0"/>
              </a:rPr>
              <a:t>Create a hard to guess password and never share it.</a:t>
            </a:r>
          </a:p>
          <a:p>
            <a:pPr marL="457200" indent="-457200" eaLnBrk="1" hangingPunct="1">
              <a:lnSpc>
                <a:spcPct val="105000"/>
              </a:lnSpc>
              <a:spcAft>
                <a:spcPct val="15000"/>
              </a:spcAft>
              <a:buClr>
                <a:schemeClr val="bg1"/>
              </a:buClr>
              <a:buFont typeface="Wingdings" pitchFamily="2" charset="2"/>
              <a:buChar char="Ø"/>
            </a:pPr>
            <a:r>
              <a:rPr lang="en-US" smtClean="0">
                <a:cs typeface="Arial" charset="0"/>
              </a:rPr>
              <a:t>If the application allows, use a combination of special characters (like @, #, !), numbers, and upper and lower case letters.</a:t>
            </a:r>
          </a:p>
          <a:p>
            <a:pPr marL="457200" indent="-457200" eaLnBrk="1" hangingPunct="1">
              <a:lnSpc>
                <a:spcPct val="105000"/>
              </a:lnSpc>
              <a:spcAft>
                <a:spcPct val="15000"/>
              </a:spcAft>
              <a:buClr>
                <a:schemeClr val="bg1"/>
              </a:buClr>
              <a:buFont typeface="Wingdings" pitchFamily="2" charset="2"/>
              <a:buChar char="Ø"/>
            </a:pPr>
            <a:r>
              <a:rPr lang="en-US" smtClean="0">
                <a:cs typeface="Arial" charset="0"/>
              </a:rPr>
              <a:t>If the application allows, create passwords that contain at least 7 characters</a:t>
            </a:r>
          </a:p>
          <a:p>
            <a:pPr marL="457200" indent="-457200" eaLnBrk="1" hangingPunct="1">
              <a:lnSpc>
                <a:spcPct val="105000"/>
              </a:lnSpc>
              <a:spcAft>
                <a:spcPct val="15000"/>
              </a:spcAft>
              <a:buClr>
                <a:schemeClr val="bg1"/>
              </a:buClr>
              <a:buFont typeface="Wingdings" pitchFamily="2" charset="2"/>
              <a:buChar char="Ø"/>
            </a:pPr>
            <a:r>
              <a:rPr lang="en-US" smtClean="0">
                <a:cs typeface="Arial" charset="0"/>
              </a:rPr>
              <a:t>Come up with a Passphrase – Agcl2egg (All good cows like to eat green grass)</a:t>
            </a:r>
          </a:p>
        </p:txBody>
      </p:sp>
      <p:sp>
        <p:nvSpPr>
          <p:cNvPr id="39940" name="Slide Number Placeholder 4"/>
          <p:cNvSpPr>
            <a:spLocks noGrp="1"/>
          </p:cNvSpPr>
          <p:nvPr>
            <p:ph type="sldNum" sz="quarter" idx="12"/>
          </p:nvPr>
        </p:nvSpPr>
        <p:spPr>
          <a:noFill/>
        </p:spPr>
        <p:txBody>
          <a:bodyPr/>
          <a:lstStyle/>
          <a:p>
            <a:fld id="{8584649C-BB1E-426A-BC8B-5B99F9F09F93}" type="slidenum">
              <a:rPr lang="en-US" smtClean="0"/>
              <a:pPr/>
              <a:t>35</a:t>
            </a:fld>
            <a:endParaRPr lang="en-US" smtClean="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19400" y="228600"/>
            <a:ext cx="6324600" cy="990600"/>
          </a:xfrm>
        </p:spPr>
        <p:txBody>
          <a:bodyPr/>
          <a:lstStyle/>
          <a:p>
            <a:pPr eaLnBrk="1" hangingPunct="1"/>
            <a:r>
              <a:rPr lang="en-US" sz="3600" b="0" smtClean="0"/>
              <a:t>Safe Internet Use</a:t>
            </a:r>
          </a:p>
        </p:txBody>
      </p:sp>
      <p:sp>
        <p:nvSpPr>
          <p:cNvPr id="11267" name="Rectangle 3"/>
          <p:cNvSpPr>
            <a:spLocks noGrp="1" noChangeArrowheads="1"/>
          </p:cNvSpPr>
          <p:nvPr>
            <p:ph type="body" idx="1"/>
          </p:nvPr>
        </p:nvSpPr>
        <p:spPr>
          <a:xfrm>
            <a:off x="609600" y="1828800"/>
            <a:ext cx="7772400" cy="4419600"/>
          </a:xfrm>
        </p:spPr>
        <p:txBody>
          <a:bodyPr>
            <a:normAutofit fontScale="92500" lnSpcReduction="10000"/>
          </a:bodyPr>
          <a:lstStyle/>
          <a:p>
            <a:pPr eaLnBrk="1" hangingPunct="1">
              <a:lnSpc>
                <a:spcPct val="110000"/>
              </a:lnSpc>
              <a:spcAft>
                <a:spcPct val="30000"/>
              </a:spcAft>
              <a:buClr>
                <a:schemeClr val="bg1"/>
              </a:buClr>
              <a:buFont typeface="Wingdings" pitchFamily="2" charset="2"/>
              <a:buChar char="Ø"/>
              <a:defRPr/>
            </a:pPr>
            <a:r>
              <a:rPr lang="en-US" dirty="0" smtClean="0">
                <a:cs typeface="Arial" pitchFamily="34" charset="0"/>
              </a:rPr>
              <a:t>Only access websites that you need to perform your job.</a:t>
            </a:r>
          </a:p>
          <a:p>
            <a:pPr eaLnBrk="1" hangingPunct="1">
              <a:lnSpc>
                <a:spcPct val="110000"/>
              </a:lnSpc>
              <a:spcAft>
                <a:spcPct val="30000"/>
              </a:spcAft>
              <a:buClr>
                <a:schemeClr val="bg1"/>
              </a:buClr>
              <a:buFont typeface="Wingdings" pitchFamily="2" charset="2"/>
              <a:buChar char="Ø"/>
              <a:defRPr/>
            </a:pPr>
            <a:r>
              <a:rPr lang="en-US" dirty="0" smtClean="0">
                <a:cs typeface="Arial" pitchFamily="34" charset="0"/>
              </a:rPr>
              <a:t>Be cautious about entering any company information on an Internet site.</a:t>
            </a:r>
          </a:p>
          <a:p>
            <a:pPr eaLnBrk="1" hangingPunct="1">
              <a:lnSpc>
                <a:spcPct val="110000"/>
              </a:lnSpc>
              <a:spcAft>
                <a:spcPct val="30000"/>
              </a:spcAft>
              <a:buClr>
                <a:schemeClr val="bg1"/>
              </a:buClr>
              <a:buFont typeface="Wingdings" pitchFamily="2" charset="2"/>
              <a:buChar char="Ø"/>
              <a:defRPr/>
            </a:pPr>
            <a:r>
              <a:rPr lang="en-US" dirty="0" smtClean="0">
                <a:cs typeface="Arial" pitchFamily="34" charset="0"/>
              </a:rPr>
              <a:t>Do not access Internet email accounts (AOL, Hotmail, etc.) through the HCA network or from HCA computers.</a:t>
            </a:r>
          </a:p>
          <a:p>
            <a:pPr eaLnBrk="1" hangingPunct="1">
              <a:lnSpc>
                <a:spcPct val="110000"/>
              </a:lnSpc>
              <a:spcAft>
                <a:spcPct val="30000"/>
              </a:spcAft>
              <a:buClr>
                <a:schemeClr val="bg1"/>
              </a:buClr>
              <a:buFont typeface="Wingdings" pitchFamily="2" charset="2"/>
              <a:buChar char="Ø"/>
              <a:defRPr/>
            </a:pPr>
            <a:r>
              <a:rPr lang="en-US" dirty="0" smtClean="0">
                <a:cs typeface="Arial" pitchFamily="34" charset="0"/>
              </a:rPr>
              <a:t>When on the Internet, use passwords and IDs that are different than your HCA ID and password.</a:t>
            </a:r>
          </a:p>
          <a:p>
            <a:pPr eaLnBrk="1" hangingPunct="1">
              <a:lnSpc>
                <a:spcPct val="110000"/>
              </a:lnSpc>
              <a:spcAft>
                <a:spcPct val="30000"/>
              </a:spcAft>
              <a:buClr>
                <a:schemeClr val="bg1"/>
              </a:buClr>
              <a:buFont typeface="Wingdings" pitchFamily="2" charset="2"/>
              <a:buChar char="Ø"/>
              <a:defRPr/>
            </a:pPr>
            <a:r>
              <a:rPr lang="en-US" dirty="0" smtClean="0">
                <a:cs typeface="Arial" pitchFamily="34" charset="0"/>
              </a:rPr>
              <a:t>Never download screensavers, games, or other executable files (such as files ending in .exe, .</a:t>
            </a:r>
            <a:r>
              <a:rPr lang="en-US" dirty="0" err="1" smtClean="0">
                <a:cs typeface="Arial" pitchFamily="34" charset="0"/>
              </a:rPr>
              <a:t>vbs</a:t>
            </a:r>
            <a:r>
              <a:rPr lang="en-US" dirty="0" smtClean="0">
                <a:cs typeface="Arial" pitchFamily="34" charset="0"/>
              </a:rPr>
              <a:t>, or .com) from the Internet or any other outside source</a:t>
            </a:r>
            <a:r>
              <a:rPr lang="en-US" dirty="0" smtClean="0"/>
              <a:t>.</a:t>
            </a:r>
          </a:p>
        </p:txBody>
      </p:sp>
      <p:sp>
        <p:nvSpPr>
          <p:cNvPr id="40964" name="Slide Number Placeholder 4"/>
          <p:cNvSpPr>
            <a:spLocks noGrp="1"/>
          </p:cNvSpPr>
          <p:nvPr>
            <p:ph type="sldNum" sz="quarter" idx="12"/>
          </p:nvPr>
        </p:nvSpPr>
        <p:spPr>
          <a:noFill/>
        </p:spPr>
        <p:txBody>
          <a:bodyPr/>
          <a:lstStyle/>
          <a:p>
            <a:fld id="{804FED9E-87E5-4DE8-A9B3-75E0946BF1B8}" type="slidenum">
              <a:rPr lang="en-US" smtClean="0"/>
              <a:pPr/>
              <a:t>36</a:t>
            </a:fld>
            <a:endParaRPr lang="en-US" smtClean="0"/>
          </a:p>
        </p:txBody>
      </p:sp>
    </p:spTree>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b="0" smtClean="0"/>
              <a:t>Social Engineering: Recognizing Con Artists</a:t>
            </a:r>
          </a:p>
        </p:txBody>
      </p:sp>
      <p:sp>
        <p:nvSpPr>
          <p:cNvPr id="13315" name="Rectangle 3"/>
          <p:cNvSpPr>
            <a:spLocks noGrp="1" noChangeArrowheads="1"/>
          </p:cNvSpPr>
          <p:nvPr>
            <p:ph type="body" idx="1"/>
          </p:nvPr>
        </p:nvSpPr>
        <p:spPr>
          <a:xfrm>
            <a:off x="381000" y="1600200"/>
            <a:ext cx="8305800" cy="4876800"/>
          </a:xfrm>
        </p:spPr>
        <p:txBody>
          <a:bodyPr>
            <a:normAutofit fontScale="92500" lnSpcReduction="10000"/>
          </a:bodyPr>
          <a:lstStyle/>
          <a:p>
            <a:pPr algn="ctr" eaLnBrk="1" hangingPunct="1">
              <a:lnSpc>
                <a:spcPct val="90000"/>
              </a:lnSpc>
              <a:spcAft>
                <a:spcPct val="20000"/>
              </a:spcAft>
              <a:buFontTx/>
              <a:buNone/>
              <a:defRPr/>
            </a:pPr>
            <a:endParaRPr lang="en-US" dirty="0" smtClean="0"/>
          </a:p>
          <a:p>
            <a:pPr eaLnBrk="1" hangingPunct="1">
              <a:lnSpc>
                <a:spcPct val="90000"/>
              </a:lnSpc>
              <a:spcBef>
                <a:spcPct val="10000"/>
              </a:spcBef>
              <a:spcAft>
                <a:spcPct val="25000"/>
              </a:spcAft>
              <a:buClr>
                <a:schemeClr val="bg1"/>
              </a:buClr>
              <a:buFont typeface="Wingdings" pitchFamily="2" charset="2"/>
              <a:buChar char="Ø"/>
              <a:defRPr/>
            </a:pPr>
            <a:r>
              <a:rPr lang="en-US" dirty="0" smtClean="0">
                <a:cs typeface="Arial" pitchFamily="34" charset="0"/>
              </a:rPr>
              <a:t>“Social Engineers” are con artists who attempt to gain access to confidential information by deceiving you.  (Beware of Phishing).</a:t>
            </a:r>
          </a:p>
          <a:p>
            <a:pPr eaLnBrk="1" hangingPunct="1">
              <a:lnSpc>
                <a:spcPct val="90000"/>
              </a:lnSpc>
              <a:spcBef>
                <a:spcPct val="10000"/>
              </a:spcBef>
              <a:spcAft>
                <a:spcPct val="25000"/>
              </a:spcAft>
              <a:buClr>
                <a:schemeClr val="bg1"/>
              </a:buClr>
              <a:buFont typeface="Wingdings" pitchFamily="2" charset="2"/>
              <a:buChar char="Ø"/>
              <a:defRPr/>
            </a:pPr>
            <a:r>
              <a:rPr lang="en-US" dirty="0" smtClean="0">
                <a:cs typeface="Arial" pitchFamily="34" charset="0"/>
              </a:rPr>
              <a:t>They are good at what they do, and they know how to make you believe them.  (May look official).</a:t>
            </a:r>
          </a:p>
          <a:p>
            <a:pPr eaLnBrk="1" hangingPunct="1">
              <a:lnSpc>
                <a:spcPct val="90000"/>
              </a:lnSpc>
              <a:spcBef>
                <a:spcPct val="10000"/>
              </a:spcBef>
              <a:spcAft>
                <a:spcPct val="10000"/>
              </a:spcAft>
              <a:buClr>
                <a:schemeClr val="bg1"/>
              </a:buClr>
              <a:buFont typeface="Wingdings" pitchFamily="2" charset="2"/>
              <a:buChar char="Ø"/>
              <a:defRPr/>
            </a:pPr>
            <a:r>
              <a:rPr lang="en-US" dirty="0" smtClean="0">
                <a:cs typeface="Arial" pitchFamily="34" charset="0"/>
              </a:rPr>
              <a:t>They sound friendly and trustworthy, and sometimes will appear to be doing you a favor. </a:t>
            </a:r>
          </a:p>
          <a:p>
            <a:pPr eaLnBrk="1" hangingPunct="1">
              <a:lnSpc>
                <a:spcPct val="90000"/>
              </a:lnSpc>
              <a:spcBef>
                <a:spcPct val="75000"/>
              </a:spcBef>
              <a:spcAft>
                <a:spcPct val="25000"/>
              </a:spcAft>
              <a:buFontTx/>
              <a:buNone/>
              <a:defRPr/>
            </a:pPr>
            <a:r>
              <a:rPr lang="en-US" u="sng" dirty="0" smtClean="0">
                <a:cs typeface="Arial" pitchFamily="34" charset="0"/>
              </a:rPr>
              <a:t>Possible Warning Signs</a:t>
            </a:r>
          </a:p>
          <a:p>
            <a:pPr eaLnBrk="1" hangingPunct="1">
              <a:lnSpc>
                <a:spcPct val="90000"/>
              </a:lnSpc>
              <a:spcBef>
                <a:spcPct val="10000"/>
              </a:spcBef>
              <a:spcAft>
                <a:spcPct val="25000"/>
              </a:spcAft>
              <a:buClr>
                <a:schemeClr val="bg1"/>
              </a:buClr>
              <a:buFont typeface="Wingdings" pitchFamily="2" charset="2"/>
              <a:buChar char="Ø"/>
              <a:defRPr/>
            </a:pPr>
            <a:r>
              <a:rPr lang="en-US" dirty="0" smtClean="0">
                <a:cs typeface="Arial" pitchFamily="34" charset="0"/>
              </a:rPr>
              <a:t>Is someone asking you "out of the blue" questions about patient information, system names, or software? </a:t>
            </a:r>
          </a:p>
          <a:p>
            <a:pPr eaLnBrk="1" hangingPunct="1">
              <a:lnSpc>
                <a:spcPct val="90000"/>
              </a:lnSpc>
              <a:spcBef>
                <a:spcPct val="10000"/>
              </a:spcBef>
              <a:spcAft>
                <a:spcPct val="25000"/>
              </a:spcAft>
              <a:buClr>
                <a:schemeClr val="bg1"/>
              </a:buClr>
              <a:buFont typeface="Wingdings" pitchFamily="2" charset="2"/>
              <a:buChar char="Ø"/>
              <a:defRPr/>
            </a:pPr>
            <a:r>
              <a:rPr lang="en-US" dirty="0" smtClean="0">
                <a:cs typeface="Arial" pitchFamily="34" charset="0"/>
              </a:rPr>
              <a:t>Has someone asked you for your password(s), or asked you to change your password(s) for them?</a:t>
            </a:r>
          </a:p>
          <a:p>
            <a:pPr eaLnBrk="1" hangingPunct="1">
              <a:lnSpc>
                <a:spcPct val="90000"/>
              </a:lnSpc>
              <a:spcBef>
                <a:spcPct val="10000"/>
              </a:spcBef>
              <a:buClr>
                <a:schemeClr val="bg1"/>
              </a:buClr>
              <a:buFont typeface="Wingdings" pitchFamily="2" charset="2"/>
              <a:buChar char="Ø"/>
              <a:defRPr/>
            </a:pPr>
            <a:r>
              <a:rPr lang="en-US" dirty="0" smtClean="0">
                <a:cs typeface="Arial" pitchFamily="34" charset="0"/>
              </a:rPr>
              <a:t>Did you initiate the call/email/office visit, or did they?</a:t>
            </a:r>
          </a:p>
        </p:txBody>
      </p:sp>
      <p:sp>
        <p:nvSpPr>
          <p:cNvPr id="41988" name="Slide Number Placeholder 4"/>
          <p:cNvSpPr>
            <a:spLocks noGrp="1"/>
          </p:cNvSpPr>
          <p:nvPr>
            <p:ph type="sldNum" sz="quarter" idx="12"/>
          </p:nvPr>
        </p:nvSpPr>
        <p:spPr>
          <a:noFill/>
        </p:spPr>
        <p:txBody>
          <a:bodyPr/>
          <a:lstStyle/>
          <a:p>
            <a:fld id="{3BE28694-6919-4C4F-9633-BFEE12B7F59D}" type="slidenum">
              <a:rPr lang="en-US" smtClean="0"/>
              <a:pPr/>
              <a:t>37</a:t>
            </a:fld>
            <a:endParaRPr lang="en-US" smtClean="0"/>
          </a:p>
        </p:txBody>
      </p:sp>
    </p:spTree>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600" b="0" smtClean="0"/>
              <a:t>Social Engineering: Outwitting Them!</a:t>
            </a:r>
          </a:p>
        </p:txBody>
      </p:sp>
      <p:sp>
        <p:nvSpPr>
          <p:cNvPr id="43011" name="Rectangle 3"/>
          <p:cNvSpPr>
            <a:spLocks noGrp="1" noChangeArrowheads="1"/>
          </p:cNvSpPr>
          <p:nvPr>
            <p:ph type="body" idx="1"/>
          </p:nvPr>
        </p:nvSpPr>
        <p:spPr>
          <a:xfrm>
            <a:off x="304800" y="1676400"/>
            <a:ext cx="8458200" cy="4724400"/>
          </a:xfrm>
        </p:spPr>
        <p:txBody>
          <a:bodyPr/>
          <a:lstStyle/>
          <a:p>
            <a:pPr eaLnBrk="1" hangingPunct="1">
              <a:lnSpc>
                <a:spcPct val="105000"/>
              </a:lnSpc>
              <a:spcBef>
                <a:spcPct val="10000"/>
              </a:spcBef>
              <a:spcAft>
                <a:spcPct val="35000"/>
              </a:spcAft>
              <a:buClr>
                <a:schemeClr val="bg1"/>
              </a:buClr>
              <a:buFont typeface="Wingdings" pitchFamily="2" charset="2"/>
              <a:buChar char="Ø"/>
            </a:pPr>
            <a:r>
              <a:rPr lang="en-US" sz="1800" smtClean="0">
                <a:cs typeface="Arial" charset="0"/>
              </a:rPr>
              <a:t>Never give out your password over the phone. </a:t>
            </a:r>
            <a:br>
              <a:rPr lang="en-US" sz="1800" smtClean="0">
                <a:cs typeface="Arial" charset="0"/>
              </a:rPr>
            </a:br>
            <a:r>
              <a:rPr lang="en-US" sz="1600" smtClean="0">
                <a:cs typeface="Arial" charset="0"/>
              </a:rPr>
              <a:t>Even our own technical support can help you without knowing your password!</a:t>
            </a:r>
          </a:p>
          <a:p>
            <a:pPr eaLnBrk="1" hangingPunct="1">
              <a:lnSpc>
                <a:spcPct val="105000"/>
              </a:lnSpc>
              <a:spcAft>
                <a:spcPct val="35000"/>
              </a:spcAft>
              <a:buClr>
                <a:schemeClr val="bg1"/>
              </a:buClr>
              <a:buFont typeface="Wingdings" pitchFamily="2" charset="2"/>
              <a:buChar char="Ø"/>
            </a:pPr>
            <a:r>
              <a:rPr lang="en-US" sz="1800" smtClean="0">
                <a:cs typeface="Arial" charset="0"/>
              </a:rPr>
              <a:t>If you didn’t initiate the contact, offer to call them back through our facility’s help desk system. </a:t>
            </a:r>
            <a:br>
              <a:rPr lang="en-US" sz="1800" smtClean="0">
                <a:cs typeface="Arial" charset="0"/>
              </a:rPr>
            </a:br>
            <a:r>
              <a:rPr lang="en-US" sz="1600" smtClean="0">
                <a:cs typeface="Arial" charset="0"/>
              </a:rPr>
              <a:t>If they claim to be part of an authorized technical support team, you should be able to call them through normal channels.  </a:t>
            </a:r>
          </a:p>
          <a:p>
            <a:pPr eaLnBrk="1" hangingPunct="1">
              <a:lnSpc>
                <a:spcPct val="105000"/>
              </a:lnSpc>
              <a:spcAft>
                <a:spcPct val="35000"/>
              </a:spcAft>
              <a:buClr>
                <a:schemeClr val="bg1"/>
              </a:buClr>
              <a:buFont typeface="Wingdings" pitchFamily="2" charset="2"/>
              <a:buChar char="Ø"/>
            </a:pPr>
            <a:r>
              <a:rPr lang="en-US" sz="1800" smtClean="0">
                <a:cs typeface="Arial" charset="0"/>
              </a:rPr>
              <a:t>Be aware of your surroundings. </a:t>
            </a:r>
            <a:br>
              <a:rPr lang="en-US" sz="1800" smtClean="0">
                <a:cs typeface="Arial" charset="0"/>
              </a:rPr>
            </a:br>
            <a:r>
              <a:rPr lang="en-US" sz="1600" smtClean="0">
                <a:cs typeface="Arial" charset="0"/>
              </a:rPr>
              <a:t>If you see someone you are not familiar with, politely ask their identity and ask if you can help them.</a:t>
            </a:r>
          </a:p>
          <a:p>
            <a:pPr eaLnBrk="1" hangingPunct="1">
              <a:lnSpc>
                <a:spcPct val="105000"/>
              </a:lnSpc>
              <a:spcAft>
                <a:spcPct val="35000"/>
              </a:spcAft>
              <a:buClr>
                <a:schemeClr val="bg1"/>
              </a:buClr>
              <a:buFont typeface="Wingdings" pitchFamily="2" charset="2"/>
              <a:buChar char="Ø"/>
            </a:pPr>
            <a:r>
              <a:rPr lang="en-US" sz="1800" smtClean="0">
                <a:cs typeface="Arial" charset="0"/>
              </a:rPr>
              <a:t>Don't be afraid to say "No." </a:t>
            </a:r>
            <a:br>
              <a:rPr lang="en-US" sz="1800" smtClean="0">
                <a:cs typeface="Arial" charset="0"/>
              </a:rPr>
            </a:br>
            <a:r>
              <a:rPr lang="en-US" sz="1600" smtClean="0">
                <a:cs typeface="Arial" charset="0"/>
              </a:rPr>
              <a:t>If anyone asks for information such as your user ID or password, or asks you to perform a task that goes against any Company policy, just say no. </a:t>
            </a:r>
          </a:p>
          <a:p>
            <a:pPr eaLnBrk="1" hangingPunct="1">
              <a:lnSpc>
                <a:spcPct val="105000"/>
              </a:lnSpc>
              <a:spcAft>
                <a:spcPct val="5000"/>
              </a:spcAft>
              <a:buClr>
                <a:schemeClr val="bg1"/>
              </a:buClr>
              <a:buFont typeface="Wingdings" pitchFamily="2" charset="2"/>
              <a:buChar char="Ø"/>
            </a:pPr>
            <a:r>
              <a:rPr lang="en-US" sz="1800" smtClean="0">
                <a:cs typeface="Arial" charset="0"/>
              </a:rPr>
              <a:t>Report it. </a:t>
            </a:r>
            <a:br>
              <a:rPr lang="en-US" sz="1800" smtClean="0">
                <a:cs typeface="Arial" charset="0"/>
              </a:rPr>
            </a:br>
            <a:r>
              <a:rPr lang="en-US" sz="1600" smtClean="0">
                <a:cs typeface="Arial" charset="0"/>
              </a:rPr>
              <a:t>If you think you have witnessed an attempted or successful security breach, report the incident to the FISO or Helpdesk immediately.</a:t>
            </a:r>
          </a:p>
        </p:txBody>
      </p:sp>
      <p:sp>
        <p:nvSpPr>
          <p:cNvPr id="43012" name="Slide Number Placeholder 4"/>
          <p:cNvSpPr>
            <a:spLocks noGrp="1"/>
          </p:cNvSpPr>
          <p:nvPr>
            <p:ph type="sldNum" sz="quarter" idx="12"/>
          </p:nvPr>
        </p:nvSpPr>
        <p:spPr>
          <a:noFill/>
        </p:spPr>
        <p:txBody>
          <a:bodyPr/>
          <a:lstStyle/>
          <a:p>
            <a:fld id="{6879248B-D058-4692-8701-0431A9CA615D}" type="slidenum">
              <a:rPr lang="en-US" smtClean="0"/>
              <a:pPr/>
              <a:t>38</a:t>
            </a:fld>
            <a:endParaRPr lang="en-US" smtClean="0"/>
          </a:p>
        </p:txBody>
      </p:sp>
    </p:spTree>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sz="3600" b="0" smtClean="0"/>
              <a:t>Security Awareness</a:t>
            </a:r>
          </a:p>
        </p:txBody>
      </p:sp>
      <p:sp>
        <p:nvSpPr>
          <p:cNvPr id="41987" name="Rectangle 3"/>
          <p:cNvSpPr>
            <a:spLocks noGrp="1" noChangeArrowheads="1"/>
          </p:cNvSpPr>
          <p:nvPr>
            <p:ph idx="1"/>
          </p:nvPr>
        </p:nvSpPr>
        <p:spPr/>
        <p:txBody>
          <a:bodyPr>
            <a:normAutofit fontScale="92500" lnSpcReduction="20000"/>
          </a:bodyPr>
          <a:lstStyle/>
          <a:p>
            <a:pPr eaLnBrk="1" hangingPunct="1">
              <a:lnSpc>
                <a:spcPct val="115000"/>
              </a:lnSpc>
              <a:spcAft>
                <a:spcPct val="55000"/>
              </a:spcAft>
              <a:buClr>
                <a:schemeClr val="bg1"/>
              </a:buClr>
              <a:buFont typeface="Wingdings" pitchFamily="2" charset="2"/>
              <a:buChar char="Ø"/>
              <a:defRPr/>
            </a:pPr>
            <a:r>
              <a:rPr lang="en-US" dirty="0" smtClean="0">
                <a:cs typeface="Arial" pitchFamily="34" charset="0"/>
              </a:rPr>
              <a:t>Over the past few years, we have moved rapidly into a very different world. More than ever before, we need to protect information systems.</a:t>
            </a:r>
          </a:p>
          <a:p>
            <a:pPr eaLnBrk="1" hangingPunct="1">
              <a:lnSpc>
                <a:spcPct val="115000"/>
              </a:lnSpc>
              <a:spcAft>
                <a:spcPct val="55000"/>
              </a:spcAft>
              <a:buClr>
                <a:schemeClr val="bg1"/>
              </a:buClr>
              <a:buFont typeface="Wingdings" pitchFamily="2" charset="2"/>
              <a:buChar char="Ø"/>
              <a:defRPr/>
            </a:pPr>
            <a:r>
              <a:rPr lang="en-US" dirty="0" smtClean="0">
                <a:cs typeface="Arial" pitchFamily="34" charset="0"/>
              </a:rPr>
              <a:t>Our goal is to ensure the confidentiality, integrity and availability of all electronic protected health information (</a:t>
            </a:r>
            <a:r>
              <a:rPr lang="en-US" dirty="0" err="1" smtClean="0">
                <a:cs typeface="Arial" pitchFamily="34" charset="0"/>
              </a:rPr>
              <a:t>EPHI</a:t>
            </a:r>
            <a:r>
              <a:rPr lang="en-US" dirty="0" smtClean="0">
                <a:cs typeface="Arial" pitchFamily="34" charset="0"/>
              </a:rPr>
              <a:t>) the facility creates, receives, maintains or transmits.</a:t>
            </a:r>
          </a:p>
          <a:p>
            <a:pPr eaLnBrk="1" hangingPunct="1">
              <a:lnSpc>
                <a:spcPct val="115000"/>
              </a:lnSpc>
              <a:spcAft>
                <a:spcPct val="55000"/>
              </a:spcAft>
              <a:buClr>
                <a:schemeClr val="bg1"/>
              </a:buClr>
              <a:buFont typeface="Wingdings" pitchFamily="2" charset="2"/>
              <a:buChar char="Ø"/>
              <a:defRPr/>
            </a:pPr>
            <a:r>
              <a:rPr lang="en-US" dirty="0" smtClean="0">
                <a:cs typeface="Arial" pitchFamily="34" charset="0"/>
              </a:rPr>
              <a:t>Information security is essential to our business. You have an essential role in our success!</a:t>
            </a:r>
          </a:p>
          <a:p>
            <a:pPr eaLnBrk="1" hangingPunct="1">
              <a:lnSpc>
                <a:spcPct val="115000"/>
              </a:lnSpc>
              <a:spcAft>
                <a:spcPct val="55000"/>
              </a:spcAft>
              <a:buClr>
                <a:schemeClr val="bg1"/>
              </a:buClr>
              <a:buFont typeface="Wingdings" pitchFamily="2" charset="2"/>
              <a:buChar char="Ø"/>
              <a:defRPr/>
            </a:pPr>
            <a:r>
              <a:rPr lang="en-US" dirty="0" smtClean="0">
                <a:cs typeface="Arial" pitchFamily="34" charset="0"/>
              </a:rPr>
              <a:t>If you have any additional questions or concerns, contact the </a:t>
            </a:r>
            <a:r>
              <a:rPr lang="en-US" dirty="0" err="1" smtClean="0">
                <a:cs typeface="Arial" pitchFamily="34" charset="0"/>
              </a:rPr>
              <a:t>FISO</a:t>
            </a:r>
            <a:r>
              <a:rPr lang="en-US" dirty="0" smtClean="0">
                <a:cs typeface="Arial" pitchFamily="34" charset="0"/>
              </a:rPr>
              <a:t>, Help Desk, or another member of the facility’s IT staff.</a:t>
            </a:r>
          </a:p>
          <a:p>
            <a:pPr eaLnBrk="1" hangingPunct="1">
              <a:lnSpc>
                <a:spcPct val="115000"/>
              </a:lnSpc>
              <a:spcAft>
                <a:spcPct val="55000"/>
              </a:spcAft>
              <a:buClr>
                <a:schemeClr val="bg1"/>
              </a:buClr>
              <a:buFont typeface="Wingdings" pitchFamily="2" charset="2"/>
              <a:buChar char="Ø"/>
              <a:defRPr/>
            </a:pPr>
            <a:r>
              <a:rPr lang="en-US" dirty="0" smtClean="0">
                <a:cs typeface="Arial" pitchFamily="34" charset="0"/>
              </a:rPr>
              <a:t>The security and privacy of PHI is invaluable to our patients.</a:t>
            </a:r>
          </a:p>
          <a:p>
            <a:pPr eaLnBrk="1" hangingPunct="1">
              <a:lnSpc>
                <a:spcPct val="115000"/>
              </a:lnSpc>
              <a:spcAft>
                <a:spcPct val="55000"/>
              </a:spcAft>
              <a:buClr>
                <a:schemeClr val="bg1"/>
              </a:buClr>
              <a:buFontTx/>
              <a:buNone/>
              <a:defRPr/>
            </a:pPr>
            <a:endParaRPr lang="en-US" dirty="0" smtClean="0"/>
          </a:p>
          <a:p>
            <a:pPr lvl="1" eaLnBrk="1" hangingPunct="1">
              <a:defRPr/>
            </a:pPr>
            <a:endParaRPr lang="en-US" dirty="0" smtClean="0"/>
          </a:p>
        </p:txBody>
      </p:sp>
      <p:sp>
        <p:nvSpPr>
          <p:cNvPr id="44036" name="Slide Number Placeholder 4"/>
          <p:cNvSpPr>
            <a:spLocks noGrp="1"/>
          </p:cNvSpPr>
          <p:nvPr>
            <p:ph type="sldNum" sz="quarter" idx="12"/>
          </p:nvPr>
        </p:nvSpPr>
        <p:spPr>
          <a:noFill/>
        </p:spPr>
        <p:txBody>
          <a:bodyPr/>
          <a:lstStyle/>
          <a:p>
            <a:fld id="{8DCB0662-49E6-4FB6-A261-940504BBE272}" type="slidenum">
              <a:rPr lang="en-US" smtClean="0"/>
              <a:pPr/>
              <a:t>39</a:t>
            </a:fld>
            <a:endParaRPr lang="en-US" smtClean="0"/>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b="0" smtClean="0"/>
              <a:t>Key HITECH Changes</a:t>
            </a:r>
          </a:p>
        </p:txBody>
      </p:sp>
      <p:sp>
        <p:nvSpPr>
          <p:cNvPr id="3075" name="Content Placeholder 11"/>
          <p:cNvSpPr>
            <a:spLocks noGrp="1"/>
          </p:cNvSpPr>
          <p:nvPr>
            <p:ph sz="half" idx="1"/>
          </p:nvPr>
        </p:nvSpPr>
        <p:spPr>
          <a:xfrm>
            <a:off x="381000" y="1905000"/>
            <a:ext cx="3810000" cy="4191000"/>
          </a:xfrm>
        </p:spPr>
        <p:txBody>
          <a:bodyPr>
            <a:normAutofit lnSpcReduction="10000"/>
          </a:bodyPr>
          <a:lstStyle/>
          <a:p>
            <a:pPr lvl="1">
              <a:buClr>
                <a:schemeClr val="bg1"/>
              </a:buClr>
              <a:buFont typeface="Wingdings" pitchFamily="2" charset="2"/>
              <a:buChar char="Ø"/>
              <a:defRPr/>
            </a:pPr>
            <a:r>
              <a:rPr lang="en-US" sz="2200" dirty="0" smtClean="0"/>
              <a:t>Breach Notification requirements</a:t>
            </a:r>
          </a:p>
          <a:p>
            <a:pPr lvl="1">
              <a:buClr>
                <a:schemeClr val="bg1"/>
              </a:buClr>
              <a:buFont typeface="Wingdings" pitchFamily="2" charset="2"/>
              <a:buChar char="Ø"/>
              <a:defRPr/>
            </a:pPr>
            <a:r>
              <a:rPr lang="en-US" sz="2200" dirty="0" smtClean="0"/>
              <a:t>AOD for treatment, payment, and healthcare operations in electronic health record (EHR) environment</a:t>
            </a:r>
          </a:p>
          <a:p>
            <a:pPr lvl="1">
              <a:buClr>
                <a:schemeClr val="bg1"/>
              </a:buClr>
              <a:buFont typeface="Wingdings" pitchFamily="2" charset="2"/>
              <a:buChar char="Ø"/>
              <a:defRPr/>
            </a:pPr>
            <a:r>
              <a:rPr lang="en-US" sz="2200" dirty="0" smtClean="0"/>
              <a:t>Business Associate Agreements</a:t>
            </a:r>
          </a:p>
          <a:p>
            <a:pPr lvl="1">
              <a:buClr>
                <a:schemeClr val="bg1"/>
              </a:buClr>
              <a:buFont typeface="Wingdings" pitchFamily="2" charset="2"/>
              <a:buChar char="Ø"/>
              <a:defRPr/>
            </a:pPr>
            <a:r>
              <a:rPr lang="en-US" sz="2200" dirty="0" smtClean="0"/>
              <a:t>Restrictions</a:t>
            </a:r>
          </a:p>
          <a:p>
            <a:pPr lvl="1">
              <a:buClr>
                <a:schemeClr val="bg1"/>
              </a:buClr>
              <a:buFont typeface="Wingdings" pitchFamily="2" charset="2"/>
              <a:buChar char="Ø"/>
              <a:defRPr/>
            </a:pPr>
            <a:r>
              <a:rPr lang="en-US" sz="2200" dirty="0" smtClean="0"/>
              <a:t>Right to access</a:t>
            </a:r>
          </a:p>
          <a:p>
            <a:pPr>
              <a:defRPr/>
            </a:pPr>
            <a:endParaRPr lang="en-US" dirty="0" smtClean="0"/>
          </a:p>
        </p:txBody>
      </p:sp>
      <p:sp>
        <p:nvSpPr>
          <p:cNvPr id="3076" name="Content Placeholder 12"/>
          <p:cNvSpPr>
            <a:spLocks noGrp="1"/>
          </p:cNvSpPr>
          <p:nvPr>
            <p:ph sz="half" idx="2"/>
          </p:nvPr>
        </p:nvSpPr>
        <p:spPr>
          <a:xfrm>
            <a:off x="4648200" y="1905000"/>
            <a:ext cx="3810000" cy="4191000"/>
          </a:xfrm>
        </p:spPr>
        <p:txBody>
          <a:bodyPr>
            <a:normAutofit fontScale="92500"/>
          </a:bodyPr>
          <a:lstStyle/>
          <a:p>
            <a:pPr lvl="1">
              <a:buClr>
                <a:schemeClr val="bg1"/>
              </a:buClr>
              <a:buFont typeface="Wingdings" pitchFamily="2" charset="2"/>
              <a:buChar char="Ø"/>
              <a:defRPr/>
            </a:pPr>
            <a:r>
              <a:rPr lang="en-US" sz="2200" dirty="0" smtClean="0"/>
              <a:t>Criminal provisions</a:t>
            </a:r>
          </a:p>
          <a:p>
            <a:pPr lvl="1">
              <a:buClr>
                <a:schemeClr val="bg1"/>
              </a:buClr>
              <a:buFont typeface="Wingdings" pitchFamily="2" charset="2"/>
              <a:buChar char="Ø"/>
              <a:defRPr/>
            </a:pPr>
            <a:r>
              <a:rPr lang="en-US" sz="2200" dirty="0" smtClean="0"/>
              <a:t>Penalties</a:t>
            </a:r>
          </a:p>
          <a:p>
            <a:pPr lvl="1">
              <a:buClr>
                <a:schemeClr val="bg1"/>
              </a:buClr>
              <a:buFont typeface="Wingdings" pitchFamily="2" charset="2"/>
              <a:buChar char="Ø"/>
              <a:defRPr/>
            </a:pPr>
            <a:r>
              <a:rPr lang="en-US" sz="2200" dirty="0" smtClean="0"/>
              <a:t>OCR Privacy Audits</a:t>
            </a:r>
          </a:p>
          <a:p>
            <a:pPr lvl="1">
              <a:buClr>
                <a:schemeClr val="bg1"/>
              </a:buClr>
              <a:buFont typeface="Wingdings" pitchFamily="2" charset="2"/>
              <a:buChar char="Ø"/>
              <a:defRPr/>
            </a:pPr>
            <a:r>
              <a:rPr lang="en-US" sz="2200" dirty="0" smtClean="0"/>
              <a:t>Copy charges for providing copies from EHR</a:t>
            </a:r>
          </a:p>
          <a:p>
            <a:pPr lvl="1">
              <a:buClr>
                <a:schemeClr val="bg1"/>
              </a:buClr>
              <a:buFont typeface="Wingdings" pitchFamily="2" charset="2"/>
              <a:buChar char="Ø"/>
              <a:defRPr/>
            </a:pPr>
            <a:r>
              <a:rPr lang="en-US" sz="2200" dirty="0" smtClean="0"/>
              <a:t>HIPAA preemption applies to new provisions</a:t>
            </a:r>
          </a:p>
          <a:p>
            <a:pPr lvl="1">
              <a:buClr>
                <a:schemeClr val="bg1"/>
              </a:buClr>
              <a:buFont typeface="Wingdings" pitchFamily="2" charset="2"/>
              <a:buChar char="Ø"/>
              <a:defRPr/>
            </a:pPr>
            <a:r>
              <a:rPr lang="en-US" sz="2200" dirty="0" smtClean="0"/>
              <a:t>Private cause of action</a:t>
            </a:r>
          </a:p>
          <a:p>
            <a:pPr lvl="1">
              <a:buClr>
                <a:schemeClr val="bg1"/>
              </a:buClr>
              <a:buFont typeface="Wingdings" pitchFamily="2" charset="2"/>
              <a:buChar char="Ø"/>
              <a:defRPr/>
            </a:pPr>
            <a:r>
              <a:rPr lang="en-US" sz="2200" dirty="0" smtClean="0"/>
              <a:t>Sharing of civil monetary penalties with harmed individuals</a:t>
            </a:r>
          </a:p>
          <a:p>
            <a:pPr>
              <a:defRPr/>
            </a:pPr>
            <a:endParaRPr lang="en-US" dirty="0" smtClean="0"/>
          </a:p>
        </p:txBody>
      </p:sp>
      <p:sp>
        <p:nvSpPr>
          <p:cNvPr id="8197" name="Slide Number Placeholder 5"/>
          <p:cNvSpPr>
            <a:spLocks noGrp="1"/>
          </p:cNvSpPr>
          <p:nvPr>
            <p:ph type="sldNum" sz="quarter" idx="12"/>
          </p:nvPr>
        </p:nvSpPr>
        <p:spPr>
          <a:noFill/>
        </p:spPr>
        <p:txBody>
          <a:bodyPr/>
          <a:lstStyle/>
          <a:p>
            <a:fld id="{9777343A-90FD-4F35-9089-CD7BB3A88DC7}" type="slidenum">
              <a:rPr lang="en-US" smtClean="0"/>
              <a:pPr/>
              <a:t>4</a:t>
            </a:fld>
            <a:endParaRPr lang="en-US" smtClean="0"/>
          </a:p>
        </p:txBody>
      </p:sp>
    </p:spTree>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600" b="0" smtClean="0"/>
              <a:t>What Is A Breach?</a:t>
            </a:r>
          </a:p>
        </p:txBody>
      </p:sp>
      <p:sp>
        <p:nvSpPr>
          <p:cNvPr id="45059" name="Content Placeholder 2"/>
          <p:cNvSpPr>
            <a:spLocks noGrp="1"/>
          </p:cNvSpPr>
          <p:nvPr>
            <p:ph idx="1"/>
          </p:nvPr>
        </p:nvSpPr>
        <p:spPr/>
        <p:txBody>
          <a:bodyPr/>
          <a:lstStyle/>
          <a:p>
            <a:pPr>
              <a:buFontTx/>
              <a:buNone/>
            </a:pPr>
            <a:r>
              <a:rPr lang="en-US" smtClean="0"/>
              <a:t>	</a:t>
            </a:r>
          </a:p>
          <a:p>
            <a:pPr>
              <a:buFontTx/>
              <a:buNone/>
            </a:pPr>
            <a:r>
              <a:rPr lang="en-US" sz="2800" smtClean="0"/>
              <a:t>	</a:t>
            </a:r>
            <a:r>
              <a:rPr lang="en-US" sz="2800" smtClean="0">
                <a:cs typeface="Arial" charset="0"/>
              </a:rPr>
              <a:t>Breach occurs if there is unauthorized acquisition, access, use or disclosure of unsecured, unencrypted protected health information which compromises the security or privacy of such information and poses a significant risk of financial, reputational, or other harm to the individual.</a:t>
            </a:r>
          </a:p>
          <a:p>
            <a:pPr>
              <a:buFontTx/>
              <a:buNone/>
            </a:pPr>
            <a:endParaRPr lang="en-US" sz="2800" smtClean="0"/>
          </a:p>
          <a:p>
            <a:pPr>
              <a:buFontTx/>
              <a:buNone/>
            </a:pPr>
            <a:r>
              <a:rPr lang="en-US" sz="2800" smtClean="0"/>
              <a:t>	</a:t>
            </a:r>
            <a:endParaRPr lang="en-US" smtClean="0"/>
          </a:p>
          <a:p>
            <a:pPr>
              <a:buFontTx/>
              <a:buNone/>
            </a:pPr>
            <a:endParaRPr lang="en-US" smtClean="0"/>
          </a:p>
          <a:p>
            <a:pPr>
              <a:buFontTx/>
              <a:buNone/>
            </a:pPr>
            <a:endParaRPr lang="en-US" smtClean="0"/>
          </a:p>
          <a:p>
            <a:pPr>
              <a:buFontTx/>
              <a:buNone/>
            </a:pPr>
            <a:endParaRPr lang="en-US" smtClean="0"/>
          </a:p>
        </p:txBody>
      </p:sp>
      <p:pic>
        <p:nvPicPr>
          <p:cNvPr id="45060" name="Picture 4" descr="C:\Users\Jo Ann\AppData\Local\Microsoft\Windows\Temporary Internet Files\Content.IE5\44N4QX8N\MCj03636740000[1].wmf"/>
          <p:cNvPicPr>
            <a:picLocks noChangeAspect="1" noChangeArrowheads="1"/>
          </p:cNvPicPr>
          <p:nvPr/>
        </p:nvPicPr>
        <p:blipFill>
          <a:blip r:embed="rId3" cstate="print"/>
          <a:srcRect/>
          <a:stretch>
            <a:fillRect/>
          </a:stretch>
        </p:blipFill>
        <p:spPr bwMode="auto">
          <a:xfrm>
            <a:off x="5867400" y="4800600"/>
            <a:ext cx="1870075" cy="1827213"/>
          </a:xfrm>
          <a:prstGeom prst="rect">
            <a:avLst/>
          </a:prstGeom>
          <a:noFill/>
          <a:ln w="9525">
            <a:noFill/>
            <a:miter lim="800000"/>
            <a:headEnd/>
            <a:tailEnd/>
          </a:ln>
        </p:spPr>
      </p:pic>
      <p:sp>
        <p:nvSpPr>
          <p:cNvPr id="45061" name="Slide Number Placeholder 5"/>
          <p:cNvSpPr>
            <a:spLocks noGrp="1"/>
          </p:cNvSpPr>
          <p:nvPr>
            <p:ph type="sldNum" sz="quarter" idx="12"/>
          </p:nvPr>
        </p:nvSpPr>
        <p:spPr>
          <a:noFill/>
        </p:spPr>
        <p:txBody>
          <a:bodyPr/>
          <a:lstStyle/>
          <a:p>
            <a:fld id="{4C750D26-BC8E-4CD8-8EB7-FAB34BDF55AA}" type="slidenum">
              <a:rPr lang="en-US" smtClean="0"/>
              <a:pPr/>
              <a:t>40</a:t>
            </a:fld>
            <a:endParaRPr lang="en-US" smtClean="0"/>
          </a:p>
        </p:txBody>
      </p:sp>
    </p:spTree>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b="0" smtClean="0"/>
              <a:t>Sanctions</a:t>
            </a:r>
          </a:p>
        </p:txBody>
      </p:sp>
      <p:sp>
        <p:nvSpPr>
          <p:cNvPr id="45059" name="Rectangle 3"/>
          <p:cNvSpPr>
            <a:spLocks noGrp="1" noChangeArrowheads="1"/>
          </p:cNvSpPr>
          <p:nvPr>
            <p:ph type="body" idx="4294967295"/>
          </p:nvPr>
        </p:nvSpPr>
        <p:spPr>
          <a:xfrm>
            <a:off x="838200" y="1600200"/>
            <a:ext cx="7450138" cy="4114800"/>
          </a:xfrm>
        </p:spPr>
        <p:txBody>
          <a:bodyPr/>
          <a:lstStyle/>
          <a:p>
            <a:pPr eaLnBrk="1" hangingPunct="1">
              <a:buFontTx/>
              <a:buNone/>
              <a:defRPr/>
            </a:pPr>
            <a:endParaRPr lang="en-US" dirty="0" smtClean="0"/>
          </a:p>
          <a:p>
            <a:pPr eaLnBrk="1" hangingPunct="1">
              <a:buFontTx/>
              <a:buNone/>
              <a:defRPr/>
            </a:pPr>
            <a:endParaRPr lang="en-US" dirty="0" smtClean="0"/>
          </a:p>
          <a:p>
            <a:pPr algn="ctr" eaLnBrk="1" hangingPunct="1">
              <a:buFontTx/>
              <a:buNone/>
              <a:defRPr/>
            </a:pPr>
            <a:endParaRPr lang="en-US" sz="4000" dirty="0" smtClean="0"/>
          </a:p>
          <a:p>
            <a:pPr algn="ctr" eaLnBrk="1" hangingPunct="1">
              <a:buFontTx/>
              <a:buNone/>
              <a:defRPr/>
            </a:pPr>
            <a:r>
              <a:rPr lang="en-US" sz="4000" dirty="0" smtClean="0">
                <a:latin typeface="+mj-lt"/>
              </a:rPr>
              <a:t>Enforcement</a:t>
            </a:r>
            <a:endParaRPr lang="en-US" dirty="0" smtClean="0">
              <a:latin typeface="+mj-lt"/>
            </a:endParaRPr>
          </a:p>
        </p:txBody>
      </p:sp>
      <p:sp>
        <p:nvSpPr>
          <p:cNvPr id="46084" name="Slide Number Placeholder 4"/>
          <p:cNvSpPr>
            <a:spLocks noGrp="1"/>
          </p:cNvSpPr>
          <p:nvPr>
            <p:ph type="sldNum" sz="quarter" idx="12"/>
          </p:nvPr>
        </p:nvSpPr>
        <p:spPr>
          <a:noFill/>
        </p:spPr>
        <p:txBody>
          <a:bodyPr/>
          <a:lstStyle/>
          <a:p>
            <a:fld id="{09F8E8C6-CD02-46A2-A96C-8AC6D18A2739}" type="slidenum">
              <a:rPr lang="en-US" smtClean="0"/>
              <a:pPr/>
              <a:t>41</a:t>
            </a:fld>
            <a:endParaRPr lang="en-US" smtClean="0"/>
          </a:p>
        </p:txBody>
      </p:sp>
    </p:spTree>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b="0" smtClean="0"/>
              <a:t>Sanctions for Violations       </a:t>
            </a:r>
            <a:r>
              <a:rPr lang="en-US" sz="4000" b="0" smtClean="0"/>
              <a:t> </a:t>
            </a:r>
            <a:r>
              <a:rPr lang="en-US" b="0" smtClean="0"/>
              <a:t>        </a:t>
            </a:r>
          </a:p>
        </p:txBody>
      </p:sp>
      <p:sp>
        <p:nvSpPr>
          <p:cNvPr id="46083" name="Rectangle 3"/>
          <p:cNvSpPr>
            <a:spLocks noGrp="1" noChangeArrowheads="1"/>
          </p:cNvSpPr>
          <p:nvPr>
            <p:ph type="body" idx="1"/>
          </p:nvPr>
        </p:nvSpPr>
        <p:spPr>
          <a:xfrm>
            <a:off x="685800" y="1447800"/>
            <a:ext cx="8255000" cy="4648200"/>
          </a:xfrm>
        </p:spPr>
        <p:txBody>
          <a:bodyPr/>
          <a:lstStyle/>
          <a:p>
            <a:pPr algn="ctr" eaLnBrk="1" hangingPunct="1">
              <a:lnSpc>
                <a:spcPct val="90000"/>
              </a:lnSpc>
              <a:buFontTx/>
              <a:buNone/>
              <a:defRPr/>
            </a:pPr>
            <a:r>
              <a:rPr lang="en-US" sz="3600" u="sng" dirty="0" smtClean="0">
                <a:solidFill>
                  <a:schemeClr val="bg1"/>
                </a:solidFill>
              </a:rPr>
              <a:t>Level I </a:t>
            </a:r>
          </a:p>
          <a:p>
            <a:pPr algn="ctr" eaLnBrk="1" hangingPunct="1">
              <a:lnSpc>
                <a:spcPct val="90000"/>
              </a:lnSpc>
              <a:buFontTx/>
              <a:buNone/>
              <a:defRPr/>
            </a:pPr>
            <a:endParaRPr lang="en-US" sz="2000" b="1" i="1" dirty="0" smtClean="0">
              <a:solidFill>
                <a:schemeClr val="hlink"/>
              </a:solidFill>
            </a:endParaRPr>
          </a:p>
          <a:p>
            <a:pPr eaLnBrk="1" hangingPunct="1">
              <a:lnSpc>
                <a:spcPct val="90000"/>
              </a:lnSpc>
              <a:buFontTx/>
              <a:buNone/>
              <a:defRPr/>
            </a:pPr>
            <a:r>
              <a:rPr lang="en-US" u="sng" dirty="0" smtClean="0">
                <a:cs typeface="Arial" pitchFamily="34" charset="0"/>
              </a:rPr>
              <a:t>Category </a:t>
            </a:r>
            <a:r>
              <a:rPr lang="en-US" dirty="0" smtClean="0">
                <a:cs typeface="Arial" pitchFamily="34" charset="0"/>
              </a:rPr>
              <a:t> - 	Accidental and/or due to lack of proper                 		education</a:t>
            </a:r>
          </a:p>
          <a:p>
            <a:pPr lvl="3" eaLnBrk="1" hangingPunct="1">
              <a:lnSpc>
                <a:spcPct val="90000"/>
              </a:lnSpc>
              <a:buClr>
                <a:schemeClr val="bg1"/>
              </a:buClr>
              <a:buFontTx/>
              <a:buNone/>
              <a:defRPr/>
            </a:pPr>
            <a:endParaRPr lang="en-US" sz="2400" dirty="0" smtClean="0">
              <a:cs typeface="Arial" pitchFamily="34" charset="0"/>
              <a:sym typeface="Wingdings" pitchFamily="2" charset="2"/>
            </a:endParaRPr>
          </a:p>
          <a:p>
            <a:pPr marL="0" lvl="3" eaLnBrk="1" hangingPunct="1">
              <a:lnSpc>
                <a:spcPct val="90000"/>
              </a:lnSpc>
              <a:buClr>
                <a:schemeClr val="bg1"/>
              </a:buClr>
              <a:buFontTx/>
              <a:buNone/>
              <a:defRPr/>
            </a:pPr>
            <a:r>
              <a:rPr lang="en-US" sz="2400" u="sng" dirty="0" smtClean="0">
                <a:solidFill>
                  <a:schemeClr val="bg1"/>
                </a:solidFill>
                <a:cs typeface="Arial" pitchFamily="34" charset="0"/>
                <a:sym typeface="Wingdings" pitchFamily="2" charset="2"/>
              </a:rPr>
              <a:t>Violation</a:t>
            </a:r>
            <a:r>
              <a:rPr lang="en-US" sz="2400" dirty="0" smtClean="0">
                <a:solidFill>
                  <a:schemeClr val="bg1"/>
                </a:solidFill>
                <a:cs typeface="Arial" pitchFamily="34" charset="0"/>
                <a:sym typeface="Wingdings" pitchFamily="2" charset="2"/>
              </a:rPr>
              <a:t> - 	Failing to sign off computer  </a:t>
            </a:r>
          </a:p>
          <a:p>
            <a:pPr marL="0" lvl="3" eaLnBrk="1" hangingPunct="1">
              <a:lnSpc>
                <a:spcPct val="90000"/>
              </a:lnSpc>
              <a:buClr>
                <a:schemeClr val="bg1"/>
              </a:buClr>
              <a:buFontTx/>
              <a:buNone/>
              <a:defRPr/>
            </a:pPr>
            <a:r>
              <a:rPr lang="en-US" sz="2400" dirty="0" smtClean="0">
                <a:solidFill>
                  <a:schemeClr val="bg1"/>
                </a:solidFill>
                <a:cs typeface="Arial" pitchFamily="34" charset="0"/>
                <a:sym typeface="Wingdings" pitchFamily="2" charset="2"/>
              </a:rPr>
              <a:t>                  	PHI in regular  garbage receptacle</a:t>
            </a:r>
          </a:p>
          <a:p>
            <a:pPr lvl="3" eaLnBrk="1" hangingPunct="1">
              <a:lnSpc>
                <a:spcPct val="90000"/>
              </a:lnSpc>
              <a:buClr>
                <a:schemeClr val="bg1"/>
              </a:buClr>
              <a:buFontTx/>
              <a:buNone/>
              <a:defRPr/>
            </a:pPr>
            <a:endParaRPr lang="en-US" sz="2400" i="1" dirty="0" smtClean="0">
              <a:solidFill>
                <a:schemeClr val="bg1"/>
              </a:solidFill>
              <a:cs typeface="Arial" pitchFamily="34" charset="0"/>
              <a:sym typeface="Wingdings" pitchFamily="2" charset="2"/>
            </a:endParaRPr>
          </a:p>
          <a:p>
            <a:pPr marL="0" lvl="3" eaLnBrk="1" hangingPunct="1">
              <a:lnSpc>
                <a:spcPct val="90000"/>
              </a:lnSpc>
              <a:buClr>
                <a:schemeClr val="bg1"/>
              </a:buClr>
              <a:buFontTx/>
              <a:buNone/>
              <a:defRPr/>
            </a:pPr>
            <a:r>
              <a:rPr lang="en-US" sz="2400" u="sng" dirty="0" smtClean="0">
                <a:solidFill>
                  <a:schemeClr val="bg1"/>
                </a:solidFill>
                <a:cs typeface="Arial" pitchFamily="34" charset="0"/>
                <a:sym typeface="Wingdings" pitchFamily="2" charset="2"/>
              </a:rPr>
              <a:t>Recommended Action </a:t>
            </a:r>
            <a:r>
              <a:rPr lang="en-US" sz="2400" i="1" dirty="0" smtClean="0">
                <a:solidFill>
                  <a:schemeClr val="bg1"/>
                </a:solidFill>
                <a:cs typeface="Arial" pitchFamily="34" charset="0"/>
                <a:sym typeface="Wingdings" pitchFamily="2" charset="2"/>
              </a:rPr>
              <a:t>– </a:t>
            </a:r>
            <a:r>
              <a:rPr lang="en-US" sz="2400" dirty="0" smtClean="0">
                <a:solidFill>
                  <a:schemeClr val="bg1"/>
                </a:solidFill>
                <a:cs typeface="Arial" pitchFamily="34" charset="0"/>
                <a:sym typeface="Wingdings" pitchFamily="2" charset="2"/>
              </a:rPr>
              <a:t>Verbal warning with retraining</a:t>
            </a:r>
            <a:endParaRPr lang="en-US" sz="2400" dirty="0" smtClean="0">
              <a:solidFill>
                <a:schemeClr val="bg1"/>
              </a:solidFill>
              <a:cs typeface="Arial" pitchFamily="34" charset="0"/>
            </a:endParaRPr>
          </a:p>
          <a:p>
            <a:pPr eaLnBrk="1" hangingPunct="1">
              <a:lnSpc>
                <a:spcPct val="90000"/>
              </a:lnSpc>
              <a:defRPr/>
            </a:pPr>
            <a:endParaRPr lang="en-US" sz="2800" dirty="0" smtClean="0">
              <a:solidFill>
                <a:schemeClr val="hlink"/>
              </a:solidFill>
            </a:endParaRPr>
          </a:p>
        </p:txBody>
      </p:sp>
      <p:sp>
        <p:nvSpPr>
          <p:cNvPr id="47108" name="Slide Number Placeholder 4"/>
          <p:cNvSpPr>
            <a:spLocks noGrp="1"/>
          </p:cNvSpPr>
          <p:nvPr>
            <p:ph type="sldNum" sz="quarter" idx="12"/>
          </p:nvPr>
        </p:nvSpPr>
        <p:spPr>
          <a:noFill/>
        </p:spPr>
        <p:txBody>
          <a:bodyPr/>
          <a:lstStyle/>
          <a:p>
            <a:fld id="{31FE7912-23C0-4CF5-9C5C-A569265EF66D}" type="slidenum">
              <a:rPr lang="en-US" smtClean="0"/>
              <a:pPr/>
              <a:t>42</a:t>
            </a:fld>
            <a:endParaRPr lang="en-US" smtClean="0"/>
          </a:p>
        </p:txBody>
      </p:sp>
    </p:spTree>
  </p:cSld>
  <p:clrMapOvr>
    <a:masterClrMapping/>
  </p:clrMapOvr>
  <p:transition spd="slow"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b="0" smtClean="0"/>
              <a:t>Sanctions for Violations  (cont)</a:t>
            </a:r>
          </a:p>
        </p:txBody>
      </p:sp>
      <p:sp>
        <p:nvSpPr>
          <p:cNvPr id="25603" name="Rectangle 3"/>
          <p:cNvSpPr>
            <a:spLocks noGrp="1" noChangeArrowheads="1"/>
          </p:cNvSpPr>
          <p:nvPr>
            <p:ph type="body" idx="1"/>
          </p:nvPr>
        </p:nvSpPr>
        <p:spPr>
          <a:xfrm>
            <a:off x="381000" y="1600200"/>
            <a:ext cx="8229600" cy="4495800"/>
          </a:xfrm>
        </p:spPr>
        <p:txBody>
          <a:bodyPr>
            <a:normAutofit fontScale="85000" lnSpcReduction="20000"/>
          </a:bodyPr>
          <a:lstStyle/>
          <a:p>
            <a:pPr algn="ctr" eaLnBrk="1" hangingPunct="1">
              <a:lnSpc>
                <a:spcPct val="90000"/>
              </a:lnSpc>
              <a:buFontTx/>
              <a:buNone/>
              <a:defRPr/>
            </a:pPr>
            <a:r>
              <a:rPr lang="en-US" sz="3600" b="1" u="sng" dirty="0" smtClean="0">
                <a:solidFill>
                  <a:schemeClr val="bg1"/>
                </a:solidFill>
              </a:rPr>
              <a:t>Level II</a:t>
            </a:r>
          </a:p>
          <a:p>
            <a:pPr eaLnBrk="1" hangingPunct="1">
              <a:lnSpc>
                <a:spcPct val="90000"/>
              </a:lnSpc>
              <a:buFontTx/>
              <a:buNone/>
              <a:defRPr/>
            </a:pPr>
            <a:endParaRPr lang="en-US" b="1" i="1" dirty="0" smtClean="0">
              <a:solidFill>
                <a:schemeClr val="hlink"/>
              </a:solidFill>
            </a:endParaRPr>
          </a:p>
          <a:p>
            <a:pPr eaLnBrk="1" hangingPunct="1">
              <a:lnSpc>
                <a:spcPct val="90000"/>
              </a:lnSpc>
              <a:buFontTx/>
              <a:buNone/>
              <a:defRPr/>
            </a:pPr>
            <a:r>
              <a:rPr lang="en-US" sz="2800" u="sng" dirty="0" smtClean="0">
                <a:cs typeface="Arial" pitchFamily="34" charset="0"/>
              </a:rPr>
              <a:t>Category </a:t>
            </a:r>
            <a:r>
              <a:rPr lang="en-US" sz="2800" dirty="0" smtClean="0">
                <a:cs typeface="Arial" pitchFamily="34" charset="0"/>
              </a:rPr>
              <a:t> - 	Purposeful break in the terms of the </a:t>
            </a:r>
          </a:p>
          <a:p>
            <a:pPr eaLnBrk="1" hangingPunct="1">
              <a:lnSpc>
                <a:spcPct val="90000"/>
              </a:lnSpc>
              <a:buFontTx/>
              <a:buNone/>
              <a:defRPr/>
            </a:pPr>
            <a:r>
              <a:rPr lang="en-US" sz="2800" dirty="0" smtClean="0">
                <a:cs typeface="Arial" pitchFamily="34" charset="0"/>
              </a:rPr>
              <a:t>                 	confidentiality agreement or an unacceptable </a:t>
            </a:r>
          </a:p>
          <a:p>
            <a:pPr eaLnBrk="1" hangingPunct="1">
              <a:lnSpc>
                <a:spcPct val="90000"/>
              </a:lnSpc>
              <a:buFontTx/>
              <a:buNone/>
              <a:defRPr/>
            </a:pPr>
            <a:r>
              <a:rPr lang="en-US" sz="2800" dirty="0" smtClean="0">
                <a:cs typeface="Arial" pitchFamily="34" charset="0"/>
              </a:rPr>
              <a:t>                 	number of previous violations</a:t>
            </a:r>
          </a:p>
          <a:p>
            <a:pPr eaLnBrk="1" hangingPunct="1">
              <a:lnSpc>
                <a:spcPct val="90000"/>
              </a:lnSpc>
              <a:defRPr/>
            </a:pPr>
            <a:endParaRPr lang="en-US" sz="2800" dirty="0" smtClean="0">
              <a:cs typeface="Arial" pitchFamily="34" charset="0"/>
            </a:endParaRPr>
          </a:p>
          <a:p>
            <a:pPr marL="0" lvl="2" eaLnBrk="1" hangingPunct="1">
              <a:lnSpc>
                <a:spcPct val="90000"/>
              </a:lnSpc>
              <a:buClr>
                <a:schemeClr val="bg1"/>
              </a:buClr>
              <a:buFontTx/>
              <a:buNone/>
              <a:defRPr/>
            </a:pPr>
            <a:r>
              <a:rPr lang="en-US" sz="2800" u="sng" dirty="0" smtClean="0">
                <a:solidFill>
                  <a:schemeClr val="bg1"/>
                </a:solidFill>
                <a:cs typeface="Arial" pitchFamily="34" charset="0"/>
                <a:sym typeface="Wingdings" pitchFamily="2" charset="2"/>
              </a:rPr>
              <a:t>Violation - </a:t>
            </a:r>
            <a:r>
              <a:rPr lang="en-US" sz="2800" dirty="0" smtClean="0">
                <a:solidFill>
                  <a:schemeClr val="bg1"/>
                </a:solidFill>
                <a:cs typeface="Arial" pitchFamily="34" charset="0"/>
                <a:sym typeface="Wingdings" pitchFamily="2" charset="2"/>
              </a:rPr>
              <a:t> 	Accessing a patient’s record without the need </a:t>
            </a:r>
          </a:p>
          <a:p>
            <a:pPr marL="0" lvl="2" eaLnBrk="1" hangingPunct="1">
              <a:lnSpc>
                <a:spcPct val="90000"/>
              </a:lnSpc>
              <a:buClr>
                <a:schemeClr val="bg1"/>
              </a:buClr>
              <a:buFontTx/>
              <a:buNone/>
              <a:defRPr/>
            </a:pPr>
            <a:r>
              <a:rPr lang="en-US" sz="2800" dirty="0" smtClean="0">
                <a:solidFill>
                  <a:schemeClr val="bg1"/>
                </a:solidFill>
                <a:cs typeface="Arial" pitchFamily="34" charset="0"/>
                <a:sym typeface="Wingdings" pitchFamily="2" charset="2"/>
              </a:rPr>
              <a:t>                   	to know.</a:t>
            </a:r>
          </a:p>
          <a:p>
            <a:pPr marL="0" eaLnBrk="1" hangingPunct="1">
              <a:lnSpc>
                <a:spcPct val="90000"/>
              </a:lnSpc>
              <a:buClr>
                <a:schemeClr val="bg1"/>
              </a:buClr>
              <a:buFontTx/>
              <a:buNone/>
              <a:defRPr/>
            </a:pPr>
            <a:r>
              <a:rPr lang="en-US" sz="2800" dirty="0" smtClean="0">
                <a:solidFill>
                  <a:schemeClr val="bg1"/>
                </a:solidFill>
                <a:cs typeface="Arial" pitchFamily="34" charset="0"/>
                <a:sym typeface="Wingdings" pitchFamily="2" charset="2"/>
              </a:rPr>
              <a:t>	        	Providing information via phone without the </a:t>
            </a:r>
          </a:p>
          <a:p>
            <a:pPr marL="0" eaLnBrk="1" hangingPunct="1">
              <a:lnSpc>
                <a:spcPct val="90000"/>
              </a:lnSpc>
              <a:buClr>
                <a:schemeClr val="bg1"/>
              </a:buClr>
              <a:buFontTx/>
              <a:buNone/>
              <a:defRPr/>
            </a:pPr>
            <a:r>
              <a:rPr lang="en-US" sz="2800" dirty="0" smtClean="0">
                <a:solidFill>
                  <a:schemeClr val="bg1"/>
                </a:solidFill>
                <a:cs typeface="Arial" pitchFamily="34" charset="0"/>
                <a:sym typeface="Wingdings" pitchFamily="2" charset="2"/>
              </a:rPr>
              <a:t>                   	</a:t>
            </a:r>
            <a:r>
              <a:rPr lang="en-US" sz="2800" dirty="0" err="1" smtClean="0">
                <a:solidFill>
                  <a:schemeClr val="bg1"/>
                </a:solidFill>
                <a:cs typeface="Arial" pitchFamily="34" charset="0"/>
                <a:sym typeface="Wingdings" pitchFamily="2" charset="2"/>
              </a:rPr>
              <a:t>passcode</a:t>
            </a:r>
            <a:r>
              <a:rPr lang="en-US" sz="2800" dirty="0" smtClean="0">
                <a:solidFill>
                  <a:schemeClr val="bg1"/>
                </a:solidFill>
                <a:cs typeface="Arial" pitchFamily="34" charset="0"/>
                <a:sym typeface="Wingdings" pitchFamily="2" charset="2"/>
              </a:rPr>
              <a:t>.</a:t>
            </a:r>
          </a:p>
          <a:p>
            <a:pPr marL="0" lvl="2" eaLnBrk="1" hangingPunct="1">
              <a:lnSpc>
                <a:spcPct val="90000"/>
              </a:lnSpc>
              <a:buClr>
                <a:schemeClr val="bg1"/>
              </a:buClr>
              <a:buFontTx/>
              <a:buNone/>
              <a:defRPr/>
            </a:pPr>
            <a:endParaRPr lang="en-US" sz="2800" dirty="0" smtClean="0">
              <a:solidFill>
                <a:schemeClr val="bg1"/>
              </a:solidFill>
              <a:cs typeface="Arial" pitchFamily="34" charset="0"/>
              <a:sym typeface="Wingdings" pitchFamily="2" charset="2"/>
            </a:endParaRPr>
          </a:p>
          <a:p>
            <a:pPr marL="0" lvl="2" eaLnBrk="1" hangingPunct="1">
              <a:lnSpc>
                <a:spcPct val="90000"/>
              </a:lnSpc>
              <a:buClr>
                <a:schemeClr val="bg1"/>
              </a:buClr>
              <a:buFontTx/>
              <a:buNone/>
              <a:defRPr/>
            </a:pPr>
            <a:r>
              <a:rPr lang="en-US" sz="2800" u="sng" dirty="0" smtClean="0">
                <a:solidFill>
                  <a:schemeClr val="bg1"/>
                </a:solidFill>
                <a:cs typeface="Arial" pitchFamily="34" charset="0"/>
                <a:sym typeface="Wingdings" pitchFamily="2" charset="2"/>
              </a:rPr>
              <a:t>Recommended Action </a:t>
            </a:r>
            <a:r>
              <a:rPr lang="en-US" sz="2800" dirty="0" smtClean="0">
                <a:solidFill>
                  <a:schemeClr val="bg1"/>
                </a:solidFill>
                <a:cs typeface="Arial" pitchFamily="34" charset="0"/>
                <a:sym typeface="Wingdings" pitchFamily="2" charset="2"/>
              </a:rPr>
              <a:t>-  Written warning with retraining</a:t>
            </a:r>
          </a:p>
          <a:p>
            <a:pPr marL="0" eaLnBrk="1" hangingPunct="1">
              <a:lnSpc>
                <a:spcPct val="90000"/>
              </a:lnSpc>
              <a:buClr>
                <a:schemeClr val="bg1"/>
              </a:buClr>
              <a:buFontTx/>
              <a:buNone/>
              <a:defRPr/>
            </a:pPr>
            <a:r>
              <a:rPr lang="en-US" sz="2800" dirty="0" smtClean="0">
                <a:solidFill>
                  <a:schemeClr val="bg1"/>
                </a:solidFill>
                <a:cs typeface="Arial" pitchFamily="34" charset="0"/>
                <a:sym typeface="Wingdings" pitchFamily="2" charset="2"/>
              </a:rPr>
              <a:t>		 </a:t>
            </a:r>
          </a:p>
        </p:txBody>
      </p:sp>
      <p:sp>
        <p:nvSpPr>
          <p:cNvPr id="48132" name="Slide Number Placeholder 4"/>
          <p:cNvSpPr>
            <a:spLocks noGrp="1"/>
          </p:cNvSpPr>
          <p:nvPr>
            <p:ph type="sldNum" sz="quarter" idx="12"/>
          </p:nvPr>
        </p:nvSpPr>
        <p:spPr>
          <a:noFill/>
        </p:spPr>
        <p:txBody>
          <a:bodyPr/>
          <a:lstStyle/>
          <a:p>
            <a:fld id="{C2ABAAF9-9DA7-4200-B052-C128DF3A857F}" type="slidenum">
              <a:rPr lang="en-US" smtClean="0"/>
              <a:pPr/>
              <a:t>43</a:t>
            </a:fld>
            <a:endParaRPr lang="en-US" smtClean="0"/>
          </a:p>
        </p:txBody>
      </p:sp>
    </p:spTree>
  </p:cSld>
  <p:clrMapOvr>
    <a:masterClrMapping/>
  </p:clrMapOvr>
  <p:transition spd="slow"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600" b="0" smtClean="0"/>
              <a:t>Sanctions for Violations (cont)</a:t>
            </a:r>
          </a:p>
        </p:txBody>
      </p:sp>
      <p:sp>
        <p:nvSpPr>
          <p:cNvPr id="26627" name="Rectangle 3"/>
          <p:cNvSpPr>
            <a:spLocks noGrp="1" noChangeArrowheads="1"/>
          </p:cNvSpPr>
          <p:nvPr>
            <p:ph type="body" idx="1"/>
          </p:nvPr>
        </p:nvSpPr>
        <p:spPr>
          <a:xfrm>
            <a:off x="609600" y="1524000"/>
            <a:ext cx="7451725" cy="4572000"/>
          </a:xfrm>
        </p:spPr>
        <p:txBody>
          <a:bodyPr>
            <a:normAutofit fontScale="85000" lnSpcReduction="20000"/>
          </a:bodyPr>
          <a:lstStyle/>
          <a:p>
            <a:pPr algn="ctr" eaLnBrk="1" hangingPunct="1">
              <a:lnSpc>
                <a:spcPct val="90000"/>
              </a:lnSpc>
              <a:buFontTx/>
              <a:buNone/>
              <a:defRPr/>
            </a:pPr>
            <a:r>
              <a:rPr lang="en-US" sz="3600" b="1" u="sng" dirty="0" smtClean="0">
                <a:solidFill>
                  <a:schemeClr val="bg1"/>
                </a:solidFill>
              </a:rPr>
              <a:t>Level III </a:t>
            </a:r>
            <a:r>
              <a:rPr lang="en-US" sz="3600" b="1" i="1" u="sng" dirty="0" smtClean="0">
                <a:solidFill>
                  <a:schemeClr val="bg1"/>
                </a:solidFill>
              </a:rPr>
              <a:t> </a:t>
            </a:r>
          </a:p>
          <a:p>
            <a:pPr eaLnBrk="1" hangingPunct="1">
              <a:lnSpc>
                <a:spcPct val="90000"/>
              </a:lnSpc>
              <a:buFontTx/>
              <a:buNone/>
              <a:defRPr/>
            </a:pPr>
            <a:endParaRPr lang="en-US" sz="2000" b="1" i="1" dirty="0" smtClean="0">
              <a:solidFill>
                <a:schemeClr val="hlink"/>
              </a:solidFill>
            </a:endParaRPr>
          </a:p>
          <a:p>
            <a:pPr eaLnBrk="1" hangingPunct="1">
              <a:lnSpc>
                <a:spcPct val="90000"/>
              </a:lnSpc>
              <a:buFontTx/>
              <a:buNone/>
              <a:defRPr/>
            </a:pPr>
            <a:r>
              <a:rPr lang="en-US" sz="2800" u="sng" dirty="0" smtClean="0">
                <a:solidFill>
                  <a:schemeClr val="bg1"/>
                </a:solidFill>
                <a:cs typeface="Arial" pitchFamily="34" charset="0"/>
              </a:rPr>
              <a:t>Category</a:t>
            </a:r>
            <a:r>
              <a:rPr lang="en-US" sz="2600" b="1" u="sng" dirty="0" smtClean="0">
                <a:solidFill>
                  <a:schemeClr val="bg1"/>
                </a:solidFill>
                <a:cs typeface="Arial" pitchFamily="34" charset="0"/>
              </a:rPr>
              <a:t> </a:t>
            </a:r>
            <a:r>
              <a:rPr lang="en-US" sz="2600" b="1" dirty="0" smtClean="0">
                <a:solidFill>
                  <a:schemeClr val="bg1"/>
                </a:solidFill>
                <a:cs typeface="Arial" pitchFamily="34" charset="0"/>
              </a:rPr>
              <a:t> -	</a:t>
            </a:r>
            <a:r>
              <a:rPr lang="en-US" sz="2600" dirty="0" smtClean="0">
                <a:solidFill>
                  <a:schemeClr val="bg1"/>
                </a:solidFill>
                <a:cs typeface="Arial" pitchFamily="34" charset="0"/>
              </a:rPr>
              <a:t>Purposeful break in the terms of the 	       		confidentiality agreement or 				unacceptable number of previous 			violations and accompanying verbal 			disclosure of PHI regarding treatment 		and status</a:t>
            </a:r>
          </a:p>
          <a:p>
            <a:pPr lvl="1" eaLnBrk="1" hangingPunct="1">
              <a:lnSpc>
                <a:spcPct val="90000"/>
              </a:lnSpc>
              <a:buClr>
                <a:schemeClr val="bg1"/>
              </a:buClr>
              <a:buFontTx/>
              <a:buNone/>
              <a:defRPr/>
            </a:pPr>
            <a:endParaRPr lang="en-US" sz="2600" dirty="0" smtClean="0">
              <a:solidFill>
                <a:schemeClr val="bg1"/>
              </a:solidFill>
              <a:cs typeface="Arial" pitchFamily="34" charset="0"/>
              <a:sym typeface="Wingdings" pitchFamily="2" charset="2"/>
            </a:endParaRPr>
          </a:p>
          <a:p>
            <a:pPr marL="0" lvl="1" eaLnBrk="1" hangingPunct="1">
              <a:lnSpc>
                <a:spcPct val="90000"/>
              </a:lnSpc>
              <a:buClr>
                <a:schemeClr val="bg1"/>
              </a:buClr>
              <a:buFontTx/>
              <a:buNone/>
              <a:defRPr/>
            </a:pPr>
            <a:r>
              <a:rPr lang="en-US" sz="2800" u="sng" dirty="0" smtClean="0">
                <a:solidFill>
                  <a:schemeClr val="bg1"/>
                </a:solidFill>
                <a:cs typeface="Arial" pitchFamily="34" charset="0"/>
                <a:sym typeface="Wingdings" pitchFamily="2" charset="2"/>
              </a:rPr>
              <a:t>Violation</a:t>
            </a:r>
            <a:r>
              <a:rPr lang="en-US" sz="2600" u="sng" dirty="0" smtClean="0">
                <a:solidFill>
                  <a:schemeClr val="bg1"/>
                </a:solidFill>
                <a:cs typeface="Arial" pitchFamily="34" charset="0"/>
                <a:sym typeface="Wingdings" pitchFamily="2" charset="2"/>
              </a:rPr>
              <a:t> </a:t>
            </a:r>
            <a:r>
              <a:rPr lang="en-US" sz="2600" dirty="0" smtClean="0">
                <a:solidFill>
                  <a:schemeClr val="bg1"/>
                </a:solidFill>
                <a:cs typeface="Arial" pitchFamily="34" charset="0"/>
                <a:sym typeface="Wingdings" pitchFamily="2" charset="2"/>
              </a:rPr>
              <a:t>- 	Selling or providing patient information 		to a third party</a:t>
            </a:r>
          </a:p>
          <a:p>
            <a:pPr lvl="1" eaLnBrk="1" hangingPunct="1">
              <a:lnSpc>
                <a:spcPct val="90000"/>
              </a:lnSpc>
              <a:buClr>
                <a:schemeClr val="bg1"/>
              </a:buClr>
              <a:buFontTx/>
              <a:buNone/>
              <a:defRPr/>
            </a:pPr>
            <a:endParaRPr lang="en-US" sz="2600" dirty="0" smtClean="0">
              <a:solidFill>
                <a:schemeClr val="bg1"/>
              </a:solidFill>
              <a:cs typeface="Arial" pitchFamily="34" charset="0"/>
              <a:sym typeface="Wingdings" pitchFamily="2" charset="2"/>
            </a:endParaRPr>
          </a:p>
          <a:p>
            <a:pPr marL="0" lvl="1" eaLnBrk="1" hangingPunct="1">
              <a:lnSpc>
                <a:spcPct val="90000"/>
              </a:lnSpc>
              <a:buClr>
                <a:schemeClr val="bg1"/>
              </a:buClr>
              <a:buFontTx/>
              <a:buNone/>
              <a:defRPr/>
            </a:pPr>
            <a:r>
              <a:rPr lang="en-US" sz="2800" u="sng" dirty="0" smtClean="0">
                <a:solidFill>
                  <a:schemeClr val="bg1"/>
                </a:solidFill>
                <a:cs typeface="Arial" pitchFamily="34" charset="0"/>
                <a:sym typeface="Wingdings" pitchFamily="2" charset="2"/>
              </a:rPr>
              <a:t>Recommended Action </a:t>
            </a:r>
            <a:r>
              <a:rPr lang="en-US" sz="2600" dirty="0" smtClean="0">
                <a:solidFill>
                  <a:schemeClr val="bg1"/>
                </a:solidFill>
                <a:cs typeface="Arial" pitchFamily="34" charset="0"/>
                <a:sym typeface="Wingdings" pitchFamily="2" charset="2"/>
              </a:rPr>
              <a:t>- Termination and referral to law 			</a:t>
            </a:r>
            <a:r>
              <a:rPr lang="en-US" sz="2600" smtClean="0">
                <a:solidFill>
                  <a:schemeClr val="bg1"/>
                </a:solidFill>
                <a:cs typeface="Arial" pitchFamily="34" charset="0"/>
                <a:sym typeface="Wingdings" pitchFamily="2" charset="2"/>
              </a:rPr>
              <a:t>       enforcement </a:t>
            </a:r>
            <a:r>
              <a:rPr lang="en-US" sz="2600" dirty="0" smtClean="0">
                <a:solidFill>
                  <a:schemeClr val="bg1"/>
                </a:solidFill>
                <a:cs typeface="Arial" pitchFamily="34" charset="0"/>
                <a:sym typeface="Wingdings" pitchFamily="2" charset="2"/>
              </a:rPr>
              <a:t>agency.</a:t>
            </a:r>
          </a:p>
          <a:p>
            <a:pPr eaLnBrk="1" hangingPunct="1">
              <a:lnSpc>
                <a:spcPct val="90000"/>
              </a:lnSpc>
              <a:buFontTx/>
              <a:buNone/>
              <a:defRPr/>
            </a:pPr>
            <a:r>
              <a:rPr lang="en-US" sz="2600" dirty="0" smtClean="0">
                <a:solidFill>
                  <a:schemeClr val="bg1"/>
                </a:solidFill>
                <a:cs typeface="Arial" pitchFamily="34" charset="0"/>
                <a:sym typeface="Wingdings" pitchFamily="2" charset="2"/>
              </a:rPr>
              <a:t>		 </a:t>
            </a:r>
          </a:p>
        </p:txBody>
      </p:sp>
      <p:sp>
        <p:nvSpPr>
          <p:cNvPr id="49156" name="Slide Number Placeholder 4"/>
          <p:cNvSpPr>
            <a:spLocks noGrp="1"/>
          </p:cNvSpPr>
          <p:nvPr>
            <p:ph type="sldNum" sz="quarter" idx="12"/>
          </p:nvPr>
        </p:nvSpPr>
        <p:spPr>
          <a:noFill/>
        </p:spPr>
        <p:txBody>
          <a:bodyPr/>
          <a:lstStyle/>
          <a:p>
            <a:fld id="{8B7298D8-B8E4-496B-89BB-9451F8F25D1E}" type="slidenum">
              <a:rPr lang="en-US" smtClean="0"/>
              <a:pPr/>
              <a:t>44</a:t>
            </a:fld>
            <a:endParaRPr lang="en-US" smtClean="0"/>
          </a:p>
        </p:txBody>
      </p:sp>
    </p:spTree>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667000" y="152400"/>
            <a:ext cx="6248400" cy="1143000"/>
          </a:xfrm>
        </p:spPr>
        <p:txBody>
          <a:bodyPr/>
          <a:lstStyle/>
          <a:p>
            <a:r>
              <a:rPr lang="en-US" sz="3600" b="0" smtClean="0">
                <a:cs typeface="Arial" charset="0"/>
              </a:rPr>
              <a:t>Civil Penalties for Non-Compliance*</a:t>
            </a:r>
          </a:p>
        </p:txBody>
      </p:sp>
      <p:sp>
        <p:nvSpPr>
          <p:cNvPr id="50179" name="Rectangle 3"/>
          <p:cNvSpPr>
            <a:spLocks noGrp="1" noChangeArrowheads="1"/>
          </p:cNvSpPr>
          <p:nvPr>
            <p:ph type="body" idx="1"/>
          </p:nvPr>
        </p:nvSpPr>
        <p:spPr>
          <a:xfrm>
            <a:off x="609600" y="1752600"/>
            <a:ext cx="7772400" cy="4114800"/>
          </a:xfrm>
        </p:spPr>
        <p:txBody>
          <a:bodyPr/>
          <a:lstStyle/>
          <a:p>
            <a:pPr>
              <a:lnSpc>
                <a:spcPct val="90000"/>
              </a:lnSpc>
              <a:spcBef>
                <a:spcPct val="90000"/>
              </a:spcBef>
              <a:spcAft>
                <a:spcPct val="30000"/>
              </a:spcAft>
              <a:buFontTx/>
              <a:buNone/>
            </a:pPr>
            <a:endParaRPr lang="en-US" sz="2500" smtClean="0"/>
          </a:p>
          <a:p>
            <a:pPr>
              <a:lnSpc>
                <a:spcPct val="90000"/>
              </a:lnSpc>
              <a:spcBef>
                <a:spcPct val="90000"/>
              </a:spcBef>
              <a:spcAft>
                <a:spcPct val="30000"/>
              </a:spcAft>
            </a:pPr>
            <a:endParaRPr lang="en-US" smtClean="0"/>
          </a:p>
          <a:p>
            <a:pPr>
              <a:lnSpc>
                <a:spcPct val="90000"/>
              </a:lnSpc>
              <a:spcBef>
                <a:spcPct val="90000"/>
              </a:spcBef>
              <a:spcAft>
                <a:spcPct val="30000"/>
              </a:spcAft>
            </a:pPr>
            <a:endParaRPr lang="en-US" smtClean="0"/>
          </a:p>
          <a:p>
            <a:pPr>
              <a:lnSpc>
                <a:spcPct val="90000"/>
              </a:lnSpc>
              <a:buFontTx/>
              <a:buNone/>
            </a:pPr>
            <a:endParaRPr lang="en-US" sz="2800" smtClean="0"/>
          </a:p>
        </p:txBody>
      </p:sp>
      <p:graphicFrame>
        <p:nvGraphicFramePr>
          <p:cNvPr id="6" name="Table 5"/>
          <p:cNvGraphicFramePr>
            <a:graphicFrameLocks noGrp="1"/>
          </p:cNvGraphicFramePr>
          <p:nvPr/>
        </p:nvGraphicFramePr>
        <p:xfrm>
          <a:off x="685800" y="2209800"/>
          <a:ext cx="7696200" cy="3124200"/>
        </p:xfrm>
        <a:graphic>
          <a:graphicData uri="http://schemas.openxmlformats.org/drawingml/2006/table">
            <a:tbl>
              <a:tblPr firstRow="1" bandRow="1">
                <a:tableStyleId>{5C22544A-7EE6-4342-B048-85BDC9FD1C3A}</a:tableStyleId>
              </a:tblPr>
              <a:tblGrid>
                <a:gridCol w="2743200"/>
                <a:gridCol w="2387600"/>
                <a:gridCol w="2565400"/>
              </a:tblGrid>
              <a:tr h="967494">
                <a:tc>
                  <a:txBody>
                    <a:bodyPr/>
                    <a:lstStyle/>
                    <a:p>
                      <a:r>
                        <a:rPr lang="en-US" sz="1600" dirty="0" smtClean="0"/>
                        <a:t>Violation Category</a:t>
                      </a:r>
                      <a:endParaRPr lang="en-US" sz="1600" dirty="0"/>
                    </a:p>
                  </a:txBody>
                  <a:tcPr/>
                </a:tc>
                <a:tc>
                  <a:txBody>
                    <a:bodyPr/>
                    <a:lstStyle/>
                    <a:p>
                      <a:r>
                        <a:rPr lang="en-US" sz="1600" dirty="0" smtClean="0"/>
                        <a:t>Each Violation</a:t>
                      </a:r>
                      <a:endParaRPr lang="en-US" sz="1600" dirty="0"/>
                    </a:p>
                  </a:txBody>
                  <a:tcPr/>
                </a:tc>
                <a:tc>
                  <a:txBody>
                    <a:bodyPr/>
                    <a:lstStyle/>
                    <a:p>
                      <a:r>
                        <a:rPr lang="en-US" sz="1600" dirty="0" smtClean="0"/>
                        <a:t>All such violations of an identical provision in a calendar year</a:t>
                      </a:r>
                      <a:endParaRPr lang="en-US" sz="1600" dirty="0"/>
                    </a:p>
                  </a:txBody>
                  <a:tcPr/>
                </a:tc>
              </a:tr>
              <a:tr h="490466">
                <a:tc>
                  <a:txBody>
                    <a:bodyPr/>
                    <a:lstStyle/>
                    <a:p>
                      <a:r>
                        <a:rPr lang="en-US" sz="1400" dirty="0" smtClean="0"/>
                        <a:t>Did Not Know</a:t>
                      </a:r>
                      <a:endParaRPr lang="en-US" sz="1400" dirty="0"/>
                    </a:p>
                  </a:txBody>
                  <a:tcPr/>
                </a:tc>
                <a:tc>
                  <a:txBody>
                    <a:bodyPr/>
                    <a:lstStyle/>
                    <a:p>
                      <a:r>
                        <a:rPr lang="en-US" sz="1400" dirty="0" smtClean="0"/>
                        <a:t>$100 - $50,000</a:t>
                      </a:r>
                      <a:endParaRPr lang="en-US" sz="1400" dirty="0"/>
                    </a:p>
                  </a:txBody>
                  <a:tcPr/>
                </a:tc>
                <a:tc>
                  <a:txBody>
                    <a:bodyPr/>
                    <a:lstStyle/>
                    <a:p>
                      <a:r>
                        <a:rPr lang="en-US" sz="1400" dirty="0" smtClean="0"/>
                        <a:t>$1,500,000</a:t>
                      </a:r>
                      <a:endParaRPr lang="en-US" sz="1400" dirty="0"/>
                    </a:p>
                  </a:txBody>
                  <a:tcPr/>
                </a:tc>
              </a:tr>
              <a:tr h="490466">
                <a:tc>
                  <a:txBody>
                    <a:bodyPr/>
                    <a:lstStyle/>
                    <a:p>
                      <a:r>
                        <a:rPr lang="en-US" sz="1400" dirty="0" smtClean="0"/>
                        <a:t>Reasonable Cause</a:t>
                      </a:r>
                      <a:endParaRPr lang="en-US" sz="1400" dirty="0"/>
                    </a:p>
                  </a:txBody>
                  <a:tcPr/>
                </a:tc>
                <a:tc>
                  <a:txBody>
                    <a:bodyPr/>
                    <a:lstStyle/>
                    <a:p>
                      <a:r>
                        <a:rPr lang="en-US" sz="1400" dirty="0" smtClean="0"/>
                        <a:t>$1,000</a:t>
                      </a:r>
                      <a:r>
                        <a:rPr lang="en-US" sz="1400" baseline="0" dirty="0" smtClean="0"/>
                        <a:t> – $50,000</a:t>
                      </a:r>
                      <a:endParaRPr lang="en-US" sz="1400" dirty="0"/>
                    </a:p>
                  </a:txBody>
                  <a:tcPr/>
                </a:tc>
                <a:tc>
                  <a:txBody>
                    <a:bodyPr/>
                    <a:lstStyle/>
                    <a:p>
                      <a:r>
                        <a:rPr lang="en-US" sz="1400" dirty="0" smtClean="0"/>
                        <a:t>$1,500,000</a:t>
                      </a:r>
                      <a:endParaRPr lang="en-US" sz="1400" dirty="0"/>
                    </a:p>
                  </a:txBody>
                  <a:tcPr/>
                </a:tc>
              </a:tr>
              <a:tr h="490466">
                <a:tc>
                  <a:txBody>
                    <a:bodyPr/>
                    <a:lstStyle/>
                    <a:p>
                      <a:r>
                        <a:rPr lang="en-US" sz="1400" dirty="0" smtClean="0"/>
                        <a:t>Willful Neglect</a:t>
                      </a:r>
                      <a:r>
                        <a:rPr lang="en-US" sz="1400" baseline="0" dirty="0" smtClean="0"/>
                        <a:t> – </a:t>
                      </a:r>
                      <a:r>
                        <a:rPr lang="en-US" sz="1400" i="1" baseline="0" dirty="0" smtClean="0"/>
                        <a:t>Corrected</a:t>
                      </a:r>
                      <a:endParaRPr lang="en-US" sz="1400" i="1" dirty="0"/>
                    </a:p>
                  </a:txBody>
                  <a:tcPr/>
                </a:tc>
                <a:tc>
                  <a:txBody>
                    <a:bodyPr/>
                    <a:lstStyle/>
                    <a:p>
                      <a:r>
                        <a:rPr lang="en-US" sz="1400" dirty="0" smtClean="0"/>
                        <a:t>$10,000 - $50,000</a:t>
                      </a:r>
                      <a:endParaRPr lang="en-US" sz="1400" dirty="0"/>
                    </a:p>
                  </a:txBody>
                  <a:tcPr/>
                </a:tc>
                <a:tc>
                  <a:txBody>
                    <a:bodyPr/>
                    <a:lstStyle/>
                    <a:p>
                      <a:r>
                        <a:rPr lang="en-US" sz="1400" dirty="0" smtClean="0"/>
                        <a:t>$1,500,000</a:t>
                      </a:r>
                      <a:endParaRPr lang="en-US" sz="1400" dirty="0"/>
                    </a:p>
                  </a:txBody>
                  <a:tcPr/>
                </a:tc>
              </a:tr>
              <a:tr h="685308">
                <a:tc>
                  <a:txBody>
                    <a:bodyPr/>
                    <a:lstStyle/>
                    <a:p>
                      <a:r>
                        <a:rPr lang="en-US" sz="1400" dirty="0" smtClean="0"/>
                        <a:t>Willful Neglect – </a:t>
                      </a:r>
                      <a:r>
                        <a:rPr lang="en-US" sz="1400" i="1" dirty="0" smtClean="0"/>
                        <a:t>Not Corrected</a:t>
                      </a:r>
                      <a:endParaRPr lang="en-US" sz="1400" i="1" dirty="0"/>
                    </a:p>
                  </a:txBody>
                  <a:tcPr/>
                </a:tc>
                <a:tc>
                  <a:txBody>
                    <a:bodyPr/>
                    <a:lstStyle/>
                    <a:p>
                      <a:r>
                        <a:rPr lang="en-US" sz="1400" dirty="0" smtClean="0"/>
                        <a:t>$50,000</a:t>
                      </a:r>
                      <a:endParaRPr lang="en-US" sz="1400" dirty="0"/>
                    </a:p>
                  </a:txBody>
                  <a:tcPr/>
                </a:tc>
                <a:tc>
                  <a:txBody>
                    <a:bodyPr/>
                    <a:lstStyle/>
                    <a:p>
                      <a:r>
                        <a:rPr lang="en-US" sz="1400" dirty="0" smtClean="0"/>
                        <a:t>$1,500,000</a:t>
                      </a:r>
                      <a:endParaRPr lang="en-US" sz="1400" dirty="0"/>
                    </a:p>
                  </a:txBody>
                  <a:tcPr/>
                </a:tc>
              </a:tr>
            </a:tbl>
          </a:graphicData>
        </a:graphic>
      </p:graphicFrame>
      <p:sp>
        <p:nvSpPr>
          <p:cNvPr id="50206" name="Slide Number Placeholder 6"/>
          <p:cNvSpPr>
            <a:spLocks noGrp="1"/>
          </p:cNvSpPr>
          <p:nvPr>
            <p:ph type="sldNum" sz="quarter" idx="12"/>
          </p:nvPr>
        </p:nvSpPr>
        <p:spPr>
          <a:noFill/>
        </p:spPr>
        <p:txBody>
          <a:bodyPr/>
          <a:lstStyle/>
          <a:p>
            <a:fld id="{00EF18AD-EFEC-4ED0-8781-C2AF18128D9D}" type="slidenum">
              <a:rPr lang="en-US" smtClean="0"/>
              <a:pPr/>
              <a:t>45</a:t>
            </a:fld>
            <a:endParaRPr lang="en-US" smtClean="0"/>
          </a:p>
        </p:txBody>
      </p:sp>
    </p:spTree>
  </p:cSld>
  <p:clrMapOvr>
    <a:masterClrMapping/>
  </p:clrMapOvr>
  <p:transition spd="slow"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600" b="0" smtClean="0">
                <a:cs typeface="Arial" charset="0"/>
              </a:rPr>
              <a:t>Criminal Penalties for Non-compliance</a:t>
            </a:r>
            <a:endParaRPr lang="en-US" sz="3600" smtClean="0"/>
          </a:p>
        </p:txBody>
      </p:sp>
      <p:sp>
        <p:nvSpPr>
          <p:cNvPr id="51203" name="Content Placeholder 2"/>
          <p:cNvSpPr>
            <a:spLocks noGrp="1"/>
          </p:cNvSpPr>
          <p:nvPr>
            <p:ph idx="1"/>
          </p:nvPr>
        </p:nvSpPr>
        <p:spPr/>
        <p:txBody>
          <a:bodyPr/>
          <a:lstStyle/>
          <a:p>
            <a:pPr>
              <a:lnSpc>
                <a:spcPct val="90000"/>
              </a:lnSpc>
              <a:spcBef>
                <a:spcPct val="90000"/>
              </a:spcBef>
              <a:spcAft>
                <a:spcPct val="30000"/>
              </a:spcAft>
              <a:buClr>
                <a:schemeClr val="bg1"/>
              </a:buClr>
              <a:buFont typeface="Wingdings" pitchFamily="2" charset="2"/>
              <a:buChar char="Ø"/>
            </a:pPr>
            <a:r>
              <a:rPr lang="en-US" sz="2000" smtClean="0"/>
              <a:t>For health plans, providers, clearinghouses and business associates that knowingly and improperly disclose information or obtain information under false pretenses.  These penalties can apply to any “person”.</a:t>
            </a:r>
          </a:p>
          <a:p>
            <a:pPr>
              <a:lnSpc>
                <a:spcPct val="90000"/>
              </a:lnSpc>
              <a:spcBef>
                <a:spcPct val="90000"/>
              </a:spcBef>
              <a:spcAft>
                <a:spcPct val="30000"/>
              </a:spcAft>
              <a:buClr>
                <a:schemeClr val="bg1"/>
              </a:buClr>
              <a:buFont typeface="Wingdings" pitchFamily="2" charset="2"/>
              <a:buChar char="Ø"/>
            </a:pPr>
            <a:r>
              <a:rPr lang="en-US" sz="2000" smtClean="0"/>
              <a:t>Penalties higher for actions designed to generate monetary gain up to;</a:t>
            </a:r>
          </a:p>
          <a:p>
            <a:pPr lvl="1">
              <a:lnSpc>
                <a:spcPct val="90000"/>
              </a:lnSpc>
              <a:spcBef>
                <a:spcPct val="90000"/>
              </a:spcBef>
              <a:spcAft>
                <a:spcPct val="30000"/>
              </a:spcAft>
              <a:buClr>
                <a:schemeClr val="bg1"/>
              </a:buClr>
              <a:buFont typeface="Wingdings" pitchFamily="2" charset="2"/>
              <a:buChar char="ü"/>
            </a:pPr>
            <a:r>
              <a:rPr lang="en-US" smtClean="0"/>
              <a:t>$50,000 and one year in prison for obtaining or disclosing protected health information </a:t>
            </a:r>
          </a:p>
          <a:p>
            <a:pPr lvl="1">
              <a:lnSpc>
                <a:spcPct val="90000"/>
              </a:lnSpc>
              <a:spcBef>
                <a:spcPct val="90000"/>
              </a:spcBef>
              <a:spcAft>
                <a:spcPct val="30000"/>
              </a:spcAft>
              <a:buClr>
                <a:schemeClr val="bg1"/>
              </a:buClr>
              <a:buFont typeface="Wingdings" pitchFamily="2" charset="2"/>
              <a:buChar char="ü"/>
            </a:pPr>
            <a:r>
              <a:rPr lang="en-US" smtClean="0"/>
              <a:t>$100,000 and up to five years in prison for obtaining protected health information under "false pretenses" </a:t>
            </a:r>
          </a:p>
          <a:p>
            <a:pPr lvl="1">
              <a:lnSpc>
                <a:spcPct val="90000"/>
              </a:lnSpc>
              <a:spcBef>
                <a:spcPct val="90000"/>
              </a:spcBef>
              <a:spcAft>
                <a:spcPct val="30000"/>
              </a:spcAft>
              <a:buClr>
                <a:schemeClr val="bg1"/>
              </a:buClr>
              <a:buFont typeface="Wingdings" pitchFamily="2" charset="2"/>
              <a:buChar char="ü"/>
            </a:pPr>
            <a:r>
              <a:rPr lang="en-US" smtClean="0"/>
              <a:t>$250,000 and up to 10 years in prison for obtaining or disclosing protected health information with the intent to sell, transfer or use it for commercial advantage, personal gain or malicious harm</a:t>
            </a:r>
          </a:p>
          <a:p>
            <a:endParaRPr lang="en-US" smtClean="0"/>
          </a:p>
        </p:txBody>
      </p:sp>
      <p:sp>
        <p:nvSpPr>
          <p:cNvPr id="51204" name="Slide Number Placeholder 3"/>
          <p:cNvSpPr>
            <a:spLocks noGrp="1"/>
          </p:cNvSpPr>
          <p:nvPr>
            <p:ph type="sldNum" sz="quarter" idx="12"/>
          </p:nvPr>
        </p:nvSpPr>
        <p:spPr>
          <a:noFill/>
        </p:spPr>
        <p:txBody>
          <a:bodyPr/>
          <a:lstStyle/>
          <a:p>
            <a:fld id="{BC3C12D3-7A86-435F-BFF9-505DCA4A080B}" type="slidenum">
              <a:rPr lang="en-US" smtClean="0"/>
              <a:pPr/>
              <a:t>46</a:t>
            </a:fld>
            <a:endParaRPr lang="en-US" smtClean="0"/>
          </a:p>
        </p:txBody>
      </p:sp>
    </p:spTree>
  </p:cSld>
  <p:clrMapOvr>
    <a:masterClrMapping/>
  </p:clrMapOvr>
  <p:transition spd="slow"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600" b="0" smtClean="0"/>
              <a:t>The Case of the Busy Doctor</a:t>
            </a:r>
          </a:p>
        </p:txBody>
      </p:sp>
      <p:sp>
        <p:nvSpPr>
          <p:cNvPr id="7171" name="Rectangle 3"/>
          <p:cNvSpPr>
            <a:spLocks noGrp="1" noChangeArrowheads="1"/>
          </p:cNvSpPr>
          <p:nvPr>
            <p:ph type="body" idx="1"/>
          </p:nvPr>
        </p:nvSpPr>
        <p:spPr>
          <a:xfrm>
            <a:off x="152400" y="1600200"/>
            <a:ext cx="8382000" cy="4724400"/>
          </a:xfrm>
          <a:noFill/>
        </p:spPr>
        <p:txBody>
          <a:bodyPr/>
          <a:lstStyle/>
          <a:p>
            <a:pPr eaLnBrk="1" hangingPunct="1">
              <a:lnSpc>
                <a:spcPct val="110000"/>
              </a:lnSpc>
              <a:buFontTx/>
              <a:buNone/>
            </a:pPr>
            <a:r>
              <a:rPr lang="en-US" sz="1800" smtClean="0"/>
              <a:t>	You are a nurse at the Emergency Department nursing station, and doctor approaches you at the beginning of his rounds. The doctor needs test results for Mrs. Jones. You do not have access to Mrs. Jones’ records, so the doctor wants to give you his user ID and password to print Mrs. Jones’ test results. </a:t>
            </a:r>
          </a:p>
          <a:p>
            <a:pPr eaLnBrk="1" hangingPunct="1">
              <a:lnSpc>
                <a:spcPct val="120000"/>
              </a:lnSpc>
            </a:pPr>
            <a:endParaRPr lang="en-US" sz="1000" smtClean="0"/>
          </a:p>
          <a:p>
            <a:pPr lvl="1" eaLnBrk="1" hangingPunct="1">
              <a:lnSpc>
                <a:spcPct val="105000"/>
              </a:lnSpc>
              <a:buClr>
                <a:schemeClr val="bg1"/>
              </a:buClr>
              <a:buFont typeface="Wingdings" pitchFamily="2" charset="2"/>
              <a:buChar char="Ø"/>
            </a:pPr>
            <a:r>
              <a:rPr lang="en-US" sz="1600" smtClean="0">
                <a:solidFill>
                  <a:schemeClr val="bg1"/>
                </a:solidFill>
              </a:rPr>
              <a:t>Where else could this happen in your facility? </a:t>
            </a:r>
          </a:p>
          <a:p>
            <a:pPr eaLnBrk="1" hangingPunct="1">
              <a:lnSpc>
                <a:spcPct val="105000"/>
              </a:lnSpc>
              <a:spcAft>
                <a:spcPct val="25000"/>
              </a:spcAft>
              <a:buFontTx/>
              <a:buNone/>
            </a:pPr>
            <a:r>
              <a:rPr lang="en-US" sz="1800" smtClean="0">
                <a:solidFill>
                  <a:schemeClr val="bg1"/>
                </a:solidFill>
              </a:rPr>
              <a:t>		</a:t>
            </a:r>
            <a:r>
              <a:rPr lang="en-US" sz="1400" i="1" u="sng" smtClean="0">
                <a:solidFill>
                  <a:schemeClr val="bg1"/>
                </a:solidFill>
              </a:rPr>
              <a:t>Anywhere a computer is present.</a:t>
            </a:r>
          </a:p>
          <a:p>
            <a:pPr lvl="1" eaLnBrk="1" hangingPunct="1">
              <a:lnSpc>
                <a:spcPct val="105000"/>
              </a:lnSpc>
              <a:buClr>
                <a:schemeClr val="bg1"/>
              </a:buClr>
              <a:buFont typeface="Wingdings" pitchFamily="2" charset="2"/>
              <a:buChar char="Ø"/>
            </a:pPr>
            <a:r>
              <a:rPr lang="en-US" sz="1600" smtClean="0">
                <a:solidFill>
                  <a:schemeClr val="bg1"/>
                </a:solidFill>
              </a:rPr>
              <a:t>What should you, the nurse, do? </a:t>
            </a:r>
          </a:p>
          <a:p>
            <a:pPr eaLnBrk="1" hangingPunct="1">
              <a:lnSpc>
                <a:spcPct val="105000"/>
              </a:lnSpc>
              <a:spcAft>
                <a:spcPct val="30000"/>
              </a:spcAft>
              <a:buFontTx/>
              <a:buNone/>
            </a:pPr>
            <a:r>
              <a:rPr lang="en-US" sz="1800" smtClean="0">
                <a:solidFill>
                  <a:schemeClr val="bg1"/>
                </a:solidFill>
              </a:rPr>
              <a:t>		</a:t>
            </a:r>
            <a:r>
              <a:rPr lang="en-US" sz="1400" i="1" u="sng" smtClean="0">
                <a:solidFill>
                  <a:schemeClr val="bg1"/>
                </a:solidFill>
              </a:rPr>
              <a:t>Suggest that the doctor use the computer in the dictation room right next to the nurses’ </a:t>
            </a:r>
            <a:r>
              <a:rPr lang="en-US" sz="1400" i="1" smtClean="0">
                <a:solidFill>
                  <a:schemeClr val="bg1"/>
                </a:solidFill>
              </a:rPr>
              <a:t>	</a:t>
            </a:r>
            <a:r>
              <a:rPr lang="en-US" sz="1400" i="1" u="sng" smtClean="0">
                <a:solidFill>
                  <a:schemeClr val="bg1"/>
                </a:solidFill>
              </a:rPr>
              <a:t>station (or any common workstation).</a:t>
            </a:r>
          </a:p>
          <a:p>
            <a:pPr lvl="1" eaLnBrk="1" hangingPunct="1">
              <a:lnSpc>
                <a:spcPct val="105000"/>
              </a:lnSpc>
              <a:buClr>
                <a:schemeClr val="bg1"/>
              </a:buClr>
              <a:buFont typeface="Wingdings" pitchFamily="2" charset="2"/>
              <a:buChar char="Ø"/>
            </a:pPr>
            <a:r>
              <a:rPr lang="en-US" sz="1600" smtClean="0">
                <a:solidFill>
                  <a:schemeClr val="bg1"/>
                </a:solidFill>
              </a:rPr>
              <a:t>What are the possible consequences for a nurse who signs onto a system using a doctor’s user ID and password? For the doctor?</a:t>
            </a:r>
          </a:p>
          <a:p>
            <a:pPr eaLnBrk="1" hangingPunct="1">
              <a:lnSpc>
                <a:spcPct val="105000"/>
              </a:lnSpc>
              <a:buFontTx/>
              <a:buNone/>
            </a:pPr>
            <a:r>
              <a:rPr lang="en-US" sz="1800" smtClean="0">
                <a:solidFill>
                  <a:schemeClr val="bg1"/>
                </a:solidFill>
              </a:rPr>
              <a:t>		</a:t>
            </a:r>
            <a:r>
              <a:rPr lang="en-US" sz="1400" i="1" u="sng" smtClean="0">
                <a:solidFill>
                  <a:schemeClr val="bg1"/>
                </a:solidFill>
              </a:rPr>
              <a:t>The nurse and the physician are both open to sanctions per Company policies.</a:t>
            </a:r>
          </a:p>
        </p:txBody>
      </p:sp>
      <p:sp>
        <p:nvSpPr>
          <p:cNvPr id="52228" name="Slide Number Placeholder 3"/>
          <p:cNvSpPr>
            <a:spLocks noGrp="1"/>
          </p:cNvSpPr>
          <p:nvPr>
            <p:ph type="sldNum" sz="quarter" idx="12"/>
          </p:nvPr>
        </p:nvSpPr>
        <p:spPr>
          <a:noFill/>
        </p:spPr>
        <p:txBody>
          <a:bodyPr/>
          <a:lstStyle/>
          <a:p>
            <a:fld id="{E93B65D7-92E8-4778-BB5D-426A2F8B34AC}" type="slidenum">
              <a:rPr lang="en-US" smtClean="0"/>
              <a:pPr/>
              <a:t>47</a:t>
            </a:fld>
            <a:endParaRPr lang="en-US" smtClean="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500"/>
                                        <p:tgtEl>
                                          <p:spTgt spid="71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7" end="7"/>
                                            </p:txEl>
                                          </p:spTgt>
                                        </p:tgtEl>
                                        <p:attrNameLst>
                                          <p:attrName>style.visibility</p:attrName>
                                        </p:attrNameLst>
                                      </p:cBhvr>
                                      <p:to>
                                        <p:strVal val="visible"/>
                                      </p:to>
                                    </p:set>
                                    <p:animEffect transition="in" filter="fade">
                                      <p:cBhvr>
                                        <p:cTn id="17" dur="1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14600" y="228600"/>
            <a:ext cx="6629400" cy="990600"/>
          </a:xfrm>
        </p:spPr>
        <p:txBody>
          <a:bodyPr/>
          <a:lstStyle/>
          <a:p>
            <a:pPr eaLnBrk="1" hangingPunct="1"/>
            <a:r>
              <a:rPr lang="en-US" sz="3600" b="0" smtClean="0"/>
              <a:t>The Case of the Mysterious Email Attachment</a:t>
            </a:r>
          </a:p>
        </p:txBody>
      </p:sp>
      <p:sp>
        <p:nvSpPr>
          <p:cNvPr id="10243" name="Rectangle 3"/>
          <p:cNvSpPr>
            <a:spLocks noGrp="1" noChangeArrowheads="1"/>
          </p:cNvSpPr>
          <p:nvPr>
            <p:ph type="body" idx="1"/>
          </p:nvPr>
        </p:nvSpPr>
        <p:spPr>
          <a:xfrm>
            <a:off x="533400" y="1600200"/>
            <a:ext cx="8077200" cy="4876800"/>
          </a:xfrm>
        </p:spPr>
        <p:txBody>
          <a:bodyPr>
            <a:normAutofit lnSpcReduction="10000"/>
          </a:bodyPr>
          <a:lstStyle/>
          <a:p>
            <a:pPr eaLnBrk="1" hangingPunct="1">
              <a:lnSpc>
                <a:spcPct val="90000"/>
              </a:lnSpc>
              <a:buFontTx/>
              <a:buNone/>
              <a:defRPr/>
            </a:pPr>
            <a:r>
              <a:rPr lang="en-US" sz="1800" dirty="0" smtClean="0"/>
              <a:t>It’s Christmas time. Mary, an administrative assistant at a facility, receives an </a:t>
            </a:r>
          </a:p>
          <a:p>
            <a:pPr eaLnBrk="1" hangingPunct="1">
              <a:lnSpc>
                <a:spcPct val="90000"/>
              </a:lnSpc>
              <a:buFontTx/>
              <a:buNone/>
              <a:defRPr/>
            </a:pPr>
            <a:r>
              <a:rPr lang="en-US" sz="1800" dirty="0" smtClean="0"/>
              <a:t>email with an attachment from Bill Brown. She does not know Bill, but his </a:t>
            </a:r>
          </a:p>
          <a:p>
            <a:pPr eaLnBrk="1" hangingPunct="1">
              <a:lnSpc>
                <a:spcPct val="90000"/>
              </a:lnSpc>
              <a:buFontTx/>
              <a:buNone/>
              <a:defRPr/>
            </a:pPr>
            <a:r>
              <a:rPr lang="en-US" sz="1800" dirty="0" smtClean="0"/>
              <a:t>email address shows that he works for a company that has a business </a:t>
            </a:r>
          </a:p>
          <a:p>
            <a:pPr eaLnBrk="1" hangingPunct="1">
              <a:lnSpc>
                <a:spcPct val="90000"/>
              </a:lnSpc>
              <a:buFontTx/>
              <a:buNone/>
              <a:defRPr/>
            </a:pPr>
            <a:r>
              <a:rPr lang="en-US" sz="1800" dirty="0" smtClean="0"/>
              <a:t>relationship with her department. The email subject line reads “Dancing Santa </a:t>
            </a:r>
          </a:p>
          <a:p>
            <a:pPr eaLnBrk="1" hangingPunct="1">
              <a:lnSpc>
                <a:spcPct val="90000"/>
              </a:lnSpc>
              <a:buFontTx/>
              <a:buNone/>
              <a:defRPr/>
            </a:pPr>
            <a:r>
              <a:rPr lang="en-US" sz="1800" dirty="0" smtClean="0"/>
              <a:t>Screensaver.”</a:t>
            </a:r>
          </a:p>
          <a:p>
            <a:pPr eaLnBrk="1" hangingPunct="1">
              <a:lnSpc>
                <a:spcPct val="90000"/>
              </a:lnSpc>
              <a:defRPr/>
            </a:pPr>
            <a:endParaRPr lang="en-US" sz="1200" dirty="0" smtClean="0"/>
          </a:p>
          <a:p>
            <a:pPr lvl="1" eaLnBrk="1" hangingPunct="1">
              <a:lnSpc>
                <a:spcPct val="105000"/>
              </a:lnSpc>
              <a:spcBef>
                <a:spcPct val="0"/>
              </a:spcBef>
              <a:buClr>
                <a:schemeClr val="bg1"/>
              </a:buClr>
              <a:buFont typeface="Wingdings" pitchFamily="2" charset="2"/>
              <a:buChar char="Ø"/>
              <a:defRPr/>
            </a:pPr>
            <a:r>
              <a:rPr lang="en-US" sz="1600" dirty="0" smtClean="0"/>
              <a:t>What should Mary do with the email? </a:t>
            </a:r>
          </a:p>
          <a:p>
            <a:pPr eaLnBrk="1" hangingPunct="1">
              <a:lnSpc>
                <a:spcPct val="105000"/>
              </a:lnSpc>
              <a:spcBef>
                <a:spcPct val="0"/>
              </a:spcBef>
              <a:buClr>
                <a:schemeClr val="bg1"/>
              </a:buClr>
              <a:buFontTx/>
              <a:buNone/>
              <a:defRPr/>
            </a:pPr>
            <a:r>
              <a:rPr lang="en-US" sz="1800" dirty="0" smtClean="0"/>
              <a:t>		</a:t>
            </a:r>
            <a:r>
              <a:rPr lang="en-US" sz="1400" i="1" u="sng" dirty="0" smtClean="0">
                <a:solidFill>
                  <a:schemeClr val="bg1"/>
                </a:solidFill>
              </a:rPr>
              <a:t>Delete it without opening. The subject line indicates it isn’t work related </a:t>
            </a:r>
            <a:r>
              <a:rPr lang="en-US" sz="1400" i="1" dirty="0" smtClean="0">
                <a:solidFill>
                  <a:schemeClr val="bg1"/>
                </a:solidFill>
              </a:rPr>
              <a:t>	</a:t>
            </a:r>
            <a:r>
              <a:rPr lang="en-US" sz="1400" i="1" u="sng" dirty="0" smtClean="0">
                <a:solidFill>
                  <a:schemeClr val="bg1"/>
                </a:solidFill>
              </a:rPr>
              <a:t>anyway, so there is no reason to take the risk of getting a computer virus. </a:t>
            </a:r>
          </a:p>
          <a:p>
            <a:pPr eaLnBrk="1" hangingPunct="1">
              <a:lnSpc>
                <a:spcPct val="105000"/>
              </a:lnSpc>
              <a:spcBef>
                <a:spcPct val="0"/>
              </a:spcBef>
              <a:buClr>
                <a:schemeClr val="bg1"/>
              </a:buClr>
              <a:buFontTx/>
              <a:buNone/>
              <a:defRPr/>
            </a:pPr>
            <a:endParaRPr lang="en-US" sz="1400" i="1" u="sng" dirty="0" smtClean="0">
              <a:solidFill>
                <a:schemeClr val="bg1"/>
              </a:solidFill>
            </a:endParaRPr>
          </a:p>
          <a:p>
            <a:pPr lvl="1" eaLnBrk="1" hangingPunct="1">
              <a:lnSpc>
                <a:spcPct val="105000"/>
              </a:lnSpc>
              <a:spcBef>
                <a:spcPct val="35000"/>
              </a:spcBef>
              <a:buClr>
                <a:schemeClr val="bg1"/>
              </a:buClr>
              <a:buFont typeface="Wingdings" pitchFamily="2" charset="2"/>
              <a:buChar char="Ø"/>
              <a:defRPr/>
            </a:pPr>
            <a:r>
              <a:rPr lang="en-US" sz="1600" dirty="0" smtClean="0"/>
              <a:t>If Mary received an email like this from a friend, what should she do? </a:t>
            </a:r>
          </a:p>
          <a:p>
            <a:pPr eaLnBrk="1" hangingPunct="1">
              <a:lnSpc>
                <a:spcPct val="105000"/>
              </a:lnSpc>
              <a:spcBef>
                <a:spcPct val="0"/>
              </a:spcBef>
              <a:buClr>
                <a:schemeClr val="bg1"/>
              </a:buClr>
              <a:buFontTx/>
              <a:buNone/>
              <a:defRPr/>
            </a:pPr>
            <a:r>
              <a:rPr lang="en-US" sz="1800" dirty="0" smtClean="0"/>
              <a:t>		</a:t>
            </a:r>
            <a:r>
              <a:rPr lang="en-US" sz="1400" i="1" u="sng" dirty="0" smtClean="0">
                <a:solidFill>
                  <a:schemeClr val="bg1"/>
                </a:solidFill>
              </a:rPr>
              <a:t>Again, delete it without opening. The risk of receiving a computer virus from a friend is </a:t>
            </a:r>
            <a:r>
              <a:rPr lang="en-US" sz="1400" i="1" dirty="0" smtClean="0">
                <a:solidFill>
                  <a:schemeClr val="bg1"/>
                </a:solidFill>
              </a:rPr>
              <a:t>	</a:t>
            </a:r>
            <a:r>
              <a:rPr lang="en-US" sz="1400" i="1" u="sng" dirty="0" smtClean="0">
                <a:solidFill>
                  <a:schemeClr val="bg1"/>
                </a:solidFill>
              </a:rPr>
              <a:t>just as great</a:t>
            </a:r>
            <a:r>
              <a:rPr lang="en-US" sz="1600" i="1" dirty="0" smtClean="0">
                <a:solidFill>
                  <a:schemeClr val="bg1"/>
                </a:solidFill>
              </a:rPr>
              <a:t>.</a:t>
            </a:r>
          </a:p>
          <a:p>
            <a:pPr eaLnBrk="1" hangingPunct="1">
              <a:lnSpc>
                <a:spcPct val="105000"/>
              </a:lnSpc>
              <a:spcBef>
                <a:spcPct val="0"/>
              </a:spcBef>
              <a:buClr>
                <a:schemeClr val="bg1"/>
              </a:buClr>
              <a:buFontTx/>
              <a:buNone/>
              <a:defRPr/>
            </a:pPr>
            <a:endParaRPr lang="en-US" sz="1600" i="1" dirty="0" smtClean="0">
              <a:solidFill>
                <a:schemeClr val="bg1"/>
              </a:solidFill>
            </a:endParaRPr>
          </a:p>
          <a:p>
            <a:pPr lvl="1" eaLnBrk="1" hangingPunct="1">
              <a:lnSpc>
                <a:spcPct val="105000"/>
              </a:lnSpc>
              <a:spcBef>
                <a:spcPct val="35000"/>
              </a:spcBef>
              <a:buClr>
                <a:schemeClr val="bg1"/>
              </a:buClr>
              <a:buFont typeface="Wingdings" pitchFamily="2" charset="2"/>
              <a:buChar char="Ø"/>
              <a:defRPr/>
            </a:pPr>
            <a:r>
              <a:rPr lang="en-US" sz="1600" dirty="0" smtClean="0"/>
              <a:t>If you suspect that you have opened an email that contains a virus, what should you do? </a:t>
            </a:r>
          </a:p>
          <a:p>
            <a:pPr eaLnBrk="1" hangingPunct="1">
              <a:lnSpc>
                <a:spcPct val="105000"/>
              </a:lnSpc>
              <a:spcBef>
                <a:spcPct val="0"/>
              </a:spcBef>
              <a:buClr>
                <a:schemeClr val="bg1"/>
              </a:buClr>
              <a:buFontTx/>
              <a:buNone/>
              <a:defRPr/>
            </a:pPr>
            <a:r>
              <a:rPr lang="en-US" sz="1800" dirty="0" smtClean="0"/>
              <a:t>		</a:t>
            </a:r>
            <a:r>
              <a:rPr lang="en-US" sz="1400" i="1" u="sng" dirty="0" smtClean="0">
                <a:solidFill>
                  <a:schemeClr val="bg1"/>
                </a:solidFill>
              </a:rPr>
              <a:t>Notify your Facility Information Security Official (</a:t>
            </a:r>
            <a:r>
              <a:rPr lang="en-US" sz="1400" i="1" u="sng" dirty="0" err="1" smtClean="0">
                <a:solidFill>
                  <a:schemeClr val="bg1"/>
                </a:solidFill>
              </a:rPr>
              <a:t>FISO</a:t>
            </a:r>
            <a:r>
              <a:rPr lang="en-US" sz="1400" i="1" u="sng" dirty="0" smtClean="0">
                <a:solidFill>
                  <a:schemeClr val="bg1"/>
                </a:solidFill>
              </a:rPr>
              <a:t>), Hospital Director of </a:t>
            </a:r>
            <a:r>
              <a:rPr lang="en-US" sz="1400" i="1" dirty="0" smtClean="0">
                <a:solidFill>
                  <a:schemeClr val="bg1"/>
                </a:solidFill>
              </a:rPr>
              <a:t>	</a:t>
            </a:r>
            <a:r>
              <a:rPr lang="en-US" sz="1400" i="1" u="sng" dirty="0" smtClean="0">
                <a:solidFill>
                  <a:schemeClr val="bg1"/>
                </a:solidFill>
              </a:rPr>
              <a:t>Information Systems (</a:t>
            </a:r>
            <a:r>
              <a:rPr lang="en-US" sz="1400" i="1" u="sng" dirty="0" err="1" smtClean="0">
                <a:solidFill>
                  <a:schemeClr val="bg1"/>
                </a:solidFill>
              </a:rPr>
              <a:t>HDIS</a:t>
            </a:r>
            <a:r>
              <a:rPr lang="en-US" sz="1400" i="1" u="sng" dirty="0" smtClean="0">
                <a:solidFill>
                  <a:schemeClr val="bg1"/>
                </a:solidFill>
              </a:rPr>
              <a:t>), or other member of your facility’s IT staff </a:t>
            </a:r>
            <a:r>
              <a:rPr lang="en-US" sz="1400" i="1" dirty="0" smtClean="0">
                <a:solidFill>
                  <a:schemeClr val="bg1"/>
                </a:solidFill>
              </a:rPr>
              <a:t>	</a:t>
            </a:r>
            <a:r>
              <a:rPr lang="en-US" sz="1400" i="1" u="sng" dirty="0" smtClean="0">
                <a:solidFill>
                  <a:schemeClr val="bg1"/>
                </a:solidFill>
              </a:rPr>
              <a:t>immediately</a:t>
            </a:r>
            <a:r>
              <a:rPr lang="en-US" sz="1400" b="1" i="1" u="sng" dirty="0" smtClean="0">
                <a:solidFill>
                  <a:schemeClr val="bg1"/>
                </a:solidFill>
              </a:rPr>
              <a:t>.</a:t>
            </a:r>
            <a:r>
              <a:rPr lang="en-US" sz="1400" i="1" u="sng" dirty="0" smtClean="0">
                <a:solidFill>
                  <a:schemeClr val="bg1"/>
                </a:solidFill>
              </a:rPr>
              <a:t> </a:t>
            </a:r>
          </a:p>
        </p:txBody>
      </p:sp>
      <p:sp>
        <p:nvSpPr>
          <p:cNvPr id="53252" name="Slide Number Placeholder 3"/>
          <p:cNvSpPr>
            <a:spLocks noGrp="1"/>
          </p:cNvSpPr>
          <p:nvPr>
            <p:ph type="sldNum" sz="quarter" idx="12"/>
          </p:nvPr>
        </p:nvSpPr>
        <p:spPr>
          <a:noFill/>
        </p:spPr>
        <p:txBody>
          <a:bodyPr/>
          <a:lstStyle/>
          <a:p>
            <a:fld id="{67A2BE88-1CBC-4C94-8288-45BFD7C6C472}" type="slidenum">
              <a:rPr lang="en-US" smtClean="0"/>
              <a:pPr/>
              <a:t>48</a:t>
            </a:fld>
            <a:endParaRPr lang="en-US" smtClean="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7" end="7"/>
                                            </p:txEl>
                                          </p:spTgt>
                                        </p:tgtEl>
                                        <p:attrNameLst>
                                          <p:attrName>style.visibility</p:attrName>
                                        </p:attrNameLst>
                                      </p:cBhvr>
                                      <p:to>
                                        <p:strVal val="visible"/>
                                      </p:to>
                                    </p:set>
                                    <p:animEffect transition="in" filter="fade">
                                      <p:cBhvr>
                                        <p:cTn id="7" dur="500"/>
                                        <p:tgtEl>
                                          <p:spTgt spid="1024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10" end="10"/>
                                            </p:txEl>
                                          </p:spTgt>
                                        </p:tgtEl>
                                        <p:attrNameLst>
                                          <p:attrName>style.visibility</p:attrName>
                                        </p:attrNameLst>
                                      </p:cBhvr>
                                      <p:to>
                                        <p:strVal val="visible"/>
                                      </p:to>
                                    </p:set>
                                    <p:animEffect transition="in" filter="fade">
                                      <p:cBhvr>
                                        <p:cTn id="12" dur="500"/>
                                        <p:tgtEl>
                                          <p:spTgt spid="1024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13" end="13"/>
                                            </p:txEl>
                                          </p:spTgt>
                                        </p:tgtEl>
                                        <p:attrNameLst>
                                          <p:attrName>style.visibility</p:attrName>
                                        </p:attrNameLst>
                                      </p:cBhvr>
                                      <p:to>
                                        <p:strVal val="visible"/>
                                      </p:to>
                                    </p:set>
                                    <p:animEffect transition="in" filter="fade">
                                      <p:cBhvr>
                                        <p:cTn id="17" dur="500"/>
                                        <p:tgtEl>
                                          <p:spTgt spid="102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14600" y="152400"/>
            <a:ext cx="7315200" cy="1143000"/>
          </a:xfrm>
        </p:spPr>
        <p:txBody>
          <a:bodyPr/>
          <a:lstStyle/>
          <a:p>
            <a:pPr eaLnBrk="1" hangingPunct="1">
              <a:spcBef>
                <a:spcPct val="30000"/>
              </a:spcBef>
              <a:spcAft>
                <a:spcPct val="40000"/>
              </a:spcAft>
            </a:pPr>
            <a:r>
              <a:rPr lang="en-US" sz="3600" b="0" smtClean="0"/>
              <a:t>It Would Never Happen Here</a:t>
            </a:r>
            <a:br>
              <a:rPr lang="en-US" sz="3600" b="0" smtClean="0"/>
            </a:br>
            <a:r>
              <a:rPr lang="en-US" sz="800" b="0" smtClean="0"/>
              <a:t/>
            </a:r>
            <a:br>
              <a:rPr lang="en-US" sz="800" b="0" smtClean="0"/>
            </a:br>
            <a:r>
              <a:rPr lang="en-US" sz="2000" b="0" smtClean="0"/>
              <a:t>Impacts of viruses and worms on HCA operations</a:t>
            </a:r>
          </a:p>
        </p:txBody>
      </p:sp>
      <p:sp>
        <p:nvSpPr>
          <p:cNvPr id="54275" name="Rectangle 3"/>
          <p:cNvSpPr>
            <a:spLocks noGrp="1" noChangeArrowheads="1"/>
          </p:cNvSpPr>
          <p:nvPr>
            <p:ph type="body" idx="1"/>
          </p:nvPr>
        </p:nvSpPr>
        <p:spPr>
          <a:xfrm>
            <a:off x="533400" y="1600200"/>
            <a:ext cx="7772400" cy="4800600"/>
          </a:xfrm>
        </p:spPr>
        <p:txBody>
          <a:bodyPr/>
          <a:lstStyle/>
          <a:p>
            <a:pPr eaLnBrk="1" hangingPunct="1">
              <a:lnSpc>
                <a:spcPct val="105000"/>
              </a:lnSpc>
              <a:spcAft>
                <a:spcPct val="30000"/>
              </a:spcAft>
              <a:buClr>
                <a:schemeClr val="bg1"/>
              </a:buClr>
              <a:buFont typeface="Wingdings" pitchFamily="2" charset="2"/>
              <a:buChar char="Ø"/>
            </a:pPr>
            <a:r>
              <a:rPr lang="en-US" sz="1800" u="sng" smtClean="0"/>
              <a:t>Patient safety</a:t>
            </a:r>
            <a:r>
              <a:rPr lang="en-US" sz="1800" smtClean="0"/>
              <a:t> was impacted at one facility when a worm infected and severely impacted the operation of 50 eMAR workstations due to password issues.</a:t>
            </a:r>
          </a:p>
          <a:p>
            <a:pPr eaLnBrk="1" hangingPunct="1">
              <a:lnSpc>
                <a:spcPct val="105000"/>
              </a:lnSpc>
              <a:spcAft>
                <a:spcPct val="30000"/>
              </a:spcAft>
              <a:buClr>
                <a:schemeClr val="bg1"/>
              </a:buClr>
              <a:buFontTx/>
              <a:buNone/>
            </a:pPr>
            <a:endParaRPr lang="en-US" sz="1800" smtClean="0"/>
          </a:p>
          <a:p>
            <a:pPr eaLnBrk="1" hangingPunct="1">
              <a:lnSpc>
                <a:spcPct val="105000"/>
              </a:lnSpc>
              <a:spcAft>
                <a:spcPct val="30000"/>
              </a:spcAft>
              <a:buClr>
                <a:schemeClr val="bg1"/>
              </a:buClr>
              <a:buFont typeface="Wingdings" pitchFamily="2" charset="2"/>
              <a:buChar char="Ø"/>
            </a:pPr>
            <a:r>
              <a:rPr lang="en-US" sz="1800" u="sng" smtClean="0"/>
              <a:t>Clinical operations</a:t>
            </a:r>
            <a:r>
              <a:rPr lang="en-US" sz="1800" smtClean="0"/>
              <a:t> were affected throughout the company when SQLSlammer brought down HCA’s core network for over 12 hours.</a:t>
            </a:r>
          </a:p>
          <a:p>
            <a:pPr eaLnBrk="1" hangingPunct="1">
              <a:lnSpc>
                <a:spcPct val="105000"/>
              </a:lnSpc>
              <a:spcAft>
                <a:spcPct val="30000"/>
              </a:spcAft>
              <a:buClr>
                <a:schemeClr val="bg1"/>
              </a:buClr>
              <a:buFontTx/>
              <a:buNone/>
            </a:pPr>
            <a:endParaRPr lang="en-US" sz="1800" smtClean="0"/>
          </a:p>
          <a:p>
            <a:pPr eaLnBrk="1" hangingPunct="1">
              <a:lnSpc>
                <a:spcPct val="105000"/>
              </a:lnSpc>
              <a:spcAft>
                <a:spcPct val="30000"/>
              </a:spcAft>
              <a:buClr>
                <a:schemeClr val="bg1"/>
              </a:buClr>
              <a:buFont typeface="Wingdings" pitchFamily="2" charset="2"/>
              <a:buChar char="Ø"/>
            </a:pPr>
            <a:r>
              <a:rPr lang="en-US" sz="1800" smtClean="0"/>
              <a:t>MSBlaster worm cost HCA over $1,500,000 and 23,000 man hours of remediation effort (11.5 man years) in the first 4 weeks.</a:t>
            </a:r>
          </a:p>
          <a:p>
            <a:pPr eaLnBrk="1" hangingPunct="1">
              <a:lnSpc>
                <a:spcPct val="105000"/>
              </a:lnSpc>
              <a:spcAft>
                <a:spcPct val="30000"/>
              </a:spcAft>
              <a:buClr>
                <a:schemeClr val="bg1"/>
              </a:buClr>
              <a:buFont typeface="Wingdings" pitchFamily="2" charset="2"/>
              <a:buChar char="Ø"/>
            </a:pPr>
            <a:endParaRPr lang="en-US" sz="1800" smtClean="0"/>
          </a:p>
          <a:p>
            <a:pPr eaLnBrk="1" hangingPunct="1">
              <a:lnSpc>
                <a:spcPct val="105000"/>
              </a:lnSpc>
              <a:spcAft>
                <a:spcPct val="20000"/>
              </a:spcAft>
              <a:buClr>
                <a:schemeClr val="bg1"/>
              </a:buClr>
              <a:buFont typeface="Wingdings" pitchFamily="2" charset="2"/>
              <a:buChar char="Ø"/>
            </a:pPr>
            <a:r>
              <a:rPr lang="en-US" sz="1800" smtClean="0"/>
              <a:t>Public knowledge of a significant security incident devalues a company’s stock by an average of 5.5% within the first 3 days.  For HCA, this represents a loss of over $1.09 billion in shareholder value.</a:t>
            </a:r>
          </a:p>
        </p:txBody>
      </p:sp>
      <p:sp>
        <p:nvSpPr>
          <p:cNvPr id="54276" name="Slide Number Placeholder 3"/>
          <p:cNvSpPr>
            <a:spLocks noGrp="1"/>
          </p:cNvSpPr>
          <p:nvPr>
            <p:ph type="sldNum" sz="quarter" idx="12"/>
          </p:nvPr>
        </p:nvSpPr>
        <p:spPr>
          <a:noFill/>
        </p:spPr>
        <p:txBody>
          <a:bodyPr/>
          <a:lstStyle/>
          <a:p>
            <a:fld id="{34B2808F-ED04-447E-A424-4B486F35C063}" type="slidenum">
              <a:rPr lang="en-US" smtClean="0"/>
              <a:pPr/>
              <a:t>49</a:t>
            </a:fld>
            <a:endParaRPr lang="en-US" smtClean="0"/>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90800" y="304800"/>
            <a:ext cx="6400800" cy="990600"/>
          </a:xfrm>
        </p:spPr>
        <p:txBody>
          <a:bodyPr/>
          <a:lstStyle/>
          <a:p>
            <a:pPr eaLnBrk="1" hangingPunct="1">
              <a:defRPr/>
            </a:pPr>
            <a:r>
              <a:rPr lang="en-US" sz="3600" b="0" dirty="0" smtClean="0">
                <a:solidFill>
                  <a:schemeClr val="tx1"/>
                </a:solidFill>
                <a:effectLst>
                  <a:outerShdw blurRad="38100" dist="38100" dir="2700000" algn="tl">
                    <a:srgbClr val="FFFFFF"/>
                  </a:outerShdw>
                </a:effectLst>
              </a:rPr>
              <a:t>P</a:t>
            </a:r>
            <a:r>
              <a:rPr lang="en-US" sz="3600" b="0" dirty="0" smtClean="0"/>
              <a:t>rotected </a:t>
            </a:r>
            <a:r>
              <a:rPr lang="en-US" sz="3600" b="0" dirty="0" smtClean="0">
                <a:solidFill>
                  <a:schemeClr val="tx1"/>
                </a:solidFill>
                <a:effectLst>
                  <a:outerShdw blurRad="38100" dist="38100" dir="2700000" algn="tl">
                    <a:srgbClr val="FFFFFF"/>
                  </a:outerShdw>
                </a:effectLst>
              </a:rPr>
              <a:t>H</a:t>
            </a:r>
            <a:r>
              <a:rPr lang="en-US" sz="3600" b="0" dirty="0" smtClean="0"/>
              <a:t>ealth </a:t>
            </a:r>
            <a:r>
              <a:rPr lang="en-US" sz="3600" b="0" dirty="0" smtClean="0">
                <a:solidFill>
                  <a:schemeClr val="tx1"/>
                </a:solidFill>
                <a:effectLst>
                  <a:outerShdw blurRad="38100" dist="38100" dir="2700000" algn="tl">
                    <a:srgbClr val="FFFFFF"/>
                  </a:outerShdw>
                </a:effectLst>
              </a:rPr>
              <a:t>I</a:t>
            </a:r>
            <a:r>
              <a:rPr lang="en-US" sz="3600" b="0" dirty="0" smtClean="0"/>
              <a:t>nformation (PHI)</a:t>
            </a:r>
          </a:p>
        </p:txBody>
      </p:sp>
      <p:sp>
        <p:nvSpPr>
          <p:cNvPr id="9219" name="Rectangle 3"/>
          <p:cNvSpPr>
            <a:spLocks noGrp="1" noChangeArrowheads="1"/>
          </p:cNvSpPr>
          <p:nvPr>
            <p:ph type="body" idx="1"/>
          </p:nvPr>
        </p:nvSpPr>
        <p:spPr/>
        <p:txBody>
          <a:bodyPr/>
          <a:lstStyle/>
          <a:p>
            <a:pPr eaLnBrk="1" hangingPunct="1">
              <a:lnSpc>
                <a:spcPct val="90000"/>
              </a:lnSpc>
            </a:pPr>
            <a:endParaRPr lang="en-US" sz="2800" smtClean="0"/>
          </a:p>
          <a:p>
            <a:pPr eaLnBrk="1" hangingPunct="1">
              <a:lnSpc>
                <a:spcPct val="90000"/>
              </a:lnSpc>
              <a:buClr>
                <a:schemeClr val="bg1"/>
              </a:buClr>
              <a:buFont typeface="Wingdings" pitchFamily="2" charset="2"/>
              <a:buChar char="Ø"/>
            </a:pPr>
            <a:r>
              <a:rPr lang="en-US" smtClean="0"/>
              <a:t>Relates to past, present or future physical or mental condition of an individual; provisions of healthcare to an individual; or for payment of care provided to an individual.</a:t>
            </a:r>
          </a:p>
          <a:p>
            <a:pPr eaLnBrk="1" hangingPunct="1">
              <a:lnSpc>
                <a:spcPct val="90000"/>
              </a:lnSpc>
              <a:buClr>
                <a:schemeClr val="bg1"/>
              </a:buClr>
              <a:buFont typeface="Wingdings" pitchFamily="2" charset="2"/>
              <a:buChar char="Ø"/>
            </a:pPr>
            <a:endParaRPr lang="en-US" smtClean="0"/>
          </a:p>
          <a:p>
            <a:pPr eaLnBrk="1" hangingPunct="1">
              <a:lnSpc>
                <a:spcPct val="90000"/>
              </a:lnSpc>
              <a:buClr>
                <a:schemeClr val="bg1"/>
              </a:buClr>
              <a:buFont typeface="Wingdings" pitchFamily="2" charset="2"/>
              <a:buChar char="Ø"/>
            </a:pPr>
            <a:r>
              <a:rPr lang="en-US" smtClean="0"/>
              <a:t>Transmitted or maintained in any form (electronic, paper or oral representation).</a:t>
            </a:r>
          </a:p>
          <a:p>
            <a:pPr eaLnBrk="1" hangingPunct="1">
              <a:lnSpc>
                <a:spcPct val="90000"/>
              </a:lnSpc>
              <a:buClr>
                <a:schemeClr val="bg1"/>
              </a:buClr>
              <a:buFont typeface="Wingdings" pitchFamily="2" charset="2"/>
              <a:buChar char="Ø"/>
            </a:pPr>
            <a:endParaRPr lang="en-US" smtClean="0"/>
          </a:p>
          <a:p>
            <a:pPr eaLnBrk="1" hangingPunct="1">
              <a:lnSpc>
                <a:spcPct val="90000"/>
              </a:lnSpc>
              <a:buClr>
                <a:schemeClr val="bg1"/>
              </a:buClr>
              <a:buFont typeface="Wingdings" pitchFamily="2" charset="2"/>
              <a:buChar char="Ø"/>
            </a:pPr>
            <a:r>
              <a:rPr lang="en-US" smtClean="0"/>
              <a:t>Identifies the individual or can be used to identify the individual.</a:t>
            </a:r>
          </a:p>
          <a:p>
            <a:pPr eaLnBrk="1" hangingPunct="1">
              <a:lnSpc>
                <a:spcPct val="90000"/>
              </a:lnSpc>
              <a:buFontTx/>
              <a:buNone/>
            </a:pPr>
            <a:endParaRPr lang="en-US" smtClean="0"/>
          </a:p>
        </p:txBody>
      </p:sp>
      <p:sp>
        <p:nvSpPr>
          <p:cNvPr id="9220" name="Slide Number Placeholder 4"/>
          <p:cNvSpPr>
            <a:spLocks noGrp="1"/>
          </p:cNvSpPr>
          <p:nvPr>
            <p:ph type="sldNum" sz="quarter" idx="12"/>
          </p:nvPr>
        </p:nvSpPr>
        <p:spPr>
          <a:noFill/>
        </p:spPr>
        <p:txBody>
          <a:bodyPr/>
          <a:lstStyle/>
          <a:p>
            <a:fld id="{0865DF60-9F29-4329-812F-8D2AD92F37C5}" type="slidenum">
              <a:rPr lang="en-US" smtClean="0"/>
              <a:pPr/>
              <a:t>5</a:t>
            </a:fld>
            <a:endParaRPr lang="en-US" smtClean="0"/>
          </a:p>
        </p:txBody>
      </p:sp>
    </p:spTree>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47650" y="465138"/>
          <a:ext cx="7780338" cy="7439025"/>
        </p:xfrm>
        <a:graphic>
          <a:graphicData uri="http://schemas.openxmlformats.org/presentationml/2006/ole">
            <p:oleObj spid="_x0000_s1026" name="Document" r:id="rId4" imgW="8533617" imgH="8168174" progId="Word.Document.8">
              <p:embed/>
            </p:oleObj>
          </a:graphicData>
        </a:graphic>
      </p:graphicFrame>
      <p:sp>
        <p:nvSpPr>
          <p:cNvPr id="1027" name="Slide Number Placeholder 2"/>
          <p:cNvSpPr>
            <a:spLocks noGrp="1"/>
          </p:cNvSpPr>
          <p:nvPr>
            <p:ph type="sldNum" sz="quarter" idx="12"/>
          </p:nvPr>
        </p:nvSpPr>
        <p:spPr>
          <a:noFill/>
        </p:spPr>
        <p:txBody>
          <a:bodyPr/>
          <a:lstStyle/>
          <a:p>
            <a:fld id="{73748CCF-3A86-4A95-A94A-8907AED89BB8}" type="slidenum">
              <a:rPr lang="en-US" smtClean="0"/>
              <a:pPr/>
              <a:t>50</a:t>
            </a:fld>
            <a:endParaRPr lang="en-US" smtClean="0"/>
          </a:p>
        </p:txBody>
      </p:sp>
    </p:spTree>
  </p:cSld>
  <p:clrMapOvr>
    <a:masterClrMapping/>
  </p:clrMapOvr>
  <p:transition spd="slow"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sz="3600" b="0" smtClean="0"/>
              <a:t>Contact Information</a:t>
            </a:r>
          </a:p>
        </p:txBody>
      </p:sp>
      <p:sp>
        <p:nvSpPr>
          <p:cNvPr id="55299" name="Content Placeholder 3"/>
          <p:cNvSpPr>
            <a:spLocks noGrp="1"/>
          </p:cNvSpPr>
          <p:nvPr>
            <p:ph idx="1"/>
          </p:nvPr>
        </p:nvSpPr>
        <p:spPr/>
        <p:txBody>
          <a:bodyPr/>
          <a:lstStyle/>
          <a:p>
            <a:pPr>
              <a:buClr>
                <a:schemeClr val="bg1"/>
              </a:buClr>
              <a:buFont typeface="Wingdings" pitchFamily="2" charset="2"/>
              <a:buChar char="Ø"/>
            </a:pPr>
            <a:endParaRPr lang="en-US" smtClean="0"/>
          </a:p>
          <a:p>
            <a:pPr>
              <a:buClr>
                <a:schemeClr val="bg1"/>
              </a:buClr>
              <a:buFont typeface="Wingdings" pitchFamily="2" charset="2"/>
              <a:buChar char="Ø"/>
            </a:pPr>
            <a:r>
              <a:rPr lang="en-US" sz="2800" smtClean="0"/>
              <a:t>FPO –</a:t>
            </a:r>
            <a:r>
              <a:rPr lang="en-US" smtClean="0"/>
              <a:t>  Christine Hess (956) 350-772</a:t>
            </a:r>
          </a:p>
          <a:p>
            <a:pPr>
              <a:buClr>
                <a:schemeClr val="bg1"/>
              </a:buClr>
              <a:buFont typeface="Wingdings" pitchFamily="2" charset="2"/>
              <a:buChar char="Ø"/>
            </a:pPr>
            <a:endParaRPr lang="en-US" smtClean="0"/>
          </a:p>
          <a:p>
            <a:pPr>
              <a:buClr>
                <a:schemeClr val="bg1"/>
              </a:buClr>
              <a:buFontTx/>
              <a:buNone/>
            </a:pPr>
            <a:endParaRPr lang="en-US" smtClean="0"/>
          </a:p>
          <a:p>
            <a:pPr>
              <a:buClr>
                <a:schemeClr val="bg1"/>
              </a:buClr>
              <a:buFontTx/>
              <a:buNone/>
            </a:pPr>
            <a:endParaRPr lang="en-US" smtClean="0"/>
          </a:p>
          <a:p>
            <a:pPr>
              <a:buClr>
                <a:schemeClr val="bg1"/>
              </a:buClr>
              <a:buFont typeface="Wingdings" pitchFamily="2" charset="2"/>
              <a:buChar char="Ø"/>
            </a:pPr>
            <a:r>
              <a:rPr lang="en-US" sz="2800" smtClean="0"/>
              <a:t>FISO </a:t>
            </a:r>
            <a:r>
              <a:rPr lang="en-US" smtClean="0"/>
              <a:t>-  Carlos Leal (956) 632-6123</a:t>
            </a:r>
          </a:p>
          <a:p>
            <a:pPr>
              <a:buClr>
                <a:schemeClr val="bg1"/>
              </a:buClr>
              <a:buFontTx/>
              <a:buNone/>
            </a:pPr>
            <a:endParaRPr lang="en-US" smtClean="0"/>
          </a:p>
          <a:p>
            <a:pPr>
              <a:buClr>
                <a:schemeClr val="bg1"/>
              </a:buClr>
              <a:buFontTx/>
              <a:buNone/>
            </a:pPr>
            <a:endParaRPr lang="en-US" smtClean="0"/>
          </a:p>
          <a:p>
            <a:pPr>
              <a:buClr>
                <a:schemeClr val="bg1"/>
              </a:buClr>
              <a:buFontTx/>
              <a:buNone/>
            </a:pPr>
            <a:endParaRPr lang="en-US" smtClean="0"/>
          </a:p>
        </p:txBody>
      </p:sp>
      <p:sp>
        <p:nvSpPr>
          <p:cNvPr id="55300" name="Slide Number Placeholder 1"/>
          <p:cNvSpPr>
            <a:spLocks noGrp="1"/>
          </p:cNvSpPr>
          <p:nvPr>
            <p:ph type="sldNum" sz="quarter" idx="12"/>
          </p:nvPr>
        </p:nvSpPr>
        <p:spPr>
          <a:noFill/>
        </p:spPr>
        <p:txBody>
          <a:bodyPr/>
          <a:lstStyle/>
          <a:p>
            <a:fld id="{EE3E8639-44F9-4B63-9A7C-D5E7729CF76E}" type="slidenum">
              <a:rPr lang="en-US" smtClean="0"/>
              <a:pPr/>
              <a:t>51</a:t>
            </a:fld>
            <a:endParaRPr lang="en-US" smtClean="0"/>
          </a:p>
        </p:txBody>
      </p:sp>
    </p:spTree>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667000" y="381000"/>
            <a:ext cx="6000750" cy="685800"/>
          </a:xfrm>
          <a:prstGeom prst="rect">
            <a:avLst/>
          </a:prstGeom>
          <a:noFill/>
          <a:ln w="9525">
            <a:noFill/>
            <a:miter lim="800000"/>
            <a:headEnd/>
            <a:tailEnd/>
          </a:ln>
        </p:spPr>
        <p:txBody>
          <a:bodyPr lIns="92075" tIns="46038" rIns="92075" bIns="46038" anchor="b"/>
          <a:lstStyle/>
          <a:p>
            <a:pPr>
              <a:defRPr/>
            </a:pPr>
            <a:r>
              <a:rPr lang="en-US" sz="3600" dirty="0">
                <a:latin typeface="+mj-lt"/>
              </a:rPr>
              <a:t>Examples of PHI</a:t>
            </a:r>
          </a:p>
        </p:txBody>
      </p:sp>
      <p:sp>
        <p:nvSpPr>
          <p:cNvPr id="10243" name="Rectangle 3"/>
          <p:cNvSpPr>
            <a:spLocks noChangeArrowheads="1"/>
          </p:cNvSpPr>
          <p:nvPr/>
        </p:nvSpPr>
        <p:spPr bwMode="auto">
          <a:xfrm>
            <a:off x="685800" y="1371600"/>
            <a:ext cx="7962900" cy="1074738"/>
          </a:xfrm>
          <a:prstGeom prst="rect">
            <a:avLst/>
          </a:prstGeom>
          <a:noFill/>
          <a:ln w="9525">
            <a:noFill/>
            <a:miter lim="800000"/>
            <a:headEnd/>
            <a:tailEnd/>
          </a:ln>
        </p:spPr>
        <p:txBody>
          <a:bodyPr lIns="92075" tIns="46038" rIns="92075" bIns="46038"/>
          <a:lstStyle/>
          <a:p>
            <a:pPr>
              <a:lnSpc>
                <a:spcPct val="95000"/>
              </a:lnSpc>
              <a:spcBef>
                <a:spcPct val="20000"/>
              </a:spcBef>
              <a:buSzPct val="85000"/>
            </a:pPr>
            <a:r>
              <a:rPr lang="en-US" sz="2200">
                <a:solidFill>
                  <a:schemeClr val="bg1"/>
                </a:solidFill>
              </a:rPr>
              <a:t>Health information may be considered individually identifiable if any of the following are present:</a:t>
            </a:r>
          </a:p>
        </p:txBody>
      </p:sp>
      <p:sp>
        <p:nvSpPr>
          <p:cNvPr id="14340" name="Text Box 4"/>
          <p:cNvSpPr txBox="1">
            <a:spLocks noChangeArrowheads="1"/>
          </p:cNvSpPr>
          <p:nvPr/>
        </p:nvSpPr>
        <p:spPr bwMode="auto">
          <a:xfrm>
            <a:off x="990600" y="2286000"/>
            <a:ext cx="3171825" cy="4141788"/>
          </a:xfrm>
          <a:prstGeom prst="rect">
            <a:avLst/>
          </a:prstGeom>
          <a:noFill/>
          <a:ln w="12700" cap="rnd">
            <a:noFill/>
            <a:miter lim="800000"/>
            <a:headEnd type="none" w="sm" len="sm"/>
            <a:tailEnd type="none" w="sm" len="sm"/>
          </a:ln>
        </p:spPr>
        <p:txBody>
          <a:bodyPr>
            <a:spAutoFit/>
          </a:bodyPr>
          <a:lstStyle/>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Name</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Address including street,  city, county, zip code and equivalent geocodes</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Names of relatives</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Name of employers</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Birth date</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Telephone numbers</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Fax Numbers</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Electronic e-mail addresses</a:t>
            </a:r>
          </a:p>
          <a:p>
            <a:pPr marL="342900" indent="-342900" eaLnBrk="0" hangingPunct="0">
              <a:lnSpc>
                <a:spcPct val="90000"/>
              </a:lnSpc>
              <a:spcBef>
                <a:spcPct val="10000"/>
              </a:spcBef>
              <a:spcAft>
                <a:spcPct val="25000"/>
              </a:spcAft>
              <a:buClr>
                <a:schemeClr val="bg1"/>
              </a:buClr>
              <a:buSzPct val="110000"/>
              <a:buFont typeface="Wingdings" pitchFamily="2" charset="2"/>
              <a:buChar char="Ø"/>
            </a:pPr>
            <a:r>
              <a:rPr lang="en-US">
                <a:solidFill>
                  <a:schemeClr val="bg1"/>
                </a:solidFill>
              </a:rPr>
              <a:t>Social Security Number</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Medical record number</a:t>
            </a:r>
          </a:p>
        </p:txBody>
      </p:sp>
      <p:sp>
        <p:nvSpPr>
          <p:cNvPr id="14341" name="Text Box 5"/>
          <p:cNvSpPr txBox="1">
            <a:spLocks noChangeArrowheads="1"/>
          </p:cNvSpPr>
          <p:nvPr/>
        </p:nvSpPr>
        <p:spPr bwMode="auto">
          <a:xfrm>
            <a:off x="5210175" y="2438400"/>
            <a:ext cx="3933825" cy="3857625"/>
          </a:xfrm>
          <a:prstGeom prst="rect">
            <a:avLst/>
          </a:prstGeom>
          <a:noFill/>
          <a:ln w="12700" cap="rnd">
            <a:noFill/>
            <a:miter lim="800000"/>
            <a:headEnd type="none" w="sm" len="sm"/>
            <a:tailEnd type="none" w="sm" len="sm"/>
          </a:ln>
        </p:spPr>
        <p:txBody>
          <a:bodyPr>
            <a:spAutoFit/>
          </a:bodyPr>
          <a:lstStyle/>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Health plan beneficiary number </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Account number</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Certificate/license number</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Any vehicle or other device serial number</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Web Universal Resource Locator (URL)</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Internet Protocol (IP) address number</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Finger or voice prints</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Photographic images</a:t>
            </a:r>
          </a:p>
          <a:p>
            <a:pPr marL="342900" indent="-342900" eaLnBrk="0" hangingPunct="0">
              <a:lnSpc>
                <a:spcPct val="90000"/>
              </a:lnSpc>
              <a:spcAft>
                <a:spcPct val="25000"/>
              </a:spcAft>
              <a:buClr>
                <a:schemeClr val="bg1"/>
              </a:buClr>
              <a:buSzPct val="110000"/>
              <a:buFont typeface="Wingdings" pitchFamily="2" charset="2"/>
              <a:buChar char="Ø"/>
            </a:pPr>
            <a:r>
              <a:rPr lang="en-US">
                <a:solidFill>
                  <a:schemeClr val="bg1"/>
                </a:solidFill>
              </a:rPr>
              <a:t>Any other unique identifying number, characteristic, code</a:t>
            </a:r>
          </a:p>
        </p:txBody>
      </p:sp>
      <p:sp>
        <p:nvSpPr>
          <p:cNvPr id="10246" name="Slide Number Placeholder 6"/>
          <p:cNvSpPr>
            <a:spLocks noGrp="1"/>
          </p:cNvSpPr>
          <p:nvPr>
            <p:ph type="sldNum" sz="quarter" idx="12"/>
          </p:nvPr>
        </p:nvSpPr>
        <p:spPr>
          <a:noFill/>
        </p:spPr>
        <p:txBody>
          <a:bodyPr/>
          <a:lstStyle/>
          <a:p>
            <a:fld id="{C8E4577D-0B6A-4EF8-B021-A4C4E8B2F4AA}" type="slidenum">
              <a:rPr lang="en-US" smtClean="0"/>
              <a:pPr/>
              <a:t>6</a:t>
            </a:fld>
            <a:endParaRPr lang="en-US" smtClean="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 calcmode="lin" valueType="num">
                                      <p:cBhvr additive="base">
                                        <p:cTn id="12"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0">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 calcmode="lin" valueType="num">
                                      <p:cBhvr additive="base">
                                        <p:cTn id="17"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40">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 calcmode="lin" valueType="num">
                                      <p:cBhvr additive="base">
                                        <p:cTn id="22"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40">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14340">
                                            <p:txEl>
                                              <p:pRg st="4" end="4"/>
                                            </p:txEl>
                                          </p:spTgt>
                                        </p:tgtEl>
                                        <p:attrNameLst>
                                          <p:attrName>style.visibility</p:attrName>
                                        </p:attrNameLst>
                                      </p:cBhvr>
                                      <p:to>
                                        <p:strVal val="visible"/>
                                      </p:to>
                                    </p:set>
                                    <p:anim calcmode="lin" valueType="num">
                                      <p:cBhvr additive="base">
                                        <p:cTn id="27" dur="500" fill="hold"/>
                                        <p:tgtEl>
                                          <p:spTgt spid="1434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40">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4340">
                                            <p:txEl>
                                              <p:pRg st="5" end="5"/>
                                            </p:txEl>
                                          </p:spTgt>
                                        </p:tgtEl>
                                        <p:attrNameLst>
                                          <p:attrName>style.visibility</p:attrName>
                                        </p:attrNameLst>
                                      </p:cBhvr>
                                      <p:to>
                                        <p:strVal val="visible"/>
                                      </p:to>
                                    </p:set>
                                    <p:anim calcmode="lin" valueType="num">
                                      <p:cBhvr additive="base">
                                        <p:cTn id="32" dur="500" fill="hold"/>
                                        <p:tgtEl>
                                          <p:spTgt spid="1434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340">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14340">
                                            <p:txEl>
                                              <p:pRg st="6" end="6"/>
                                            </p:txEl>
                                          </p:spTgt>
                                        </p:tgtEl>
                                        <p:attrNameLst>
                                          <p:attrName>style.visibility</p:attrName>
                                        </p:attrNameLst>
                                      </p:cBhvr>
                                      <p:to>
                                        <p:strVal val="visible"/>
                                      </p:to>
                                    </p:set>
                                    <p:anim calcmode="lin" valueType="num">
                                      <p:cBhvr additive="base">
                                        <p:cTn id="37" dur="500" fill="hold"/>
                                        <p:tgtEl>
                                          <p:spTgt spid="1434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40">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4340">
                                            <p:txEl>
                                              <p:pRg st="7" end="7"/>
                                            </p:txEl>
                                          </p:spTgt>
                                        </p:tgtEl>
                                        <p:attrNameLst>
                                          <p:attrName>style.visibility</p:attrName>
                                        </p:attrNameLst>
                                      </p:cBhvr>
                                      <p:to>
                                        <p:strVal val="visible"/>
                                      </p:to>
                                    </p:set>
                                    <p:anim calcmode="lin" valueType="num">
                                      <p:cBhvr additive="base">
                                        <p:cTn id="42" dur="500" fill="hold"/>
                                        <p:tgtEl>
                                          <p:spTgt spid="14340">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340">
                                            <p:txEl>
                                              <p:pRg st="7" end="7"/>
                                            </p:tx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nodeType="afterEffect">
                                  <p:stCondLst>
                                    <p:cond delay="0"/>
                                  </p:stCondLst>
                                  <p:childTnLst>
                                    <p:set>
                                      <p:cBhvr>
                                        <p:cTn id="46" dur="1" fill="hold">
                                          <p:stCondLst>
                                            <p:cond delay="0"/>
                                          </p:stCondLst>
                                        </p:cTn>
                                        <p:tgtEl>
                                          <p:spTgt spid="14340">
                                            <p:txEl>
                                              <p:pRg st="8" end="8"/>
                                            </p:txEl>
                                          </p:spTgt>
                                        </p:tgtEl>
                                        <p:attrNameLst>
                                          <p:attrName>style.visibility</p:attrName>
                                        </p:attrNameLst>
                                      </p:cBhvr>
                                      <p:to>
                                        <p:strVal val="visible"/>
                                      </p:to>
                                    </p:set>
                                    <p:anim calcmode="lin" valueType="num">
                                      <p:cBhvr additive="base">
                                        <p:cTn id="47" dur="500" fill="hold"/>
                                        <p:tgtEl>
                                          <p:spTgt spid="14340">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340">
                                            <p:txEl>
                                              <p:pRg st="8" end="8"/>
                                            </p:txEl>
                                          </p:spTgt>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4340">
                                            <p:txEl>
                                              <p:pRg st="9" end="9"/>
                                            </p:txEl>
                                          </p:spTgt>
                                        </p:tgtEl>
                                        <p:attrNameLst>
                                          <p:attrName>style.visibility</p:attrName>
                                        </p:attrNameLst>
                                      </p:cBhvr>
                                      <p:to>
                                        <p:strVal val="visible"/>
                                      </p:to>
                                    </p:set>
                                    <p:anim calcmode="lin" valueType="num">
                                      <p:cBhvr additive="base">
                                        <p:cTn id="52" dur="500" fill="hold"/>
                                        <p:tgtEl>
                                          <p:spTgt spid="14340">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340">
                                            <p:txEl>
                                              <p:pRg st="9" end="9"/>
                                            </p:txEl>
                                          </p:spTgt>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1" fill="hold" nodeType="afterEffect">
                                  <p:stCondLst>
                                    <p:cond delay="0"/>
                                  </p:stCondLst>
                                  <p:childTnLst>
                                    <p:set>
                                      <p:cBhvr>
                                        <p:cTn id="56" dur="1" fill="hold">
                                          <p:stCondLst>
                                            <p:cond delay="0"/>
                                          </p:stCondLst>
                                        </p:cTn>
                                        <p:tgtEl>
                                          <p:spTgt spid="14341">
                                            <p:txEl>
                                              <p:pRg st="0" end="0"/>
                                            </p:txEl>
                                          </p:spTgt>
                                        </p:tgtEl>
                                        <p:attrNameLst>
                                          <p:attrName>style.visibility</p:attrName>
                                        </p:attrNameLst>
                                      </p:cBhvr>
                                      <p:to>
                                        <p:strVal val="visible"/>
                                      </p:to>
                                    </p:set>
                                    <p:anim calcmode="lin" valueType="num">
                                      <p:cBhvr additive="base">
                                        <p:cTn id="57"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341">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1" fill="hold" nodeType="afterEffect">
                                  <p:stCondLst>
                                    <p:cond delay="0"/>
                                  </p:stCondLst>
                                  <p:childTnLst>
                                    <p:set>
                                      <p:cBhvr>
                                        <p:cTn id="61" dur="1" fill="hold">
                                          <p:stCondLst>
                                            <p:cond delay="0"/>
                                          </p:stCondLst>
                                        </p:cTn>
                                        <p:tgtEl>
                                          <p:spTgt spid="14341">
                                            <p:txEl>
                                              <p:pRg st="1" end="1"/>
                                            </p:txEl>
                                          </p:spTgt>
                                        </p:tgtEl>
                                        <p:attrNameLst>
                                          <p:attrName>style.visibility</p:attrName>
                                        </p:attrNameLst>
                                      </p:cBhvr>
                                      <p:to>
                                        <p:strVal val="visible"/>
                                      </p:to>
                                    </p:set>
                                    <p:anim calcmode="lin" valueType="num">
                                      <p:cBhvr additive="base">
                                        <p:cTn id="62" dur="5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341">
                                            <p:txEl>
                                              <p:pRg st="1" end="1"/>
                                            </p:txEl>
                                          </p:spTgt>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1" fill="hold" nodeType="afterEffect">
                                  <p:stCondLst>
                                    <p:cond delay="0"/>
                                  </p:stCondLst>
                                  <p:childTnLst>
                                    <p:set>
                                      <p:cBhvr>
                                        <p:cTn id="66" dur="1" fill="hold">
                                          <p:stCondLst>
                                            <p:cond delay="0"/>
                                          </p:stCondLst>
                                        </p:cTn>
                                        <p:tgtEl>
                                          <p:spTgt spid="14341">
                                            <p:txEl>
                                              <p:pRg st="2" end="2"/>
                                            </p:txEl>
                                          </p:spTgt>
                                        </p:tgtEl>
                                        <p:attrNameLst>
                                          <p:attrName>style.visibility</p:attrName>
                                        </p:attrNameLst>
                                      </p:cBhvr>
                                      <p:to>
                                        <p:strVal val="visible"/>
                                      </p:to>
                                    </p:set>
                                    <p:anim calcmode="lin" valueType="num">
                                      <p:cBhvr additive="base">
                                        <p:cTn id="67"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41">
                                            <p:txEl>
                                              <p:pRg st="2" end="2"/>
                                            </p:txEl>
                                          </p:spTgt>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1" fill="hold" nodeType="afterEffect">
                                  <p:stCondLst>
                                    <p:cond delay="0"/>
                                  </p:stCondLst>
                                  <p:childTnLst>
                                    <p:set>
                                      <p:cBhvr>
                                        <p:cTn id="71" dur="1" fill="hold">
                                          <p:stCondLst>
                                            <p:cond delay="0"/>
                                          </p:stCondLst>
                                        </p:cTn>
                                        <p:tgtEl>
                                          <p:spTgt spid="14341">
                                            <p:txEl>
                                              <p:pRg st="3" end="3"/>
                                            </p:txEl>
                                          </p:spTgt>
                                        </p:tgtEl>
                                        <p:attrNameLst>
                                          <p:attrName>style.visibility</p:attrName>
                                        </p:attrNameLst>
                                      </p:cBhvr>
                                      <p:to>
                                        <p:strVal val="visible"/>
                                      </p:to>
                                    </p:set>
                                    <p:anim calcmode="lin" valueType="num">
                                      <p:cBhvr additive="base">
                                        <p:cTn id="72" dur="500" fill="hold"/>
                                        <p:tgtEl>
                                          <p:spTgt spid="14341">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341">
                                            <p:txEl>
                                              <p:pRg st="3" end="3"/>
                                            </p:txEl>
                                          </p:spTgt>
                                        </p:tgtEl>
                                        <p:attrNameLst>
                                          <p:attrName>ppt_y</p:attrName>
                                        </p:attrNameLst>
                                      </p:cBhvr>
                                      <p:tavLst>
                                        <p:tav tm="0">
                                          <p:val>
                                            <p:strVal val="0-#ppt_h/2"/>
                                          </p:val>
                                        </p:tav>
                                        <p:tav tm="100000">
                                          <p:val>
                                            <p:strVal val="#ppt_y"/>
                                          </p:val>
                                        </p:tav>
                                      </p:tavLst>
                                    </p:anim>
                                  </p:childTnLst>
                                </p:cTn>
                              </p:par>
                            </p:childTnLst>
                          </p:cTn>
                        </p:par>
                        <p:par>
                          <p:cTn id="74" fill="hold">
                            <p:stCondLst>
                              <p:cond delay="7000"/>
                            </p:stCondLst>
                            <p:childTnLst>
                              <p:par>
                                <p:cTn id="75" presetID="2" presetClass="entr" presetSubtype="1" fill="hold" nodeType="afterEffect">
                                  <p:stCondLst>
                                    <p:cond delay="0"/>
                                  </p:stCondLst>
                                  <p:childTnLst>
                                    <p:set>
                                      <p:cBhvr>
                                        <p:cTn id="76" dur="1" fill="hold">
                                          <p:stCondLst>
                                            <p:cond delay="0"/>
                                          </p:stCondLst>
                                        </p:cTn>
                                        <p:tgtEl>
                                          <p:spTgt spid="14341">
                                            <p:txEl>
                                              <p:pRg st="4" end="4"/>
                                            </p:txEl>
                                          </p:spTgt>
                                        </p:tgtEl>
                                        <p:attrNameLst>
                                          <p:attrName>style.visibility</p:attrName>
                                        </p:attrNameLst>
                                      </p:cBhvr>
                                      <p:to>
                                        <p:strVal val="visible"/>
                                      </p:to>
                                    </p:set>
                                    <p:anim calcmode="lin" valueType="num">
                                      <p:cBhvr additive="base">
                                        <p:cTn id="77" dur="500" fill="hold"/>
                                        <p:tgtEl>
                                          <p:spTgt spid="14341">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341">
                                            <p:txEl>
                                              <p:pRg st="4" end="4"/>
                                            </p:txEl>
                                          </p:spTgt>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 presetClass="entr" presetSubtype="1" fill="hold" nodeType="afterEffect">
                                  <p:stCondLst>
                                    <p:cond delay="0"/>
                                  </p:stCondLst>
                                  <p:childTnLst>
                                    <p:set>
                                      <p:cBhvr>
                                        <p:cTn id="81" dur="1" fill="hold">
                                          <p:stCondLst>
                                            <p:cond delay="0"/>
                                          </p:stCondLst>
                                        </p:cTn>
                                        <p:tgtEl>
                                          <p:spTgt spid="14341">
                                            <p:txEl>
                                              <p:pRg st="5" end="5"/>
                                            </p:txEl>
                                          </p:spTgt>
                                        </p:tgtEl>
                                        <p:attrNameLst>
                                          <p:attrName>style.visibility</p:attrName>
                                        </p:attrNameLst>
                                      </p:cBhvr>
                                      <p:to>
                                        <p:strVal val="visible"/>
                                      </p:to>
                                    </p:set>
                                    <p:anim calcmode="lin" valueType="num">
                                      <p:cBhvr additive="base">
                                        <p:cTn id="82" dur="500" fill="hold"/>
                                        <p:tgtEl>
                                          <p:spTgt spid="14341">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4341">
                                            <p:txEl>
                                              <p:pRg st="5" end="5"/>
                                            </p:txEl>
                                          </p:spTgt>
                                        </p:tgtEl>
                                        <p:attrNameLst>
                                          <p:attrName>ppt_y</p:attrName>
                                        </p:attrNameLst>
                                      </p:cBhvr>
                                      <p:tavLst>
                                        <p:tav tm="0">
                                          <p:val>
                                            <p:strVal val="0-#ppt_h/2"/>
                                          </p:val>
                                        </p:tav>
                                        <p:tav tm="100000">
                                          <p:val>
                                            <p:strVal val="#ppt_y"/>
                                          </p:val>
                                        </p:tav>
                                      </p:tavLst>
                                    </p:anim>
                                  </p:childTnLst>
                                </p:cTn>
                              </p:par>
                            </p:childTnLst>
                          </p:cTn>
                        </p:par>
                        <p:par>
                          <p:cTn id="84" fill="hold">
                            <p:stCondLst>
                              <p:cond delay="8000"/>
                            </p:stCondLst>
                            <p:childTnLst>
                              <p:par>
                                <p:cTn id="85" presetID="2" presetClass="entr" presetSubtype="1" fill="hold" nodeType="afterEffect">
                                  <p:stCondLst>
                                    <p:cond delay="0"/>
                                  </p:stCondLst>
                                  <p:childTnLst>
                                    <p:set>
                                      <p:cBhvr>
                                        <p:cTn id="86" dur="1" fill="hold">
                                          <p:stCondLst>
                                            <p:cond delay="0"/>
                                          </p:stCondLst>
                                        </p:cTn>
                                        <p:tgtEl>
                                          <p:spTgt spid="14341">
                                            <p:txEl>
                                              <p:pRg st="6" end="6"/>
                                            </p:txEl>
                                          </p:spTgt>
                                        </p:tgtEl>
                                        <p:attrNameLst>
                                          <p:attrName>style.visibility</p:attrName>
                                        </p:attrNameLst>
                                      </p:cBhvr>
                                      <p:to>
                                        <p:strVal val="visible"/>
                                      </p:to>
                                    </p:set>
                                    <p:anim calcmode="lin" valueType="num">
                                      <p:cBhvr additive="base">
                                        <p:cTn id="87" dur="500" fill="hold"/>
                                        <p:tgtEl>
                                          <p:spTgt spid="14341">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341">
                                            <p:txEl>
                                              <p:pRg st="6" end="6"/>
                                            </p:txEl>
                                          </p:spTgt>
                                        </p:tgtEl>
                                        <p:attrNameLst>
                                          <p:attrName>ppt_y</p:attrName>
                                        </p:attrNameLst>
                                      </p:cBhvr>
                                      <p:tavLst>
                                        <p:tav tm="0">
                                          <p:val>
                                            <p:strVal val="0-#ppt_h/2"/>
                                          </p:val>
                                        </p:tav>
                                        <p:tav tm="100000">
                                          <p:val>
                                            <p:strVal val="#ppt_y"/>
                                          </p:val>
                                        </p:tav>
                                      </p:tavLst>
                                    </p:anim>
                                  </p:childTnLst>
                                </p:cTn>
                              </p:par>
                            </p:childTnLst>
                          </p:cTn>
                        </p:par>
                        <p:par>
                          <p:cTn id="89" fill="hold">
                            <p:stCondLst>
                              <p:cond delay="8500"/>
                            </p:stCondLst>
                            <p:childTnLst>
                              <p:par>
                                <p:cTn id="90" presetID="2" presetClass="entr" presetSubtype="1" fill="hold" nodeType="afterEffect">
                                  <p:stCondLst>
                                    <p:cond delay="0"/>
                                  </p:stCondLst>
                                  <p:childTnLst>
                                    <p:set>
                                      <p:cBhvr>
                                        <p:cTn id="91" dur="1" fill="hold">
                                          <p:stCondLst>
                                            <p:cond delay="0"/>
                                          </p:stCondLst>
                                        </p:cTn>
                                        <p:tgtEl>
                                          <p:spTgt spid="14341">
                                            <p:txEl>
                                              <p:pRg st="7" end="7"/>
                                            </p:txEl>
                                          </p:spTgt>
                                        </p:tgtEl>
                                        <p:attrNameLst>
                                          <p:attrName>style.visibility</p:attrName>
                                        </p:attrNameLst>
                                      </p:cBhvr>
                                      <p:to>
                                        <p:strVal val="visible"/>
                                      </p:to>
                                    </p:set>
                                    <p:anim calcmode="lin" valueType="num">
                                      <p:cBhvr additive="base">
                                        <p:cTn id="92" dur="500" fill="hold"/>
                                        <p:tgtEl>
                                          <p:spTgt spid="14341">
                                            <p:txEl>
                                              <p:pRg st="7" end="7"/>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4341">
                                            <p:txEl>
                                              <p:pRg st="7" end="7"/>
                                            </p:txEl>
                                          </p:spTgt>
                                        </p:tgtEl>
                                        <p:attrNameLst>
                                          <p:attrName>ppt_y</p:attrName>
                                        </p:attrNameLst>
                                      </p:cBhvr>
                                      <p:tavLst>
                                        <p:tav tm="0">
                                          <p:val>
                                            <p:strVal val="0-#ppt_h/2"/>
                                          </p:val>
                                        </p:tav>
                                        <p:tav tm="100000">
                                          <p:val>
                                            <p:strVal val="#ppt_y"/>
                                          </p:val>
                                        </p:tav>
                                      </p:tavLst>
                                    </p:anim>
                                  </p:childTnLst>
                                </p:cTn>
                              </p:par>
                            </p:childTnLst>
                          </p:cTn>
                        </p:par>
                        <p:par>
                          <p:cTn id="94" fill="hold">
                            <p:stCondLst>
                              <p:cond delay="9000"/>
                            </p:stCondLst>
                            <p:childTnLst>
                              <p:par>
                                <p:cTn id="95" presetID="2" presetClass="entr" presetSubtype="1" fill="hold" nodeType="afterEffect">
                                  <p:stCondLst>
                                    <p:cond delay="0"/>
                                  </p:stCondLst>
                                  <p:childTnLst>
                                    <p:set>
                                      <p:cBhvr>
                                        <p:cTn id="96" dur="1" fill="hold">
                                          <p:stCondLst>
                                            <p:cond delay="0"/>
                                          </p:stCondLst>
                                        </p:cTn>
                                        <p:tgtEl>
                                          <p:spTgt spid="14341">
                                            <p:txEl>
                                              <p:pRg st="8" end="8"/>
                                            </p:txEl>
                                          </p:spTgt>
                                        </p:tgtEl>
                                        <p:attrNameLst>
                                          <p:attrName>style.visibility</p:attrName>
                                        </p:attrNameLst>
                                      </p:cBhvr>
                                      <p:to>
                                        <p:strVal val="visible"/>
                                      </p:to>
                                    </p:set>
                                    <p:anim calcmode="lin" valueType="num">
                                      <p:cBhvr additive="base">
                                        <p:cTn id="97" dur="500" fill="hold"/>
                                        <p:tgtEl>
                                          <p:spTgt spid="14341">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4341">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eaLnBrk="1" hangingPunct="1"/>
            <a:r>
              <a:rPr lang="en-US" sz="3600" b="0" smtClean="0"/>
              <a:t>PHI Considerations</a:t>
            </a:r>
          </a:p>
        </p:txBody>
      </p:sp>
      <p:sp>
        <p:nvSpPr>
          <p:cNvPr id="11267" name="Content Placeholder 3"/>
          <p:cNvSpPr>
            <a:spLocks noGrp="1"/>
          </p:cNvSpPr>
          <p:nvPr>
            <p:ph idx="1"/>
          </p:nvPr>
        </p:nvSpPr>
        <p:spPr/>
        <p:txBody>
          <a:bodyPr/>
          <a:lstStyle/>
          <a:p>
            <a:pPr eaLnBrk="1" hangingPunct="1">
              <a:lnSpc>
                <a:spcPct val="90000"/>
              </a:lnSpc>
              <a:buClr>
                <a:schemeClr val="bg1"/>
              </a:buClr>
              <a:buSzPct val="85000"/>
              <a:buFont typeface="Wingdings" pitchFamily="2" charset="2"/>
              <a:buChar char="Ø"/>
            </a:pPr>
            <a:r>
              <a:rPr lang="en-US" sz="2200" b="1" smtClean="0">
                <a:solidFill>
                  <a:schemeClr val="bg1"/>
                </a:solidFill>
              </a:rPr>
              <a:t>Use Caution with Communication Processes</a:t>
            </a:r>
          </a:p>
          <a:p>
            <a:pPr marL="742950" lvl="2" indent="-342900" eaLnBrk="1" hangingPunct="1">
              <a:lnSpc>
                <a:spcPct val="90000"/>
              </a:lnSpc>
              <a:buClr>
                <a:schemeClr val="bg1"/>
              </a:buClr>
              <a:buSzPct val="85000"/>
              <a:buFont typeface="Wingdings" pitchFamily="2" charset="2"/>
              <a:buChar char="ü"/>
            </a:pPr>
            <a:r>
              <a:rPr lang="en-US" sz="1900" smtClean="0">
                <a:solidFill>
                  <a:schemeClr val="bg1"/>
                </a:solidFill>
              </a:rPr>
              <a:t>Do not leave patient voicemail messages regarding procedures, or diagnosis codes.</a:t>
            </a:r>
            <a:endParaRPr lang="en-US" sz="1900" b="1" smtClean="0">
              <a:solidFill>
                <a:schemeClr val="bg1"/>
              </a:solidFill>
            </a:endParaRPr>
          </a:p>
          <a:p>
            <a:pPr lvl="1" eaLnBrk="1" hangingPunct="1">
              <a:lnSpc>
                <a:spcPct val="90000"/>
              </a:lnSpc>
              <a:buClr>
                <a:schemeClr val="bg1"/>
              </a:buClr>
              <a:buSzPct val="70000"/>
              <a:buFont typeface="Wingdings" pitchFamily="2" charset="2"/>
              <a:buChar char="ü"/>
            </a:pPr>
            <a:r>
              <a:rPr lang="en-US" sz="1900" smtClean="0">
                <a:solidFill>
                  <a:schemeClr val="bg1"/>
                </a:solidFill>
              </a:rPr>
              <a:t>DO NOT DISCUSS PHI with unauthorized individuals. N</a:t>
            </a:r>
            <a:r>
              <a:rPr lang="en-US" sz="1900" smtClean="0"/>
              <a:t>ever tell a friend, family member or co-worker who you have seen or  treated at the facility.  </a:t>
            </a:r>
          </a:p>
          <a:p>
            <a:pPr lvl="1" eaLnBrk="1" hangingPunct="1">
              <a:lnSpc>
                <a:spcPct val="90000"/>
              </a:lnSpc>
              <a:buClr>
                <a:schemeClr val="bg1"/>
              </a:buClr>
              <a:buSzPct val="70000"/>
              <a:buFont typeface="Wingdings" pitchFamily="2" charset="2"/>
              <a:buChar char="ü"/>
            </a:pPr>
            <a:r>
              <a:rPr lang="en-US" sz="1900" smtClean="0"/>
              <a:t>Bragging to individuals not involved in a patient’s care is a direct violation of the law.</a:t>
            </a:r>
          </a:p>
          <a:p>
            <a:pPr lvl="1" eaLnBrk="1" hangingPunct="1">
              <a:lnSpc>
                <a:spcPct val="90000"/>
              </a:lnSpc>
              <a:buClr>
                <a:schemeClr val="bg1"/>
              </a:buClr>
              <a:buSzPct val="70000"/>
              <a:buFont typeface="Wingdings" pitchFamily="2" charset="2"/>
              <a:buChar char="ü"/>
            </a:pPr>
            <a:r>
              <a:rPr lang="en-US" sz="1900" smtClean="0">
                <a:solidFill>
                  <a:schemeClr val="bg1"/>
                </a:solidFill>
              </a:rPr>
              <a:t>Always give your patient the opportunity to object to having healthcare discussed in front of family/visitors.</a:t>
            </a:r>
          </a:p>
          <a:p>
            <a:pPr lvl="1" eaLnBrk="1" hangingPunct="1">
              <a:lnSpc>
                <a:spcPct val="90000"/>
              </a:lnSpc>
              <a:buClr>
                <a:schemeClr val="bg1"/>
              </a:buClr>
              <a:buSzPct val="70000"/>
              <a:buFont typeface="Wingdings" pitchFamily="2" charset="2"/>
              <a:buChar char="ü"/>
            </a:pPr>
            <a:r>
              <a:rPr lang="en-US" sz="1900" smtClean="0">
                <a:solidFill>
                  <a:schemeClr val="bg1"/>
                </a:solidFill>
              </a:rPr>
              <a:t>Do not leave PHI (billing or clinical) on your desk, printers, copiers, or fax machines – this includes claim forms and fax transmission confirmations!</a:t>
            </a:r>
          </a:p>
          <a:p>
            <a:pPr lvl="1" eaLnBrk="1" hangingPunct="1">
              <a:lnSpc>
                <a:spcPct val="90000"/>
              </a:lnSpc>
              <a:buClr>
                <a:schemeClr val="bg1"/>
              </a:buClr>
              <a:buSzPct val="70000"/>
              <a:buFont typeface="Wingdings" pitchFamily="2" charset="2"/>
              <a:buChar char="ü"/>
            </a:pPr>
            <a:r>
              <a:rPr lang="en-US" sz="1900" smtClean="0">
                <a:solidFill>
                  <a:schemeClr val="bg1"/>
                </a:solidFill>
              </a:rPr>
              <a:t>Never leave electronic health record unattended in patient care areas.</a:t>
            </a:r>
          </a:p>
          <a:p>
            <a:pPr lvl="1" eaLnBrk="1" hangingPunct="1">
              <a:lnSpc>
                <a:spcPct val="90000"/>
              </a:lnSpc>
              <a:buClr>
                <a:schemeClr val="bg1"/>
              </a:buClr>
              <a:buSzPct val="70000"/>
              <a:buFont typeface="Wingdings" pitchFamily="2" charset="2"/>
              <a:buChar char="ü"/>
            </a:pPr>
            <a:r>
              <a:rPr lang="en-US" sz="1900" smtClean="0">
                <a:solidFill>
                  <a:schemeClr val="bg1"/>
                </a:solidFill>
              </a:rPr>
              <a:t>Pulling privacy curtains and lowering voices as appropriate.</a:t>
            </a:r>
          </a:p>
          <a:p>
            <a:pPr lvl="1" eaLnBrk="1" hangingPunct="1">
              <a:lnSpc>
                <a:spcPct val="90000"/>
              </a:lnSpc>
              <a:buClr>
                <a:schemeClr val="bg1"/>
              </a:buClr>
              <a:buSzPct val="70000"/>
              <a:buFont typeface="Wingdings" pitchFamily="2" charset="2"/>
              <a:buChar char="ü"/>
            </a:pPr>
            <a:r>
              <a:rPr lang="en-US" sz="1900" smtClean="0">
                <a:solidFill>
                  <a:schemeClr val="bg1"/>
                </a:solidFill>
              </a:rPr>
              <a:t>Abbreviated patient names on white boards and outside of  the patient rooms.</a:t>
            </a:r>
            <a:endParaRPr lang="en-US" sz="1900" b="1" smtClean="0">
              <a:solidFill>
                <a:schemeClr val="bg1"/>
              </a:solidFill>
            </a:endParaRPr>
          </a:p>
          <a:p>
            <a:pPr lvl="1" eaLnBrk="1" hangingPunct="1">
              <a:lnSpc>
                <a:spcPct val="90000"/>
              </a:lnSpc>
              <a:buClr>
                <a:schemeClr val="bg1"/>
              </a:buClr>
              <a:buSzPct val="70000"/>
              <a:buFont typeface="Wingdings" pitchFamily="2" charset="2"/>
              <a:buChar char="Ø"/>
            </a:pPr>
            <a:endParaRPr lang="en-US" smtClean="0">
              <a:solidFill>
                <a:schemeClr val="bg1"/>
              </a:solidFill>
            </a:endParaRPr>
          </a:p>
          <a:p>
            <a:pPr lvl="1" eaLnBrk="1" hangingPunct="1">
              <a:lnSpc>
                <a:spcPct val="90000"/>
              </a:lnSpc>
              <a:buClr>
                <a:schemeClr val="bg1"/>
              </a:buClr>
              <a:buSzPct val="70000"/>
              <a:buFontTx/>
              <a:buNone/>
            </a:pPr>
            <a:endParaRPr lang="en-US" smtClean="0">
              <a:solidFill>
                <a:schemeClr val="bg1"/>
              </a:solidFill>
            </a:endParaRPr>
          </a:p>
          <a:p>
            <a:pPr lvl="1" eaLnBrk="1" hangingPunct="1">
              <a:lnSpc>
                <a:spcPct val="90000"/>
              </a:lnSpc>
              <a:buClr>
                <a:schemeClr val="bg1"/>
              </a:buClr>
              <a:buSzPct val="70000"/>
              <a:buFontTx/>
              <a:buNone/>
            </a:pPr>
            <a:endParaRPr lang="en-US" sz="2200" smtClean="0">
              <a:solidFill>
                <a:schemeClr val="bg1"/>
              </a:solidFill>
            </a:endParaRPr>
          </a:p>
          <a:p>
            <a:pPr eaLnBrk="1" hangingPunct="1"/>
            <a:endParaRPr lang="en-US" smtClean="0"/>
          </a:p>
        </p:txBody>
      </p:sp>
      <p:sp>
        <p:nvSpPr>
          <p:cNvPr id="11268" name="Slide Number Placeholder 4"/>
          <p:cNvSpPr>
            <a:spLocks noGrp="1"/>
          </p:cNvSpPr>
          <p:nvPr>
            <p:ph type="sldNum" sz="quarter" idx="12"/>
          </p:nvPr>
        </p:nvSpPr>
        <p:spPr>
          <a:noFill/>
        </p:spPr>
        <p:txBody>
          <a:bodyPr/>
          <a:lstStyle/>
          <a:p>
            <a:fld id="{F004B166-762C-478F-9EA3-05B055B18A10}" type="slidenum">
              <a:rPr lang="en-US" smtClean="0"/>
              <a:pPr/>
              <a:t>7</a:t>
            </a:fld>
            <a:endParaRPr lang="en-US" smtClean="0"/>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600" b="0" smtClean="0"/>
              <a:t>PHI Considerations (cont.)</a:t>
            </a:r>
          </a:p>
        </p:txBody>
      </p:sp>
      <p:sp>
        <p:nvSpPr>
          <p:cNvPr id="11267" name="Content Placeholder 2"/>
          <p:cNvSpPr>
            <a:spLocks noGrp="1"/>
          </p:cNvSpPr>
          <p:nvPr>
            <p:ph idx="1"/>
          </p:nvPr>
        </p:nvSpPr>
        <p:spPr/>
        <p:txBody>
          <a:bodyPr/>
          <a:lstStyle/>
          <a:p>
            <a:pPr eaLnBrk="1" hangingPunct="1">
              <a:lnSpc>
                <a:spcPct val="90000"/>
              </a:lnSpc>
              <a:buClr>
                <a:schemeClr val="bg1"/>
              </a:buClr>
              <a:buSzPct val="85000"/>
              <a:buFont typeface="Wingdings" pitchFamily="2" charset="2"/>
              <a:buChar char="Ø"/>
              <a:defRPr/>
            </a:pPr>
            <a:r>
              <a:rPr lang="en-US" sz="2200" b="1" dirty="0" smtClean="0">
                <a:solidFill>
                  <a:schemeClr val="bg1"/>
                </a:solidFill>
              </a:rPr>
              <a:t>Use Caution with Documentation</a:t>
            </a:r>
          </a:p>
          <a:p>
            <a:pPr marL="800100" lvl="3" indent="-342900" eaLnBrk="1" hangingPunct="1">
              <a:lnSpc>
                <a:spcPct val="90000"/>
              </a:lnSpc>
              <a:buClr>
                <a:schemeClr val="bg1"/>
              </a:buClr>
              <a:buSzPct val="85000"/>
              <a:buFont typeface="Wingdings" pitchFamily="2" charset="2"/>
              <a:buChar char="ü"/>
              <a:defRPr/>
            </a:pPr>
            <a:r>
              <a:rPr lang="en-US" sz="1900" dirty="0" smtClean="0">
                <a:solidFill>
                  <a:schemeClr val="bg1"/>
                </a:solidFill>
              </a:rPr>
              <a:t>Do  NOT dispose of any medication packaging that contains patient information in regular trash.</a:t>
            </a:r>
          </a:p>
          <a:p>
            <a:pPr lvl="1" eaLnBrk="1" hangingPunct="1">
              <a:lnSpc>
                <a:spcPct val="90000"/>
              </a:lnSpc>
              <a:buClr>
                <a:schemeClr val="bg1"/>
              </a:buClr>
              <a:buSzPct val="85000"/>
              <a:buFont typeface="Wingdings" pitchFamily="2" charset="2"/>
              <a:buChar char="ü"/>
              <a:defRPr/>
            </a:pPr>
            <a:r>
              <a:rPr lang="en-US" sz="1900" dirty="0" smtClean="0">
                <a:solidFill>
                  <a:schemeClr val="bg1"/>
                </a:solidFill>
              </a:rPr>
              <a:t>When faxing PHI, know (verify) the receiver, use pre-programmed numbers when possible and approved fax cover sheets when faxing outside of the facility.</a:t>
            </a:r>
            <a:endParaRPr lang="en-US" sz="1900" b="1" dirty="0" smtClean="0">
              <a:solidFill>
                <a:schemeClr val="bg1"/>
              </a:solidFill>
            </a:endParaRPr>
          </a:p>
          <a:p>
            <a:pPr marL="742950" lvl="2" indent="-342900" eaLnBrk="1" hangingPunct="1">
              <a:lnSpc>
                <a:spcPct val="90000"/>
              </a:lnSpc>
              <a:buClr>
                <a:schemeClr val="bg1"/>
              </a:buClr>
              <a:buSzPct val="85000"/>
              <a:buFont typeface="Wingdings" pitchFamily="2" charset="2"/>
              <a:buChar char="ü"/>
              <a:defRPr/>
            </a:pPr>
            <a:r>
              <a:rPr lang="en-US" sz="1900" dirty="0" smtClean="0">
                <a:solidFill>
                  <a:schemeClr val="bg1"/>
                </a:solidFill>
              </a:rPr>
              <a:t>When destroying diskettes, CDs and paper that contain PHI utilize shred bins.  </a:t>
            </a:r>
          </a:p>
          <a:p>
            <a:pPr lvl="1" eaLnBrk="1" hangingPunct="1">
              <a:lnSpc>
                <a:spcPct val="90000"/>
              </a:lnSpc>
              <a:buClr>
                <a:schemeClr val="bg1"/>
              </a:buClr>
              <a:buSzPct val="70000"/>
              <a:buFont typeface="Wingdings" pitchFamily="2" charset="2"/>
              <a:buChar char="ü"/>
              <a:defRPr/>
            </a:pPr>
            <a:r>
              <a:rPr lang="en-US" sz="1900" dirty="0" smtClean="0">
                <a:solidFill>
                  <a:schemeClr val="bg1"/>
                </a:solidFill>
              </a:rPr>
              <a:t>Secure PHI documentation in locked bins or storage areas when you are away from your desk.</a:t>
            </a:r>
          </a:p>
          <a:p>
            <a:pPr lvl="1" eaLnBrk="1" hangingPunct="1">
              <a:lnSpc>
                <a:spcPct val="90000"/>
              </a:lnSpc>
              <a:buClr>
                <a:schemeClr val="bg1"/>
              </a:buClr>
              <a:buSzPct val="70000"/>
              <a:buFont typeface="Wingdings" pitchFamily="2" charset="2"/>
              <a:buChar char="ü"/>
              <a:defRPr/>
            </a:pPr>
            <a:r>
              <a:rPr lang="en-US" sz="1900" dirty="0" smtClean="0"/>
              <a:t>Use cover sheets on clip boards.</a:t>
            </a:r>
          </a:p>
          <a:p>
            <a:pPr marL="347472" lvl="1">
              <a:buClr>
                <a:schemeClr val="bg1"/>
              </a:buClr>
              <a:buFont typeface="Wingdings" pitchFamily="2" charset="2"/>
              <a:buChar char="Ø"/>
              <a:defRPr/>
            </a:pPr>
            <a:r>
              <a:rPr lang="en-US" sz="2200" b="1" dirty="0" smtClean="0"/>
              <a:t>Security Measures</a:t>
            </a:r>
          </a:p>
          <a:p>
            <a:pPr lvl="1">
              <a:buClr>
                <a:schemeClr val="bg1"/>
              </a:buClr>
              <a:buFont typeface="Wingdings" pitchFamily="2" charset="2"/>
              <a:buChar char="ü"/>
              <a:defRPr/>
            </a:pPr>
            <a:r>
              <a:rPr lang="en-US" sz="1900" dirty="0" smtClean="0"/>
              <a:t>Do not share Passwords with anyone for any reason.</a:t>
            </a:r>
          </a:p>
          <a:p>
            <a:pPr lvl="1">
              <a:buClr>
                <a:schemeClr val="bg1"/>
              </a:buClr>
              <a:buFont typeface="Wingdings" pitchFamily="2" charset="2"/>
              <a:buChar char="ü"/>
              <a:defRPr/>
            </a:pPr>
            <a:r>
              <a:rPr lang="en-US" sz="1900" dirty="0" smtClean="0"/>
              <a:t>Do not log someone else on the computer under your password.</a:t>
            </a:r>
          </a:p>
          <a:p>
            <a:pPr lvl="1">
              <a:buClr>
                <a:schemeClr val="bg1"/>
              </a:buClr>
              <a:buFont typeface="Wingdings" pitchFamily="2" charset="2"/>
              <a:buChar char="ü"/>
              <a:defRPr/>
            </a:pPr>
            <a:r>
              <a:rPr lang="en-US" sz="1900" dirty="0" smtClean="0"/>
              <a:t>Do not allow unauthorized students and/or observers in patient care areas.</a:t>
            </a:r>
          </a:p>
          <a:p>
            <a:pPr lvl="1" eaLnBrk="1" hangingPunct="1">
              <a:lnSpc>
                <a:spcPct val="90000"/>
              </a:lnSpc>
              <a:buClr>
                <a:schemeClr val="bg1"/>
              </a:buClr>
              <a:buSzPct val="70000"/>
              <a:buFont typeface="Wingdings" pitchFamily="2" charset="2"/>
              <a:buChar char="Ø"/>
              <a:defRPr/>
            </a:pPr>
            <a:endParaRPr lang="en-US" sz="1900" dirty="0" smtClean="0"/>
          </a:p>
          <a:p>
            <a:pPr lvl="1" eaLnBrk="1" hangingPunct="1">
              <a:lnSpc>
                <a:spcPct val="90000"/>
              </a:lnSpc>
              <a:buClr>
                <a:schemeClr val="bg1"/>
              </a:buClr>
              <a:buSzPct val="70000"/>
              <a:buFont typeface="Wingdings" pitchFamily="2" charset="2"/>
              <a:buChar char="Ø"/>
              <a:defRPr/>
            </a:pPr>
            <a:endParaRPr lang="en-US" sz="1900" dirty="0" smtClean="0"/>
          </a:p>
        </p:txBody>
      </p:sp>
      <p:sp>
        <p:nvSpPr>
          <p:cNvPr id="12292" name="Slide Number Placeholder 4"/>
          <p:cNvSpPr>
            <a:spLocks noGrp="1"/>
          </p:cNvSpPr>
          <p:nvPr>
            <p:ph type="sldNum" sz="quarter" idx="12"/>
          </p:nvPr>
        </p:nvSpPr>
        <p:spPr>
          <a:noFill/>
        </p:spPr>
        <p:txBody>
          <a:bodyPr/>
          <a:lstStyle/>
          <a:p>
            <a:fld id="{AFFC3263-275E-443C-ADEB-EE122F340C51}" type="slidenum">
              <a:rPr lang="en-US" smtClean="0"/>
              <a:pPr/>
              <a:t>8</a:t>
            </a:fld>
            <a:endParaRPr lang="en-US" smtClean="0"/>
          </a:p>
        </p:txBody>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200400"/>
            <a:ext cx="7772400" cy="1362075"/>
          </a:xfrm>
        </p:spPr>
        <p:txBody>
          <a:bodyPr/>
          <a:lstStyle/>
          <a:p>
            <a:pPr algn="ctr">
              <a:defRPr/>
            </a:pPr>
            <a:r>
              <a:rPr lang="en-US" sz="7200" dirty="0" smtClean="0">
                <a:solidFill>
                  <a:schemeClr val="bg1"/>
                </a:solidFill>
              </a:rPr>
              <a:t>PRIVACY</a:t>
            </a:r>
            <a:endParaRPr lang="en-US" sz="7200" dirty="0">
              <a:solidFill>
                <a:schemeClr val="bg1"/>
              </a:solidFill>
            </a:endParaRPr>
          </a:p>
        </p:txBody>
      </p:sp>
      <p:sp>
        <p:nvSpPr>
          <p:cNvPr id="13315" name="Slide Number Placeholder 3"/>
          <p:cNvSpPr>
            <a:spLocks noGrp="1"/>
          </p:cNvSpPr>
          <p:nvPr>
            <p:ph type="sldNum" sz="quarter" idx="12"/>
          </p:nvPr>
        </p:nvSpPr>
        <p:spPr>
          <a:noFill/>
        </p:spPr>
        <p:txBody>
          <a:bodyPr/>
          <a:lstStyle/>
          <a:p>
            <a:fld id="{EA531EE5-E212-4021-8513-392FD075985B}" type="slidenum">
              <a:rPr lang="en-US" smtClean="0"/>
              <a:pPr/>
              <a:t>9</a:t>
            </a:fld>
            <a:endParaRPr lang="en-US" smtClean="0"/>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Physicians at work design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1187</TotalTime>
  <Words>3127</Words>
  <Application>Microsoft Office PowerPoint</Application>
  <PresentationFormat>On-screen Show (4:3)</PresentationFormat>
  <Paragraphs>543</Paragraphs>
  <Slides>51</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Wingdings</vt:lpstr>
      <vt:lpstr>Arial Narrow</vt:lpstr>
      <vt:lpstr>Times New Roman</vt:lpstr>
      <vt:lpstr>Verdana</vt:lpstr>
      <vt:lpstr>Physicians at work design template</vt:lpstr>
      <vt:lpstr>Microsoft Office Word 97 - 2003 Document</vt:lpstr>
      <vt:lpstr>HIPAA AND HITECH EDUCATION</vt:lpstr>
      <vt:lpstr>HIPAA and Its Purpose</vt:lpstr>
      <vt:lpstr>HITECH and Its Purpose</vt:lpstr>
      <vt:lpstr>Key HITECH Changes</vt:lpstr>
      <vt:lpstr>Protected Health Information (PHI)</vt:lpstr>
      <vt:lpstr>Slide 6</vt:lpstr>
      <vt:lpstr>PHI Considerations</vt:lpstr>
      <vt:lpstr>PHI Considerations (cont.)</vt:lpstr>
      <vt:lpstr>PRIVACY</vt:lpstr>
      <vt:lpstr> Facility Privacy Official (FPO) </vt:lpstr>
      <vt:lpstr>Slide 11</vt:lpstr>
      <vt:lpstr>Reporting Obligations</vt:lpstr>
      <vt:lpstr>Privacy Complaints</vt:lpstr>
      <vt:lpstr>What Is My Responsibility?</vt:lpstr>
      <vt:lpstr>What is Appropriate Access?</vt:lpstr>
      <vt:lpstr>What is Inappropriate Access?</vt:lpstr>
      <vt:lpstr>Releasing PHI </vt:lpstr>
      <vt:lpstr>External Faxing Guidelines</vt:lpstr>
      <vt:lpstr>Disclosing PHI to Family Members and Friends Who Call the Unit</vt:lpstr>
      <vt:lpstr>Facility Directory</vt:lpstr>
      <vt:lpstr>Right to Opt Out of Patient Directory</vt:lpstr>
      <vt:lpstr>Patient Rights</vt:lpstr>
      <vt:lpstr>Accounting of Disclosures (AOD)</vt:lpstr>
      <vt:lpstr> Right to Request Amendment  </vt:lpstr>
      <vt:lpstr>Right to Access</vt:lpstr>
      <vt:lpstr>Right to Privacy Restrictions</vt:lpstr>
      <vt:lpstr>Confidential Communications</vt:lpstr>
      <vt:lpstr>SECURITY</vt:lpstr>
      <vt:lpstr>Facility Information Security Official (FISO)</vt:lpstr>
      <vt:lpstr>HIPAA Security Rule</vt:lpstr>
      <vt:lpstr>Why Information Security?</vt:lpstr>
      <vt:lpstr>What Is My Responsibility?</vt:lpstr>
      <vt:lpstr>Protecting Against Email Viruses</vt:lpstr>
      <vt:lpstr>Keeping Passwords Private</vt:lpstr>
      <vt:lpstr>Creating Quality Passwords</vt:lpstr>
      <vt:lpstr>Safe Internet Use</vt:lpstr>
      <vt:lpstr>Social Engineering: Recognizing Con Artists</vt:lpstr>
      <vt:lpstr>Social Engineering: Outwitting Them!</vt:lpstr>
      <vt:lpstr>Security Awareness</vt:lpstr>
      <vt:lpstr>What Is A Breach?</vt:lpstr>
      <vt:lpstr>Sanctions</vt:lpstr>
      <vt:lpstr>Sanctions for Violations                </vt:lpstr>
      <vt:lpstr>Sanctions for Violations  (cont)</vt:lpstr>
      <vt:lpstr>Sanctions for Violations (cont)</vt:lpstr>
      <vt:lpstr>Civil Penalties for Non-Compliance*</vt:lpstr>
      <vt:lpstr>Criminal Penalties for Non-compliance</vt:lpstr>
      <vt:lpstr>The Case of the Busy Doctor</vt:lpstr>
      <vt:lpstr>The Case of the Mysterious Email Attachment</vt:lpstr>
      <vt:lpstr>It Would Never Happen Here  Impacts of viruses and worms on HCA operations</vt:lpstr>
      <vt:lpstr>Slide 50</vt:lpstr>
      <vt:lpstr>Contact Information</vt:lpstr>
    </vt:vector>
  </TitlesOfParts>
  <Company>PresentationPro,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AND HITECH EDUCATION</dc:title>
  <dc:creator>Jo Ann Gary</dc:creator>
  <cp:lastModifiedBy>HCAUser</cp:lastModifiedBy>
  <cp:revision>169</cp:revision>
  <dcterms:created xsi:type="dcterms:W3CDTF">2009-11-11T01:18:13Z</dcterms:created>
  <dcterms:modified xsi:type="dcterms:W3CDTF">2010-03-24T15:31:13Z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TC102862151033</vt:lpwstr>
  </property>
  <property fmtid="{D5CDD505-2E9C-101B-9397-08002B2CF9AE}" pid="3" name="display_urn:schemas-microsoft-com:office:office#Editor">
    <vt:lpwstr>Gary Jo Ann</vt:lpwstr>
  </property>
  <property fmtid="{D5CDD505-2E9C-101B-9397-08002B2CF9AE}" pid="4" name="display_urn:schemas-microsoft-com:office:office#Author">
    <vt:lpwstr>Gary Jo Ann</vt:lpwstr>
  </property>
</Properties>
</file>